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2" r:id="rId5"/>
    <p:sldId id="270" r:id="rId6"/>
    <p:sldId id="334" r:id="rId7"/>
    <p:sldId id="271" r:id="rId8"/>
    <p:sldId id="272" r:id="rId9"/>
    <p:sldId id="273" r:id="rId10"/>
    <p:sldId id="313" r:id="rId11"/>
    <p:sldId id="274" r:id="rId12"/>
    <p:sldId id="275" r:id="rId13"/>
    <p:sldId id="311" r:id="rId14"/>
    <p:sldId id="281" r:id="rId15"/>
    <p:sldId id="282" r:id="rId16"/>
    <p:sldId id="283" r:id="rId17"/>
    <p:sldId id="284" r:id="rId18"/>
    <p:sldId id="285" r:id="rId19"/>
    <p:sldId id="286" r:id="rId20"/>
    <p:sldId id="287" r:id="rId21"/>
    <p:sldId id="288" r:id="rId22"/>
    <p:sldId id="289" r:id="rId23"/>
    <p:sldId id="290" r:id="rId24"/>
    <p:sldId id="291" r:id="rId25"/>
    <p:sldId id="292" r:id="rId26"/>
    <p:sldId id="293" r:id="rId27"/>
    <p:sldId id="294" r:id="rId28"/>
    <p:sldId id="295" r:id="rId29"/>
    <p:sldId id="296" r:id="rId30"/>
    <p:sldId id="297" r:id="rId31"/>
    <p:sldId id="298" r:id="rId32"/>
    <p:sldId id="299" r:id="rId33"/>
    <p:sldId id="300" r:id="rId34"/>
    <p:sldId id="307" r:id="rId35"/>
    <p:sldId id="308" r:id="rId36"/>
    <p:sldId id="309" r:id="rId37"/>
    <p:sldId id="310" r:id="rId38"/>
    <p:sldId id="301" r:id="rId39"/>
    <p:sldId id="302" r:id="rId40"/>
    <p:sldId id="303" r:id="rId41"/>
    <p:sldId id="314" r:id="rId42"/>
    <p:sldId id="315" r:id="rId43"/>
    <p:sldId id="316" r:id="rId44"/>
    <p:sldId id="317" r:id="rId45"/>
    <p:sldId id="318" r:id="rId46"/>
    <p:sldId id="320" r:id="rId47"/>
    <p:sldId id="333" r:id="rId48"/>
    <p:sldId id="321" r:id="rId49"/>
    <p:sldId id="330" r:id="rId50"/>
    <p:sldId id="323" r:id="rId51"/>
    <p:sldId id="324" r:id="rId52"/>
    <p:sldId id="325" r:id="rId53"/>
    <p:sldId id="326" r:id="rId54"/>
    <p:sldId id="327" r:id="rId55"/>
    <p:sldId id="328" r:id="rId56"/>
    <p:sldId id="329" r:id="rId57"/>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0" d="100"/>
          <a:sy n="80" d="100"/>
        </p:scale>
        <p:origin x="-403" y="-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zh-TW" smtClean="0"/>
              <a:t>Click to edit Master title style</a:t>
            </a:r>
            <a:endParaRPr lang="zh-TW" alt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TW" smtClean="0"/>
              <a:t>Click to edit Master subtitle style</a:t>
            </a:r>
            <a:endParaRPr lang="zh-TW" altLang="en-US"/>
          </a:p>
        </p:txBody>
      </p:sp>
      <p:sp>
        <p:nvSpPr>
          <p:cNvPr id="4" name="Date Placeholder 3"/>
          <p:cNvSpPr>
            <a:spLocks noGrp="1"/>
          </p:cNvSpPr>
          <p:nvPr>
            <p:ph type="dt" sz="half" idx="10"/>
          </p:nvPr>
        </p:nvSpPr>
        <p:spPr/>
        <p:txBody>
          <a:bodyPr/>
          <a:lstStyle>
            <a:lvl1pPr>
              <a:defRPr/>
            </a:lvl1pPr>
          </a:lstStyle>
          <a:p>
            <a:pPr>
              <a:defRPr/>
            </a:pPr>
            <a:fld id="{94B1062E-78C7-491B-9B9E-ABB71C3A0A77}" type="datetimeFigureOut">
              <a:rPr lang="zh-TW" altLang="en-US"/>
              <a:pPr>
                <a:defRPr/>
              </a:pPr>
              <a:t>2013/3/5</a:t>
            </a:fld>
            <a:endParaRPr lang="zh-TW" altLang="en-US"/>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61AD4475-5762-496C-8ADE-3DBABB680A3A}" type="slidenum">
              <a:rPr lang="zh-TW" altLang="en-US"/>
              <a:pPr>
                <a:defRPr/>
              </a:pPr>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Vertical Text Placeholder 2"/>
          <p:cNvSpPr>
            <a:spLocks noGrp="1"/>
          </p:cNvSpPr>
          <p:nvPr>
            <p:ph type="body" orient="vert" idx="1"/>
          </p:nvPr>
        </p:nvSpPr>
        <p:spPr/>
        <p:txBody>
          <a:bodyPr vert="eaVert"/>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Date Placeholder 3"/>
          <p:cNvSpPr>
            <a:spLocks noGrp="1"/>
          </p:cNvSpPr>
          <p:nvPr>
            <p:ph type="dt" sz="half" idx="10"/>
          </p:nvPr>
        </p:nvSpPr>
        <p:spPr/>
        <p:txBody>
          <a:bodyPr/>
          <a:lstStyle>
            <a:lvl1pPr>
              <a:defRPr/>
            </a:lvl1pPr>
          </a:lstStyle>
          <a:p>
            <a:pPr>
              <a:defRPr/>
            </a:pPr>
            <a:fld id="{4F4F30A6-2A11-4519-AAC1-806348DD56B6}" type="datetimeFigureOut">
              <a:rPr lang="zh-TW" altLang="en-US"/>
              <a:pPr>
                <a:defRPr/>
              </a:pPr>
              <a:t>2013/3/5</a:t>
            </a:fld>
            <a:endParaRPr lang="zh-TW" altLang="en-US"/>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E1D31790-8C55-4FFD-AE17-02F2801DE7A9}" type="slidenum">
              <a:rPr lang="zh-TW" altLang="en-US"/>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ltLang="zh-TW" smtClean="0"/>
              <a:t>Click to edit Master title style</a:t>
            </a:r>
            <a:endParaRPr lang="zh-TW" alt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Date Placeholder 3"/>
          <p:cNvSpPr>
            <a:spLocks noGrp="1"/>
          </p:cNvSpPr>
          <p:nvPr>
            <p:ph type="dt" sz="half" idx="10"/>
          </p:nvPr>
        </p:nvSpPr>
        <p:spPr/>
        <p:txBody>
          <a:bodyPr/>
          <a:lstStyle>
            <a:lvl1pPr>
              <a:defRPr/>
            </a:lvl1pPr>
          </a:lstStyle>
          <a:p>
            <a:pPr>
              <a:defRPr/>
            </a:pPr>
            <a:fld id="{17323C9E-5E24-46D8-A885-594449BA7375}" type="datetimeFigureOut">
              <a:rPr lang="zh-TW" altLang="en-US"/>
              <a:pPr>
                <a:defRPr/>
              </a:pPr>
              <a:t>2013/3/5</a:t>
            </a:fld>
            <a:endParaRPr lang="zh-TW" altLang="en-US"/>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79C57E7A-E79E-4613-8D0D-ABE21D1AB726}" type="slidenum">
              <a:rPr lang="zh-TW" altLang="en-US"/>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Content Placeholder 2"/>
          <p:cNvSpPr>
            <a:spLocks noGrp="1"/>
          </p:cNvSpPr>
          <p:nvPr>
            <p:ph idx="1"/>
          </p:nvPr>
        </p:nvSpPr>
        <p:spPr/>
        <p:txBody>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Date Placeholder 3"/>
          <p:cNvSpPr>
            <a:spLocks noGrp="1"/>
          </p:cNvSpPr>
          <p:nvPr>
            <p:ph type="dt" sz="half" idx="10"/>
          </p:nvPr>
        </p:nvSpPr>
        <p:spPr/>
        <p:txBody>
          <a:bodyPr/>
          <a:lstStyle>
            <a:lvl1pPr>
              <a:defRPr/>
            </a:lvl1pPr>
          </a:lstStyle>
          <a:p>
            <a:pPr>
              <a:defRPr/>
            </a:pPr>
            <a:fld id="{DD4F43A0-7FB4-4EC0-AC58-97DA311B6E55}" type="datetimeFigureOut">
              <a:rPr lang="zh-TW" altLang="en-US"/>
              <a:pPr>
                <a:defRPr/>
              </a:pPr>
              <a:t>2013/3/5</a:t>
            </a:fld>
            <a:endParaRPr lang="zh-TW" altLang="en-US"/>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C5810FD1-C289-41CE-97DA-180C3BABB023}" type="slidenum">
              <a:rPr lang="zh-TW" altLang="en-US"/>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ltLang="zh-TW" smtClean="0"/>
              <a:t>Click to edit Master title style</a:t>
            </a:r>
            <a:endParaRPr lang="zh-TW" alt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TW"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310EB36-1982-46D3-A7C1-9F0C24D0A200}" type="datetimeFigureOut">
              <a:rPr lang="zh-TW" altLang="en-US"/>
              <a:pPr>
                <a:defRPr/>
              </a:pPr>
              <a:t>2013/3/5</a:t>
            </a:fld>
            <a:endParaRPr lang="zh-TW" altLang="en-US"/>
          </a:p>
        </p:txBody>
      </p:sp>
      <p:sp>
        <p:nvSpPr>
          <p:cNvPr id="5" name="Footer Placeholder 4"/>
          <p:cNvSpPr>
            <a:spLocks noGrp="1"/>
          </p:cNvSpPr>
          <p:nvPr>
            <p:ph type="ftr" sz="quarter" idx="11"/>
          </p:nvPr>
        </p:nvSpPr>
        <p:spPr/>
        <p:txBody>
          <a:bodyPr/>
          <a:lstStyle>
            <a:lvl1pPr>
              <a:defRPr/>
            </a:lvl1pPr>
          </a:lstStyle>
          <a:p>
            <a:pPr>
              <a:defRPr/>
            </a:pPr>
            <a:endParaRPr lang="zh-TW" altLang="en-US"/>
          </a:p>
        </p:txBody>
      </p:sp>
      <p:sp>
        <p:nvSpPr>
          <p:cNvPr id="6" name="Slide Number Placeholder 5"/>
          <p:cNvSpPr>
            <a:spLocks noGrp="1"/>
          </p:cNvSpPr>
          <p:nvPr>
            <p:ph type="sldNum" sz="quarter" idx="12"/>
          </p:nvPr>
        </p:nvSpPr>
        <p:spPr/>
        <p:txBody>
          <a:bodyPr/>
          <a:lstStyle>
            <a:lvl1pPr>
              <a:defRPr/>
            </a:lvl1pPr>
          </a:lstStyle>
          <a:p>
            <a:pPr>
              <a:defRPr/>
            </a:pPr>
            <a:fld id="{D47386AD-7B67-4143-B026-8725EB48FE81}" type="slidenum">
              <a:rPr lang="zh-TW" altLang="en-US"/>
              <a:pPr>
                <a:defRPr/>
              </a:pPr>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5" name="Date Placeholder 3"/>
          <p:cNvSpPr>
            <a:spLocks noGrp="1"/>
          </p:cNvSpPr>
          <p:nvPr>
            <p:ph type="dt" sz="half" idx="10"/>
          </p:nvPr>
        </p:nvSpPr>
        <p:spPr/>
        <p:txBody>
          <a:bodyPr/>
          <a:lstStyle>
            <a:lvl1pPr>
              <a:defRPr/>
            </a:lvl1pPr>
          </a:lstStyle>
          <a:p>
            <a:pPr>
              <a:defRPr/>
            </a:pPr>
            <a:fld id="{28715C15-C4A3-465A-BC7E-3F06B2486762}" type="datetimeFigureOut">
              <a:rPr lang="zh-TW" altLang="en-US"/>
              <a:pPr>
                <a:defRPr/>
              </a:pPr>
              <a:t>2013/3/5</a:t>
            </a:fld>
            <a:endParaRPr lang="zh-TW" altLang="en-US"/>
          </a:p>
        </p:txBody>
      </p:sp>
      <p:sp>
        <p:nvSpPr>
          <p:cNvPr id="6" name="Footer Placeholder 4"/>
          <p:cNvSpPr>
            <a:spLocks noGrp="1"/>
          </p:cNvSpPr>
          <p:nvPr>
            <p:ph type="ftr" sz="quarter" idx="11"/>
          </p:nvPr>
        </p:nvSpPr>
        <p:spPr/>
        <p:txBody>
          <a:bodyPr/>
          <a:lstStyle>
            <a:lvl1pPr>
              <a:defRPr/>
            </a:lvl1pPr>
          </a:lstStyle>
          <a:p>
            <a:pPr>
              <a:defRPr/>
            </a:pPr>
            <a:endParaRPr lang="zh-TW" altLang="en-US"/>
          </a:p>
        </p:txBody>
      </p:sp>
      <p:sp>
        <p:nvSpPr>
          <p:cNvPr id="7" name="Slide Number Placeholder 5"/>
          <p:cNvSpPr>
            <a:spLocks noGrp="1"/>
          </p:cNvSpPr>
          <p:nvPr>
            <p:ph type="sldNum" sz="quarter" idx="12"/>
          </p:nvPr>
        </p:nvSpPr>
        <p:spPr/>
        <p:txBody>
          <a:bodyPr/>
          <a:lstStyle>
            <a:lvl1pPr>
              <a:defRPr/>
            </a:lvl1pPr>
          </a:lstStyle>
          <a:p>
            <a:pPr>
              <a:defRPr/>
            </a:pPr>
            <a:fld id="{92B1CC2D-76DC-4AE5-8560-1B13C12B3948}" type="slidenum">
              <a:rPr lang="zh-TW" altLang="en-US"/>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TW" smtClean="0"/>
              <a:t>Click to edit Master title style</a:t>
            </a:r>
            <a:endParaRPr lang="zh-TW" alt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TW"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7" name="Date Placeholder 3"/>
          <p:cNvSpPr>
            <a:spLocks noGrp="1"/>
          </p:cNvSpPr>
          <p:nvPr>
            <p:ph type="dt" sz="half" idx="10"/>
          </p:nvPr>
        </p:nvSpPr>
        <p:spPr/>
        <p:txBody>
          <a:bodyPr/>
          <a:lstStyle>
            <a:lvl1pPr>
              <a:defRPr/>
            </a:lvl1pPr>
          </a:lstStyle>
          <a:p>
            <a:pPr>
              <a:defRPr/>
            </a:pPr>
            <a:fld id="{27EBB4D9-6276-4686-8120-9A349727DE6B}" type="datetimeFigureOut">
              <a:rPr lang="zh-TW" altLang="en-US"/>
              <a:pPr>
                <a:defRPr/>
              </a:pPr>
              <a:t>2013/3/5</a:t>
            </a:fld>
            <a:endParaRPr lang="zh-TW" altLang="en-US"/>
          </a:p>
        </p:txBody>
      </p:sp>
      <p:sp>
        <p:nvSpPr>
          <p:cNvPr id="8" name="Footer Placeholder 4"/>
          <p:cNvSpPr>
            <a:spLocks noGrp="1"/>
          </p:cNvSpPr>
          <p:nvPr>
            <p:ph type="ftr" sz="quarter" idx="11"/>
          </p:nvPr>
        </p:nvSpPr>
        <p:spPr/>
        <p:txBody>
          <a:bodyPr/>
          <a:lstStyle>
            <a:lvl1pPr>
              <a:defRPr/>
            </a:lvl1pPr>
          </a:lstStyle>
          <a:p>
            <a:pPr>
              <a:defRPr/>
            </a:pPr>
            <a:endParaRPr lang="zh-TW" altLang="en-US"/>
          </a:p>
        </p:txBody>
      </p:sp>
      <p:sp>
        <p:nvSpPr>
          <p:cNvPr id="9" name="Slide Number Placeholder 5"/>
          <p:cNvSpPr>
            <a:spLocks noGrp="1"/>
          </p:cNvSpPr>
          <p:nvPr>
            <p:ph type="sldNum" sz="quarter" idx="12"/>
          </p:nvPr>
        </p:nvSpPr>
        <p:spPr/>
        <p:txBody>
          <a:bodyPr/>
          <a:lstStyle>
            <a:lvl1pPr>
              <a:defRPr/>
            </a:lvl1pPr>
          </a:lstStyle>
          <a:p>
            <a:pPr>
              <a:defRPr/>
            </a:pPr>
            <a:fld id="{2EC3F03D-88C3-4AD9-BB69-9B4315A23735}" type="slidenum">
              <a:rPr lang="zh-TW" altLang="en-US"/>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TW" smtClean="0"/>
              <a:t>Click to edit Master title style</a:t>
            </a:r>
            <a:endParaRPr lang="zh-TW" altLang="en-US"/>
          </a:p>
        </p:txBody>
      </p:sp>
      <p:sp>
        <p:nvSpPr>
          <p:cNvPr id="3" name="Date Placeholder 3"/>
          <p:cNvSpPr>
            <a:spLocks noGrp="1"/>
          </p:cNvSpPr>
          <p:nvPr>
            <p:ph type="dt" sz="half" idx="10"/>
          </p:nvPr>
        </p:nvSpPr>
        <p:spPr/>
        <p:txBody>
          <a:bodyPr/>
          <a:lstStyle>
            <a:lvl1pPr>
              <a:defRPr/>
            </a:lvl1pPr>
          </a:lstStyle>
          <a:p>
            <a:pPr>
              <a:defRPr/>
            </a:pPr>
            <a:fld id="{0098572C-DC30-410E-87A9-07D215E64B19}" type="datetimeFigureOut">
              <a:rPr lang="zh-TW" altLang="en-US"/>
              <a:pPr>
                <a:defRPr/>
              </a:pPr>
              <a:t>2013/3/5</a:t>
            </a:fld>
            <a:endParaRPr lang="zh-TW" altLang="en-US"/>
          </a:p>
        </p:txBody>
      </p:sp>
      <p:sp>
        <p:nvSpPr>
          <p:cNvPr id="4" name="Footer Placeholder 4"/>
          <p:cNvSpPr>
            <a:spLocks noGrp="1"/>
          </p:cNvSpPr>
          <p:nvPr>
            <p:ph type="ftr" sz="quarter" idx="11"/>
          </p:nvPr>
        </p:nvSpPr>
        <p:spPr/>
        <p:txBody>
          <a:bodyPr/>
          <a:lstStyle>
            <a:lvl1pPr>
              <a:defRPr/>
            </a:lvl1pPr>
          </a:lstStyle>
          <a:p>
            <a:pPr>
              <a:defRPr/>
            </a:pPr>
            <a:endParaRPr lang="zh-TW" altLang="en-US"/>
          </a:p>
        </p:txBody>
      </p:sp>
      <p:sp>
        <p:nvSpPr>
          <p:cNvPr id="5" name="Slide Number Placeholder 5"/>
          <p:cNvSpPr>
            <a:spLocks noGrp="1"/>
          </p:cNvSpPr>
          <p:nvPr>
            <p:ph type="sldNum" sz="quarter" idx="12"/>
          </p:nvPr>
        </p:nvSpPr>
        <p:spPr/>
        <p:txBody>
          <a:bodyPr/>
          <a:lstStyle>
            <a:lvl1pPr>
              <a:defRPr/>
            </a:lvl1pPr>
          </a:lstStyle>
          <a:p>
            <a:pPr>
              <a:defRPr/>
            </a:pPr>
            <a:fld id="{0377D068-878D-4F25-BDC5-C51F211197F5}" type="slidenum">
              <a:rPr lang="zh-TW" altLang="en-US"/>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177786FA-A251-48B1-A63C-530516BECAE3}" type="datetimeFigureOut">
              <a:rPr lang="zh-TW" altLang="en-US"/>
              <a:pPr>
                <a:defRPr/>
              </a:pPr>
              <a:t>2013/3/5</a:t>
            </a:fld>
            <a:endParaRPr lang="zh-TW" altLang="en-US"/>
          </a:p>
        </p:txBody>
      </p:sp>
      <p:sp>
        <p:nvSpPr>
          <p:cNvPr id="3" name="Footer Placeholder 4"/>
          <p:cNvSpPr>
            <a:spLocks noGrp="1"/>
          </p:cNvSpPr>
          <p:nvPr>
            <p:ph type="ftr" sz="quarter" idx="11"/>
          </p:nvPr>
        </p:nvSpPr>
        <p:spPr/>
        <p:txBody>
          <a:bodyPr/>
          <a:lstStyle>
            <a:lvl1pPr>
              <a:defRPr/>
            </a:lvl1pPr>
          </a:lstStyle>
          <a:p>
            <a:pPr>
              <a:defRPr/>
            </a:pPr>
            <a:endParaRPr lang="zh-TW" altLang="en-US"/>
          </a:p>
        </p:txBody>
      </p:sp>
      <p:sp>
        <p:nvSpPr>
          <p:cNvPr id="4" name="Slide Number Placeholder 5"/>
          <p:cNvSpPr>
            <a:spLocks noGrp="1"/>
          </p:cNvSpPr>
          <p:nvPr>
            <p:ph type="sldNum" sz="quarter" idx="12"/>
          </p:nvPr>
        </p:nvSpPr>
        <p:spPr/>
        <p:txBody>
          <a:bodyPr/>
          <a:lstStyle>
            <a:lvl1pPr>
              <a:defRPr/>
            </a:lvl1pPr>
          </a:lstStyle>
          <a:p>
            <a:pPr>
              <a:defRPr/>
            </a:pPr>
            <a:fld id="{D25C4F72-F6F0-4891-8C15-2838F4EF7E73}" type="slidenum">
              <a:rPr lang="zh-TW" altLang="en-US"/>
              <a:pPr>
                <a:defRPr/>
              </a:pPr>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ltLang="zh-TW" smtClean="0"/>
              <a:t>Click to edit Master title style</a:t>
            </a:r>
            <a:endParaRPr lang="zh-TW" alt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TW"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970E961-5109-4C83-A44F-6039D286C80F}" type="datetimeFigureOut">
              <a:rPr lang="zh-TW" altLang="en-US"/>
              <a:pPr>
                <a:defRPr/>
              </a:pPr>
              <a:t>2013/3/5</a:t>
            </a:fld>
            <a:endParaRPr lang="zh-TW" altLang="en-US"/>
          </a:p>
        </p:txBody>
      </p:sp>
      <p:sp>
        <p:nvSpPr>
          <p:cNvPr id="6" name="Footer Placeholder 4"/>
          <p:cNvSpPr>
            <a:spLocks noGrp="1"/>
          </p:cNvSpPr>
          <p:nvPr>
            <p:ph type="ftr" sz="quarter" idx="11"/>
          </p:nvPr>
        </p:nvSpPr>
        <p:spPr/>
        <p:txBody>
          <a:bodyPr/>
          <a:lstStyle>
            <a:lvl1pPr>
              <a:defRPr/>
            </a:lvl1pPr>
          </a:lstStyle>
          <a:p>
            <a:pPr>
              <a:defRPr/>
            </a:pPr>
            <a:endParaRPr lang="zh-TW" altLang="en-US"/>
          </a:p>
        </p:txBody>
      </p:sp>
      <p:sp>
        <p:nvSpPr>
          <p:cNvPr id="7" name="Slide Number Placeholder 5"/>
          <p:cNvSpPr>
            <a:spLocks noGrp="1"/>
          </p:cNvSpPr>
          <p:nvPr>
            <p:ph type="sldNum" sz="quarter" idx="12"/>
          </p:nvPr>
        </p:nvSpPr>
        <p:spPr/>
        <p:txBody>
          <a:bodyPr/>
          <a:lstStyle>
            <a:lvl1pPr>
              <a:defRPr/>
            </a:lvl1pPr>
          </a:lstStyle>
          <a:p>
            <a:pPr>
              <a:defRPr/>
            </a:pPr>
            <a:fld id="{FFEEBA27-0C81-4B75-8FDB-0F5029446CC0}" type="slidenum">
              <a:rPr lang="zh-TW" altLang="en-US"/>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ltLang="zh-TW" smtClean="0"/>
              <a:t>Click to edit Master title style</a:t>
            </a:r>
            <a:endParaRPr lang="zh-TW" alt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TW"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CC34133-2B11-4E32-9AC5-06599E066D35}" type="datetimeFigureOut">
              <a:rPr lang="zh-TW" altLang="en-US"/>
              <a:pPr>
                <a:defRPr/>
              </a:pPr>
              <a:t>2013/3/5</a:t>
            </a:fld>
            <a:endParaRPr lang="zh-TW" altLang="en-US"/>
          </a:p>
        </p:txBody>
      </p:sp>
      <p:sp>
        <p:nvSpPr>
          <p:cNvPr id="6" name="Footer Placeholder 4"/>
          <p:cNvSpPr>
            <a:spLocks noGrp="1"/>
          </p:cNvSpPr>
          <p:nvPr>
            <p:ph type="ftr" sz="quarter" idx="11"/>
          </p:nvPr>
        </p:nvSpPr>
        <p:spPr/>
        <p:txBody>
          <a:bodyPr/>
          <a:lstStyle>
            <a:lvl1pPr>
              <a:defRPr/>
            </a:lvl1pPr>
          </a:lstStyle>
          <a:p>
            <a:pPr>
              <a:defRPr/>
            </a:pPr>
            <a:endParaRPr lang="zh-TW" altLang="en-US"/>
          </a:p>
        </p:txBody>
      </p:sp>
      <p:sp>
        <p:nvSpPr>
          <p:cNvPr id="7" name="Slide Number Placeholder 5"/>
          <p:cNvSpPr>
            <a:spLocks noGrp="1"/>
          </p:cNvSpPr>
          <p:nvPr>
            <p:ph type="sldNum" sz="quarter" idx="12"/>
          </p:nvPr>
        </p:nvSpPr>
        <p:spPr/>
        <p:txBody>
          <a:bodyPr/>
          <a:lstStyle>
            <a:lvl1pPr>
              <a:defRPr/>
            </a:lvl1pPr>
          </a:lstStyle>
          <a:p>
            <a:pPr>
              <a:defRPr/>
            </a:pPr>
            <a:fld id="{7D48114F-9D9B-4B0D-ADAC-538B7E6C48B7}" type="slidenum">
              <a:rPr lang="zh-TW" altLang="en-US"/>
              <a:pPr>
                <a:defRPr/>
              </a:pPr>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zh-TW" smtClean="0"/>
              <a:t>Click to edit Master title style</a:t>
            </a:r>
            <a:endParaRPr lang="zh-TW" altLang="en-US"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TW" smtClean="0"/>
              <a:t>Click to edit Master text styles</a:t>
            </a:r>
          </a:p>
          <a:p>
            <a:pPr lvl="1"/>
            <a:r>
              <a:rPr lang="en-US" altLang="zh-TW" smtClean="0"/>
              <a:t>Second level</a:t>
            </a:r>
          </a:p>
          <a:p>
            <a:pPr lvl="2"/>
            <a:r>
              <a:rPr lang="en-US" altLang="zh-TW" smtClean="0"/>
              <a:t>Third level</a:t>
            </a:r>
          </a:p>
          <a:p>
            <a:pPr lvl="3"/>
            <a:r>
              <a:rPr lang="en-US" altLang="zh-TW" smtClean="0"/>
              <a:t>Fourth level</a:t>
            </a:r>
          </a:p>
          <a:p>
            <a:pPr lvl="4"/>
            <a:r>
              <a:rPr lang="en-US" altLang="zh-TW" smtClean="0"/>
              <a:t>Fifth level</a:t>
            </a:r>
            <a:endParaRPr lang="zh-TW" altLang="en-US"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kumimoji="0" sz="1200" smtClean="0">
                <a:solidFill>
                  <a:schemeClr val="tx1">
                    <a:tint val="75000"/>
                  </a:schemeClr>
                </a:solidFill>
                <a:latin typeface="+mn-lt"/>
                <a:ea typeface="+mn-ea"/>
              </a:defRPr>
            </a:lvl1pPr>
          </a:lstStyle>
          <a:p>
            <a:pPr>
              <a:defRPr/>
            </a:pPr>
            <a:fld id="{3D3800CF-03DC-4A0A-BC3C-5B74C969BD39}" type="datetimeFigureOut">
              <a:rPr lang="zh-TW" altLang="en-US"/>
              <a:pPr>
                <a:defRPr/>
              </a:pPr>
              <a:t>2013/3/5</a:t>
            </a:fld>
            <a:endParaRPr lang="zh-TW"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kumimoji="0" sz="1200">
                <a:solidFill>
                  <a:schemeClr val="tx1">
                    <a:tint val="75000"/>
                  </a:schemeClr>
                </a:solidFill>
                <a:latin typeface="+mn-lt"/>
                <a:ea typeface="+mn-ea"/>
              </a:defRPr>
            </a:lvl1pPr>
          </a:lstStyle>
          <a:p>
            <a:pPr>
              <a:defRPr/>
            </a:pPr>
            <a:endParaRPr lang="zh-TW"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kumimoji="0" sz="1200" smtClean="0">
                <a:solidFill>
                  <a:schemeClr val="tx1">
                    <a:tint val="75000"/>
                  </a:schemeClr>
                </a:solidFill>
                <a:latin typeface="+mn-lt"/>
                <a:ea typeface="+mn-ea"/>
              </a:defRPr>
            </a:lvl1pPr>
          </a:lstStyle>
          <a:p>
            <a:pPr>
              <a:defRPr/>
            </a:pPr>
            <a:fld id="{CE37FC1D-39E9-4723-90B0-4C1AF435102E}" type="slidenum">
              <a:rPr lang="zh-TW" altLang="en-US"/>
              <a:pPr>
                <a:defRPr/>
              </a:pPr>
              <a:t>‹#›</a:t>
            </a:fld>
            <a:endParaRPr lang="zh-TW" altLang="en-US"/>
          </a:p>
        </p:txBody>
      </p:sp>
    </p:spTree>
  </p:cSld>
  <p:clrMap bg1="dk1" tx1="lt1" bg2="dk2" tx2="lt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ea typeface="新細明體" charset="-120"/>
        </a:defRPr>
      </a:lvl2pPr>
      <a:lvl3pPr algn="ctr" rtl="0" fontAlgn="base">
        <a:spcBef>
          <a:spcPct val="0"/>
        </a:spcBef>
        <a:spcAft>
          <a:spcPct val="0"/>
        </a:spcAft>
        <a:defRPr sz="4400">
          <a:solidFill>
            <a:schemeClr val="tx1"/>
          </a:solidFill>
          <a:latin typeface="Calibri" pitchFamily="34" charset="0"/>
          <a:ea typeface="新細明體" charset="-120"/>
        </a:defRPr>
      </a:lvl3pPr>
      <a:lvl4pPr algn="ctr" rtl="0" fontAlgn="base">
        <a:spcBef>
          <a:spcPct val="0"/>
        </a:spcBef>
        <a:spcAft>
          <a:spcPct val="0"/>
        </a:spcAft>
        <a:defRPr sz="4400">
          <a:solidFill>
            <a:schemeClr val="tx1"/>
          </a:solidFill>
          <a:latin typeface="Calibri" pitchFamily="34" charset="0"/>
          <a:ea typeface="新細明體" charset="-120"/>
        </a:defRPr>
      </a:lvl4pPr>
      <a:lvl5pPr algn="ctr" rtl="0" fontAlgn="base">
        <a:spcBef>
          <a:spcPct val="0"/>
        </a:spcBef>
        <a:spcAft>
          <a:spcPct val="0"/>
        </a:spcAft>
        <a:defRPr sz="4400">
          <a:solidFill>
            <a:schemeClr val="tx1"/>
          </a:solidFill>
          <a:latin typeface="Calibri" pitchFamily="34" charset="0"/>
          <a:ea typeface="新細明體" charset="-120"/>
        </a:defRPr>
      </a:lvl5pPr>
      <a:lvl6pPr marL="457200" algn="ctr" rtl="0" fontAlgn="base">
        <a:spcBef>
          <a:spcPct val="0"/>
        </a:spcBef>
        <a:spcAft>
          <a:spcPct val="0"/>
        </a:spcAft>
        <a:defRPr sz="4400">
          <a:solidFill>
            <a:schemeClr val="tx1"/>
          </a:solidFill>
          <a:latin typeface="Calibri" pitchFamily="34" charset="0"/>
          <a:ea typeface="新細明體" charset="-120"/>
        </a:defRPr>
      </a:lvl6pPr>
      <a:lvl7pPr marL="914400" algn="ctr" rtl="0" fontAlgn="base">
        <a:spcBef>
          <a:spcPct val="0"/>
        </a:spcBef>
        <a:spcAft>
          <a:spcPct val="0"/>
        </a:spcAft>
        <a:defRPr sz="4400">
          <a:solidFill>
            <a:schemeClr val="tx1"/>
          </a:solidFill>
          <a:latin typeface="Calibri" pitchFamily="34" charset="0"/>
          <a:ea typeface="新細明體" charset="-120"/>
        </a:defRPr>
      </a:lvl7pPr>
      <a:lvl8pPr marL="1371600" algn="ctr" rtl="0" fontAlgn="base">
        <a:spcBef>
          <a:spcPct val="0"/>
        </a:spcBef>
        <a:spcAft>
          <a:spcPct val="0"/>
        </a:spcAft>
        <a:defRPr sz="4400">
          <a:solidFill>
            <a:schemeClr val="tx1"/>
          </a:solidFill>
          <a:latin typeface="Calibri" pitchFamily="34" charset="0"/>
          <a:ea typeface="新細明體" charset="-120"/>
        </a:defRPr>
      </a:lvl8pPr>
      <a:lvl9pPr marL="1828800" algn="ctr" rtl="0" fontAlgn="base">
        <a:spcBef>
          <a:spcPct val="0"/>
        </a:spcBef>
        <a:spcAft>
          <a:spcPct val="0"/>
        </a:spcAft>
        <a:defRPr sz="4400">
          <a:solidFill>
            <a:schemeClr val="tx1"/>
          </a:solidFill>
          <a:latin typeface="Calibri" pitchFamily="34" charset="0"/>
          <a:ea typeface="新細明體" charset="-12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iupac.org/publications/pac/2006/pdf/7801x0145.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eurachem.org/index.php/publications/guides/usingp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Grp="1" noChangeArrowheads="1"/>
          </p:cNvSpPr>
          <p:nvPr>
            <p:ph type="ctrTitle"/>
          </p:nvPr>
        </p:nvSpPr>
        <p:spPr>
          <a:xfrm>
            <a:off x="381000" y="762000"/>
            <a:ext cx="8229600" cy="1828800"/>
          </a:xfrm>
        </p:spPr>
        <p:txBody>
          <a:bodyPr/>
          <a:lstStyle/>
          <a:p>
            <a:r>
              <a:rPr lang="en-US" altLang="zh-TW" dirty="0" smtClean="0"/>
              <a:t>Statistical Methods in </a:t>
            </a:r>
            <a:br>
              <a:rPr lang="en-US" altLang="zh-TW" dirty="0" smtClean="0"/>
            </a:br>
            <a:r>
              <a:rPr lang="en-US" altLang="zh-TW" dirty="0" smtClean="0"/>
              <a:t>ISO/IEC 17043 and ISO 13528</a:t>
            </a:r>
          </a:p>
        </p:txBody>
      </p:sp>
      <p:sp>
        <p:nvSpPr>
          <p:cNvPr id="3075" name="Rectangle 3"/>
          <p:cNvSpPr>
            <a:spLocks noGrp="1" noChangeArrowheads="1"/>
          </p:cNvSpPr>
          <p:nvPr>
            <p:ph type="subTitle" idx="1"/>
          </p:nvPr>
        </p:nvSpPr>
        <p:spPr>
          <a:xfrm>
            <a:off x="1447800" y="2971800"/>
            <a:ext cx="6400800" cy="1752600"/>
          </a:xfrm>
        </p:spPr>
        <p:txBody>
          <a:bodyPr rtlCol="0">
            <a:normAutofit/>
          </a:bodyPr>
          <a:lstStyle/>
          <a:p>
            <a:pPr fontAlgn="auto">
              <a:spcAft>
                <a:spcPts val="0"/>
              </a:spcAft>
              <a:buFont typeface="Arial" pitchFamily="34" charset="0"/>
              <a:buNone/>
              <a:defRPr/>
            </a:pPr>
            <a:endParaRPr lang="en-US" altLang="zh-TW" sz="2800" i="1" dirty="0" smtClean="0">
              <a:solidFill>
                <a:srgbClr val="FF0000"/>
              </a:solidFill>
            </a:endParaRPr>
          </a:p>
          <a:p>
            <a:pPr fontAlgn="auto">
              <a:spcAft>
                <a:spcPts val="0"/>
              </a:spcAft>
              <a:buFont typeface="Arial" pitchFamily="34" charset="0"/>
              <a:buNone/>
              <a:defRPr/>
            </a:pPr>
            <a:r>
              <a:rPr lang="en-US" altLang="zh-TW" sz="2800" dirty="0" smtClean="0">
                <a:solidFill>
                  <a:srgbClr val="FFFF00"/>
                </a:solidFill>
              </a:rPr>
              <a:t>Requirements and Guidelines</a:t>
            </a:r>
          </a:p>
        </p:txBody>
      </p:sp>
      <p:sp>
        <p:nvSpPr>
          <p:cNvPr id="4" name="Slide Number Placeholder 3"/>
          <p:cNvSpPr>
            <a:spLocks noGrp="1"/>
          </p:cNvSpPr>
          <p:nvPr>
            <p:ph type="sldNum" sz="quarter" idx="12"/>
          </p:nvPr>
        </p:nvSpPr>
        <p:spPr/>
        <p:txBody>
          <a:bodyPr/>
          <a:lstStyle/>
          <a:p>
            <a:pPr>
              <a:defRPr/>
            </a:pPr>
            <a:fld id="{62007F1A-66BF-4BBF-BB56-A02FF0C52CCA}" type="slidenum">
              <a:rPr lang="en-US" altLang="zh-TW"/>
              <a:pPr>
                <a:defRPr/>
              </a:pPr>
              <a:t>1</a:t>
            </a:fld>
            <a:endParaRPr lang="en-US" altLang="zh-TW"/>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p:txBody>
          <a:bodyPr/>
          <a:lstStyle/>
          <a:p>
            <a:endParaRPr lang="zh-TW" altLang="en-US" smtClean="0"/>
          </a:p>
        </p:txBody>
      </p:sp>
      <p:pic>
        <p:nvPicPr>
          <p:cNvPr id="30722" name="Picture 2"/>
          <p:cNvPicPr>
            <a:picLocks noGrp="1" noChangeAspect="1" noChangeArrowheads="1"/>
          </p:cNvPicPr>
          <p:nvPr>
            <p:ph idx="1"/>
          </p:nvPr>
        </p:nvPicPr>
        <p:blipFill>
          <a:blip r:embed="rId2"/>
          <a:srcRect/>
          <a:stretch>
            <a:fillRect/>
          </a:stretch>
        </p:blipFill>
        <p:spPr>
          <a:xfrm>
            <a:off x="107504" y="34169"/>
            <a:ext cx="9153526" cy="7126560"/>
          </a:xfr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p:txBody>
          <a:bodyPr/>
          <a:lstStyle/>
          <a:p>
            <a:r>
              <a:rPr lang="en-US" altLang="zh-TW" smtClean="0"/>
              <a:t>ISO 16269-4</a:t>
            </a:r>
          </a:p>
        </p:txBody>
      </p:sp>
      <p:sp>
        <p:nvSpPr>
          <p:cNvPr id="10243" name="Rectangle 3"/>
          <p:cNvSpPr>
            <a:spLocks noGrp="1" noChangeArrowheads="1"/>
          </p:cNvSpPr>
          <p:nvPr>
            <p:ph type="body" idx="1"/>
          </p:nvPr>
        </p:nvSpPr>
        <p:spPr>
          <a:xfrm>
            <a:off x="457200" y="1600200"/>
            <a:ext cx="8229600" cy="5257800"/>
          </a:xfrm>
        </p:spPr>
        <p:txBody>
          <a:bodyPr/>
          <a:lstStyle/>
          <a:p>
            <a:pPr>
              <a:lnSpc>
                <a:spcPct val="90000"/>
              </a:lnSpc>
            </a:pPr>
            <a:r>
              <a:rPr lang="en-US" altLang="zh-TW" sz="3600" smtClean="0"/>
              <a:t>Provides detailed descriptions of sound statistical testing procedures and graphical data analysis methods for detecting outliers in data</a:t>
            </a:r>
          </a:p>
          <a:p>
            <a:pPr>
              <a:lnSpc>
                <a:spcPct val="90000"/>
              </a:lnSpc>
            </a:pPr>
            <a:r>
              <a:rPr lang="en-US" altLang="zh-TW" sz="3600" smtClean="0"/>
              <a:t>Primarily designed for the detection and accommodation of outlier(s)</a:t>
            </a:r>
          </a:p>
          <a:p>
            <a:pPr>
              <a:lnSpc>
                <a:spcPct val="90000"/>
              </a:lnSpc>
            </a:pPr>
            <a:r>
              <a:rPr lang="en-US" altLang="zh-TW" sz="3600" smtClean="0"/>
              <a:t>Identify and standardize a sound subset of methods used in the identification and treatment of outliers</a:t>
            </a:r>
          </a:p>
        </p:txBody>
      </p:sp>
      <p:sp>
        <p:nvSpPr>
          <p:cNvPr id="4" name="Slide Number Placeholder 3"/>
          <p:cNvSpPr>
            <a:spLocks noGrp="1"/>
          </p:cNvSpPr>
          <p:nvPr>
            <p:ph type="sldNum" sz="quarter" idx="12"/>
          </p:nvPr>
        </p:nvSpPr>
        <p:spPr/>
        <p:txBody>
          <a:bodyPr/>
          <a:lstStyle/>
          <a:p>
            <a:pPr>
              <a:defRPr/>
            </a:pPr>
            <a:fld id="{C4EDF804-98DB-4FAE-8F3D-B714667F48C6}" type="slidenum">
              <a:rPr lang="en-US" altLang="zh-TW"/>
              <a:pPr>
                <a:defRPr/>
              </a:pPr>
              <a:t>11</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p:txBody>
          <a:bodyPr/>
          <a:lstStyle/>
          <a:p>
            <a:r>
              <a:rPr lang="en-US" altLang="zh-TW" sz="4000" smtClean="0"/>
              <a:t>Other Documents for PT Statistics</a:t>
            </a:r>
          </a:p>
        </p:txBody>
      </p:sp>
      <p:sp>
        <p:nvSpPr>
          <p:cNvPr id="184323" name="Rectangle 3"/>
          <p:cNvSpPr>
            <a:spLocks noGrp="1" noChangeArrowheads="1"/>
          </p:cNvSpPr>
          <p:nvPr>
            <p:ph type="body" idx="1"/>
          </p:nvPr>
        </p:nvSpPr>
        <p:spPr>
          <a:xfrm>
            <a:off x="457200" y="1295400"/>
            <a:ext cx="8229600" cy="5181600"/>
          </a:xfrm>
        </p:spPr>
        <p:txBody>
          <a:bodyPr/>
          <a:lstStyle/>
          <a:p>
            <a:pPr>
              <a:lnSpc>
                <a:spcPct val="90000"/>
              </a:lnSpc>
            </a:pPr>
            <a:r>
              <a:rPr lang="en-US" altLang="zh-TW" sz="3000" i="1" smtClean="0"/>
              <a:t>The International Harmonized Protocol for Proficiency Testing of Analytical Chemistry Laboratories </a:t>
            </a:r>
            <a:r>
              <a:rPr lang="en-US" altLang="zh-TW" sz="3000" smtClean="0"/>
              <a:t>(IUPAC Technical Report)  2006</a:t>
            </a:r>
          </a:p>
          <a:p>
            <a:pPr>
              <a:lnSpc>
                <a:spcPct val="90000"/>
              </a:lnSpc>
              <a:buFont typeface="Arial" charset="0"/>
              <a:buNone/>
            </a:pPr>
            <a:r>
              <a:rPr lang="en-US" altLang="zh-TW" sz="2000" smtClean="0"/>
              <a:t>(</a:t>
            </a:r>
            <a:r>
              <a:rPr lang="en-US" altLang="zh-TW" sz="2000" smtClean="0">
                <a:hlinkClick r:id="rId2"/>
              </a:rPr>
              <a:t>http://www.iupac.org/publications/pac/2006/pdf/7801x0145.pdf</a:t>
            </a:r>
            <a:r>
              <a:rPr lang="en-US" altLang="zh-TW" sz="2000" smtClean="0"/>
              <a:t>)</a:t>
            </a:r>
          </a:p>
          <a:p>
            <a:pPr>
              <a:lnSpc>
                <a:spcPct val="90000"/>
              </a:lnSpc>
              <a:buFont typeface="Arial" charset="0"/>
              <a:buNone/>
            </a:pPr>
            <a:endParaRPr lang="en-US" altLang="zh-TW" smtClean="0"/>
          </a:p>
          <a:p>
            <a:pPr>
              <a:lnSpc>
                <a:spcPct val="90000"/>
              </a:lnSpc>
            </a:pPr>
            <a:r>
              <a:rPr lang="en-US" altLang="zh-TW" sz="3000" i="1" smtClean="0"/>
              <a:t>IUPAC/CITAC Guide: Selection and use of proficiency testing schemes for a limited number of participants – chemical analytical laboratories (IUPAC Technical Report) 2010</a:t>
            </a:r>
          </a:p>
          <a:p>
            <a:pPr>
              <a:lnSpc>
                <a:spcPct val="90000"/>
              </a:lnSpc>
              <a:buFont typeface="Arial" charset="0"/>
              <a:buNone/>
            </a:pPr>
            <a:r>
              <a:rPr lang="en-US" altLang="zh-TW" sz="2000" smtClean="0">
                <a:hlinkClick r:id="rId2"/>
              </a:rPr>
              <a:t>(http://iupac.org/publications/pac/pdf/2010/pdf/8205x1099.pdf)</a:t>
            </a:r>
          </a:p>
        </p:txBody>
      </p:sp>
      <p:sp>
        <p:nvSpPr>
          <p:cNvPr id="4" name="Slide Number Placeholder 3"/>
          <p:cNvSpPr>
            <a:spLocks noGrp="1"/>
          </p:cNvSpPr>
          <p:nvPr>
            <p:ph type="sldNum" sz="quarter" idx="12"/>
          </p:nvPr>
        </p:nvSpPr>
        <p:spPr/>
        <p:txBody>
          <a:bodyPr/>
          <a:lstStyle/>
          <a:p>
            <a:pPr>
              <a:defRPr/>
            </a:pPr>
            <a:fld id="{6E6E8F9A-6DD0-40A8-8552-89ED76A15ACB}" type="slidenum">
              <a:rPr lang="en-US" altLang="zh-TW"/>
              <a:pPr>
                <a:defRPr/>
              </a:pPr>
              <a:t>12</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lstStyle/>
          <a:p>
            <a:r>
              <a:rPr lang="en-US" altLang="zh-TW" sz="4000" smtClean="0"/>
              <a:t>Other Documents for PT Statistics</a:t>
            </a:r>
          </a:p>
        </p:txBody>
      </p:sp>
      <p:sp>
        <p:nvSpPr>
          <p:cNvPr id="184323" name="Rectangle 3"/>
          <p:cNvSpPr>
            <a:spLocks noGrp="1" noChangeArrowheads="1"/>
          </p:cNvSpPr>
          <p:nvPr>
            <p:ph type="body" idx="1"/>
          </p:nvPr>
        </p:nvSpPr>
        <p:spPr>
          <a:xfrm>
            <a:off x="457200" y="1295400"/>
            <a:ext cx="8229600" cy="5181600"/>
          </a:xfrm>
        </p:spPr>
        <p:txBody>
          <a:bodyPr/>
          <a:lstStyle/>
          <a:p>
            <a:pPr>
              <a:lnSpc>
                <a:spcPct val="90000"/>
              </a:lnSpc>
            </a:pPr>
            <a:r>
              <a:rPr lang="en-US" altLang="zh-TW" sz="3000" i="1" dirty="0" err="1" smtClean="0"/>
              <a:t>Eurachem</a:t>
            </a:r>
            <a:r>
              <a:rPr lang="en-US" altLang="zh-TW" sz="3000" i="1" dirty="0" smtClean="0"/>
              <a:t> Guide: Selection, Use and Interpretation of proficiency testing (2011)</a:t>
            </a:r>
          </a:p>
          <a:p>
            <a:pPr marL="457200" lvl="1" indent="0">
              <a:lnSpc>
                <a:spcPct val="90000"/>
              </a:lnSpc>
              <a:buFont typeface="Arial" charset="0"/>
              <a:buNone/>
            </a:pPr>
            <a:r>
              <a:rPr lang="en-US" altLang="zh-TW" sz="2600" i="1" dirty="0" smtClean="0"/>
              <a:t>( </a:t>
            </a:r>
            <a:r>
              <a:rPr lang="en-US" altLang="zh-TW" sz="2600" i="1" dirty="0" smtClean="0">
                <a:solidFill>
                  <a:srgbClr val="FFFF00"/>
                </a:solidFill>
                <a:hlinkClick r:id="rId2"/>
              </a:rPr>
              <a:t>http://www.eurachem.org/index.php/publications/guides/usingpt</a:t>
            </a:r>
            <a:r>
              <a:rPr lang="en-US" altLang="zh-TW" sz="2600" i="1" dirty="0" smtClean="0"/>
              <a:t> )</a:t>
            </a:r>
            <a:endParaRPr lang="en-US" altLang="zh-TW" sz="2600" dirty="0" smtClean="0"/>
          </a:p>
          <a:p>
            <a:pPr>
              <a:lnSpc>
                <a:spcPct val="90000"/>
              </a:lnSpc>
              <a:buFont typeface="Arial" charset="0"/>
              <a:buNone/>
            </a:pPr>
            <a:endParaRPr lang="en-US" altLang="zh-TW" dirty="0" smtClean="0"/>
          </a:p>
        </p:txBody>
      </p:sp>
      <p:sp>
        <p:nvSpPr>
          <p:cNvPr id="4" name="Slide Number Placeholder 3"/>
          <p:cNvSpPr>
            <a:spLocks noGrp="1"/>
          </p:cNvSpPr>
          <p:nvPr>
            <p:ph type="sldNum" sz="quarter" idx="12"/>
          </p:nvPr>
        </p:nvSpPr>
        <p:spPr/>
        <p:txBody>
          <a:bodyPr/>
          <a:lstStyle/>
          <a:p>
            <a:pPr>
              <a:defRPr/>
            </a:pPr>
            <a:fld id="{EC3F8E43-F44F-4390-BD76-033BDCA2CCBD}" type="slidenum">
              <a:rPr lang="en-US" altLang="zh-TW"/>
              <a:pPr>
                <a:defRPr/>
              </a:pPr>
              <a:t>13</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57200" y="533400"/>
            <a:ext cx="8229600" cy="1143000"/>
          </a:xfrm>
        </p:spPr>
        <p:txBody>
          <a:bodyPr rtlCol="0">
            <a:normAutofit fontScale="90000"/>
          </a:bodyPr>
          <a:lstStyle/>
          <a:p>
            <a:pPr fontAlgn="auto">
              <a:spcAft>
                <a:spcPts val="0"/>
              </a:spcAft>
              <a:defRPr/>
            </a:pPr>
            <a:r>
              <a:rPr lang="en-US" altLang="zh-TW" dirty="0" smtClean="0"/>
              <a:t/>
            </a:r>
            <a:br>
              <a:rPr lang="en-US" altLang="zh-TW" dirty="0" smtClean="0"/>
            </a:br>
            <a:endParaRPr lang="en-US" altLang="zh-TW" dirty="0" smtClean="0"/>
          </a:p>
        </p:txBody>
      </p:sp>
      <p:sp>
        <p:nvSpPr>
          <p:cNvPr id="184323" name="Rectangle 3"/>
          <p:cNvSpPr>
            <a:spLocks noGrp="1" noChangeArrowheads="1"/>
          </p:cNvSpPr>
          <p:nvPr>
            <p:ph type="body" idx="1"/>
          </p:nvPr>
        </p:nvSpPr>
        <p:spPr>
          <a:xfrm>
            <a:off x="381000" y="1676400"/>
            <a:ext cx="8229600" cy="5181600"/>
          </a:xfrm>
        </p:spPr>
        <p:txBody>
          <a:bodyPr/>
          <a:lstStyle/>
          <a:p>
            <a:pPr lvl="1">
              <a:lnSpc>
                <a:spcPct val="90000"/>
              </a:lnSpc>
              <a:buFontTx/>
              <a:buNone/>
            </a:pPr>
            <a:endParaRPr lang="en-US" altLang="zh-TW" sz="2000" dirty="0" smtClean="0"/>
          </a:p>
          <a:p>
            <a:pPr algn="ctr">
              <a:lnSpc>
                <a:spcPct val="90000"/>
              </a:lnSpc>
              <a:buFont typeface="Wingdings" pitchFamily="2" charset="2"/>
              <a:buNone/>
            </a:pPr>
            <a:r>
              <a:rPr lang="en-US" altLang="zh-TW" sz="3600" dirty="0" smtClean="0">
                <a:solidFill>
                  <a:srgbClr val="FFC000"/>
                </a:solidFill>
              </a:rPr>
              <a:t>ISO/IEC 17043: 2010</a:t>
            </a:r>
            <a:br>
              <a:rPr lang="en-US" altLang="zh-TW" sz="3600" dirty="0" smtClean="0">
                <a:solidFill>
                  <a:srgbClr val="FFC000"/>
                </a:solidFill>
              </a:rPr>
            </a:br>
            <a:r>
              <a:rPr lang="en-US" altLang="zh-TW" sz="3600" i="1" dirty="0" smtClean="0">
                <a:solidFill>
                  <a:srgbClr val="FFC000"/>
                </a:solidFill>
              </a:rPr>
              <a:t>Conformity assessment – General requirements for proficiency testing</a:t>
            </a:r>
          </a:p>
        </p:txBody>
      </p:sp>
      <p:sp>
        <p:nvSpPr>
          <p:cNvPr id="4" name="Slide Number Placeholder 3"/>
          <p:cNvSpPr>
            <a:spLocks noGrp="1"/>
          </p:cNvSpPr>
          <p:nvPr>
            <p:ph type="sldNum" sz="quarter" idx="12"/>
          </p:nvPr>
        </p:nvSpPr>
        <p:spPr/>
        <p:txBody>
          <a:bodyPr/>
          <a:lstStyle/>
          <a:p>
            <a:pPr>
              <a:defRPr/>
            </a:pPr>
            <a:fld id="{2FF9538D-2E73-4637-8831-E805BD9C4707}" type="slidenum">
              <a:rPr lang="en-US" altLang="zh-TW"/>
              <a:pPr>
                <a:defRPr/>
              </a:pPr>
              <a:t>14</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57200" y="533400"/>
            <a:ext cx="8229600" cy="1143000"/>
          </a:xfrm>
        </p:spPr>
        <p:txBody>
          <a:bodyPr rtlCol="0">
            <a:normAutofit fontScale="90000"/>
          </a:bodyPr>
          <a:lstStyle/>
          <a:p>
            <a:pPr fontAlgn="auto">
              <a:spcAft>
                <a:spcPts val="0"/>
              </a:spcAft>
              <a:defRPr/>
            </a:pPr>
            <a:r>
              <a:rPr lang="en-US" altLang="zh-TW" dirty="0" smtClean="0"/>
              <a:t>ISO/IEC 17043</a:t>
            </a:r>
            <a:br>
              <a:rPr lang="en-US" altLang="zh-TW" dirty="0" smtClean="0"/>
            </a:br>
            <a:r>
              <a:rPr lang="en-US" altLang="zh-TW" sz="3200" dirty="0" smtClean="0"/>
              <a:t>Requirements relating to statistics</a:t>
            </a:r>
            <a:r>
              <a:rPr lang="en-US" altLang="zh-TW" dirty="0" smtClean="0"/>
              <a:t/>
            </a:r>
            <a:br>
              <a:rPr lang="en-US" altLang="zh-TW" dirty="0" smtClean="0"/>
            </a:br>
            <a:endParaRPr lang="en-US" altLang="zh-TW" dirty="0" smtClean="0"/>
          </a:p>
        </p:txBody>
      </p:sp>
      <p:sp>
        <p:nvSpPr>
          <p:cNvPr id="184323" name="Rectangle 3"/>
          <p:cNvSpPr>
            <a:spLocks noGrp="1" noChangeArrowheads="1"/>
          </p:cNvSpPr>
          <p:nvPr>
            <p:ph type="body" idx="1"/>
          </p:nvPr>
        </p:nvSpPr>
        <p:spPr>
          <a:xfrm>
            <a:off x="381000" y="1676400"/>
            <a:ext cx="8229600" cy="5181600"/>
          </a:xfrm>
        </p:spPr>
        <p:txBody>
          <a:bodyPr/>
          <a:lstStyle/>
          <a:p>
            <a:pPr>
              <a:lnSpc>
                <a:spcPct val="90000"/>
              </a:lnSpc>
            </a:pPr>
            <a:r>
              <a:rPr lang="en-US" altLang="zh-TW" sz="2800" smtClean="0"/>
              <a:t>4.2 Personnel</a:t>
            </a:r>
          </a:p>
          <a:p>
            <a:pPr lvl="1">
              <a:lnSpc>
                <a:spcPct val="90000"/>
              </a:lnSpc>
            </a:pPr>
            <a:r>
              <a:rPr lang="en-US" altLang="zh-TW" sz="2000" smtClean="0"/>
              <a:t>4.2.4	The PTP shall authorize specific personnel to:</a:t>
            </a:r>
          </a:p>
          <a:p>
            <a:pPr lvl="1">
              <a:lnSpc>
                <a:spcPct val="90000"/>
              </a:lnSpc>
              <a:buFontTx/>
              <a:buNone/>
            </a:pPr>
            <a:r>
              <a:rPr lang="en-US" altLang="zh-TW" sz="2000" smtClean="0"/>
              <a:t>			….</a:t>
            </a:r>
          </a:p>
          <a:p>
            <a:pPr lvl="1">
              <a:lnSpc>
                <a:spcPct val="90000"/>
              </a:lnSpc>
              <a:buFontTx/>
              <a:buNone/>
            </a:pPr>
            <a:r>
              <a:rPr lang="en-US" altLang="zh-TW" sz="2000" smtClean="0"/>
              <a:t>			h)	conduct statistical analysis</a:t>
            </a:r>
          </a:p>
          <a:p>
            <a:pPr lvl="1">
              <a:lnSpc>
                <a:spcPct val="90000"/>
              </a:lnSpc>
              <a:buFontTx/>
              <a:buNone/>
            </a:pPr>
            <a:r>
              <a:rPr lang="en-US" altLang="zh-TW" sz="2000" smtClean="0"/>
              <a:t>			….</a:t>
            </a:r>
          </a:p>
          <a:p>
            <a:pPr lvl="1">
              <a:lnSpc>
                <a:spcPct val="90000"/>
              </a:lnSpc>
              <a:buFontTx/>
              <a:buNone/>
            </a:pPr>
            <a:endParaRPr lang="en-US" altLang="zh-TW" sz="2000" smtClean="0"/>
          </a:p>
          <a:p>
            <a:pPr>
              <a:lnSpc>
                <a:spcPct val="90000"/>
              </a:lnSpc>
            </a:pPr>
            <a:endParaRPr lang="en-US" altLang="zh-TW" sz="2800" smtClean="0"/>
          </a:p>
        </p:txBody>
      </p:sp>
      <p:sp>
        <p:nvSpPr>
          <p:cNvPr id="4" name="Slide Number Placeholder 3"/>
          <p:cNvSpPr>
            <a:spLocks noGrp="1"/>
          </p:cNvSpPr>
          <p:nvPr>
            <p:ph type="sldNum" sz="quarter" idx="12"/>
          </p:nvPr>
        </p:nvSpPr>
        <p:spPr/>
        <p:txBody>
          <a:bodyPr/>
          <a:lstStyle/>
          <a:p>
            <a:pPr>
              <a:defRPr/>
            </a:pPr>
            <a:fld id="{1E84934D-D1FA-4D09-86DD-2E353DE73A87}" type="slidenum">
              <a:rPr lang="en-US" altLang="zh-TW"/>
              <a:pPr>
                <a:defRPr/>
              </a:pPr>
              <a:t>15</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457200" y="533400"/>
            <a:ext cx="8229600" cy="1143000"/>
          </a:xfrm>
        </p:spPr>
        <p:txBody>
          <a:bodyPr rtlCol="0">
            <a:normAutofit fontScale="90000"/>
          </a:bodyPr>
          <a:lstStyle/>
          <a:p>
            <a:pPr fontAlgn="auto">
              <a:spcAft>
                <a:spcPts val="0"/>
              </a:spcAft>
              <a:defRPr/>
            </a:pPr>
            <a:r>
              <a:rPr lang="en-US" altLang="zh-TW" dirty="0" smtClean="0"/>
              <a:t>ISO/IEC 17043</a:t>
            </a:r>
            <a:br>
              <a:rPr lang="en-US" altLang="zh-TW" dirty="0" smtClean="0"/>
            </a:br>
            <a:r>
              <a:rPr lang="en-US" altLang="zh-TW" sz="3200" dirty="0" smtClean="0"/>
              <a:t>Requirements relating to statistics</a:t>
            </a:r>
            <a:r>
              <a:rPr lang="en-US" altLang="zh-TW" dirty="0" smtClean="0"/>
              <a:t/>
            </a:r>
            <a:br>
              <a:rPr lang="en-US" altLang="zh-TW" dirty="0" smtClean="0"/>
            </a:br>
            <a:endParaRPr lang="en-US" altLang="zh-TW" dirty="0" smtClean="0"/>
          </a:p>
        </p:txBody>
      </p:sp>
      <p:sp>
        <p:nvSpPr>
          <p:cNvPr id="184323" name="Rectangle 3"/>
          <p:cNvSpPr>
            <a:spLocks noGrp="1" noChangeArrowheads="1"/>
          </p:cNvSpPr>
          <p:nvPr>
            <p:ph type="body" idx="1"/>
          </p:nvPr>
        </p:nvSpPr>
        <p:spPr>
          <a:xfrm>
            <a:off x="381000" y="1676400"/>
            <a:ext cx="8229600" cy="5181600"/>
          </a:xfrm>
        </p:spPr>
        <p:txBody>
          <a:bodyPr rtlCol="0">
            <a:normAutofit/>
          </a:bodyPr>
          <a:lstStyle/>
          <a:p>
            <a:pPr lvl="1" fontAlgn="auto">
              <a:lnSpc>
                <a:spcPct val="90000"/>
              </a:lnSpc>
              <a:spcAft>
                <a:spcPts val="0"/>
              </a:spcAft>
              <a:buFontTx/>
              <a:buNone/>
              <a:defRPr/>
            </a:pPr>
            <a:endParaRPr lang="en-US" altLang="zh-TW" sz="2000" dirty="0" smtClean="0"/>
          </a:p>
          <a:p>
            <a:pPr fontAlgn="auto">
              <a:lnSpc>
                <a:spcPct val="90000"/>
              </a:lnSpc>
              <a:spcAft>
                <a:spcPts val="0"/>
              </a:spcAft>
              <a:buFont typeface="Wingdings" pitchFamily="2" charset="2"/>
              <a:buChar char="n"/>
              <a:defRPr/>
            </a:pPr>
            <a:r>
              <a:rPr lang="en-US" altLang="zh-TW" sz="2800" dirty="0" smtClean="0"/>
              <a:t>4.4 Design of proficiency testing scheme</a:t>
            </a:r>
          </a:p>
          <a:p>
            <a:pPr lvl="1" fontAlgn="auto">
              <a:lnSpc>
                <a:spcPct val="90000"/>
              </a:lnSpc>
              <a:spcAft>
                <a:spcPts val="0"/>
              </a:spcAft>
              <a:buFont typeface="Wingdings" pitchFamily="2" charset="2"/>
              <a:buChar char="n"/>
              <a:defRPr/>
            </a:pPr>
            <a:r>
              <a:rPr lang="en-US" altLang="zh-TW" sz="2400" dirty="0" smtClean="0"/>
              <a:t>4.4.1 Planning</a:t>
            </a:r>
          </a:p>
          <a:p>
            <a:pPr lvl="2" fontAlgn="auto">
              <a:lnSpc>
                <a:spcPct val="90000"/>
              </a:lnSpc>
              <a:spcAft>
                <a:spcPts val="0"/>
              </a:spcAft>
              <a:buFont typeface="Wingdings" pitchFamily="2" charset="2"/>
              <a:buChar char="n"/>
              <a:defRPr/>
            </a:pPr>
            <a:r>
              <a:rPr lang="en-US" altLang="zh-TW" dirty="0" smtClean="0"/>
              <a:t>4.4.1.3  The PTP shall document ...the following information..</a:t>
            </a:r>
          </a:p>
          <a:p>
            <a:pPr lvl="1"/>
            <a:r>
              <a:rPr lang="en-US" sz="2000" dirty="0"/>
              <a:t>p</a:t>
            </a:r>
            <a:r>
              <a:rPr lang="en-US" sz="2000" dirty="0" smtClean="0"/>
              <a:t>) </a:t>
            </a:r>
            <a:r>
              <a:rPr lang="en-US" sz="2000" dirty="0"/>
              <a:t>detailed description of the statistical analysis to be used</a:t>
            </a:r>
            <a:r>
              <a:rPr lang="en-US" sz="2000" dirty="0" smtClean="0"/>
              <a:t>;</a:t>
            </a:r>
          </a:p>
          <a:p>
            <a:pPr lvl="1"/>
            <a:r>
              <a:rPr lang="en-US" sz="2000" dirty="0"/>
              <a:t>q</a:t>
            </a:r>
            <a:r>
              <a:rPr lang="en-US" sz="2000" dirty="0" smtClean="0"/>
              <a:t>) the </a:t>
            </a:r>
            <a:r>
              <a:rPr lang="en-US" sz="2000" dirty="0"/>
              <a:t>origin, metrological traceability and measurement uncertainty of any assigned values;</a:t>
            </a:r>
          </a:p>
          <a:p>
            <a:pPr lvl="1"/>
            <a:r>
              <a:rPr lang="en-US" sz="2000" dirty="0"/>
              <a:t>r) criteria for the evaluation of performance of participants;</a:t>
            </a:r>
          </a:p>
          <a:p>
            <a:pPr lvl="1"/>
            <a:r>
              <a:rPr lang="en-US" sz="2000" dirty="0"/>
              <a:t>s) a description of the data, interim reports or information to be returned to </a:t>
            </a:r>
            <a:r>
              <a:rPr lang="en-US" sz="2000" dirty="0" smtClean="0"/>
              <a:t>participants;</a:t>
            </a:r>
            <a:endParaRPr lang="en-US" sz="2000" dirty="0"/>
          </a:p>
          <a:p>
            <a:r>
              <a:rPr lang="en-US" altLang="zh-TW" sz="2000" dirty="0" smtClean="0"/>
              <a:t>4.4.1.4 The PTP shall be access to the necessary technical expertise and experience in …. statistics</a:t>
            </a:r>
          </a:p>
          <a:p>
            <a:pPr marL="1371600" lvl="2" indent="-457200" fontAlgn="auto">
              <a:lnSpc>
                <a:spcPct val="90000"/>
              </a:lnSpc>
              <a:spcAft>
                <a:spcPts val="0"/>
              </a:spcAft>
              <a:buFont typeface="Wingdings" pitchFamily="2" charset="2"/>
              <a:buNone/>
              <a:defRPr/>
            </a:pPr>
            <a:endParaRPr lang="en-US" altLang="zh-TW" sz="2000" dirty="0" smtClean="0"/>
          </a:p>
          <a:p>
            <a:pPr fontAlgn="auto">
              <a:lnSpc>
                <a:spcPct val="90000"/>
              </a:lnSpc>
              <a:spcAft>
                <a:spcPts val="0"/>
              </a:spcAft>
              <a:buFont typeface="Arial" pitchFamily="34" charset="0"/>
              <a:buChar char="•"/>
              <a:defRPr/>
            </a:pPr>
            <a:endParaRPr lang="en-US" altLang="zh-TW" sz="2800" dirty="0" smtClean="0"/>
          </a:p>
        </p:txBody>
      </p:sp>
      <p:sp>
        <p:nvSpPr>
          <p:cNvPr id="4" name="Slide Number Placeholder 3"/>
          <p:cNvSpPr>
            <a:spLocks noGrp="1"/>
          </p:cNvSpPr>
          <p:nvPr>
            <p:ph type="sldNum" sz="quarter" idx="12"/>
          </p:nvPr>
        </p:nvSpPr>
        <p:spPr/>
        <p:txBody>
          <a:bodyPr/>
          <a:lstStyle/>
          <a:p>
            <a:pPr>
              <a:defRPr/>
            </a:pPr>
            <a:fld id="{FA54309F-F5E3-468B-8B4D-27B2BD1881B7}" type="slidenum">
              <a:rPr lang="en-US" altLang="zh-TW"/>
              <a:pPr>
                <a:defRPr/>
              </a:pPr>
              <a:t>16</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a:lstStyle/>
          <a:p>
            <a:pPr>
              <a:lnSpc>
                <a:spcPct val="90000"/>
              </a:lnSpc>
            </a:pPr>
            <a:r>
              <a:rPr lang="en-US" altLang="zh-TW" sz="2800" b="1" dirty="0" smtClean="0">
                <a:solidFill>
                  <a:srgbClr val="FFFF00"/>
                </a:solidFill>
              </a:rPr>
              <a:t>4.4.3 Homogeneity and stability</a:t>
            </a:r>
          </a:p>
          <a:p>
            <a:pPr>
              <a:lnSpc>
                <a:spcPct val="90000"/>
              </a:lnSpc>
              <a:buFont typeface="Wingdings" pitchFamily="2" charset="2"/>
              <a:buNone/>
            </a:pPr>
            <a:endParaRPr lang="en-US" altLang="zh-TW" sz="2800" dirty="0" smtClean="0"/>
          </a:p>
          <a:p>
            <a:pPr>
              <a:lnSpc>
                <a:spcPct val="90000"/>
              </a:lnSpc>
              <a:buFont typeface="Wingdings" pitchFamily="2" charset="2"/>
              <a:buNone/>
            </a:pPr>
            <a:r>
              <a:rPr lang="en-US" altLang="zh-TW" sz="2800" dirty="0" smtClean="0"/>
              <a:t>	4.4.3.2 The procedure for the assessment of homogeneity and stability shall be documented and conducted, where applicable, in accordance with appropriate statistical designs. Where possible, the PTP shall use a statistically random selection of a representative number of proficiency testing items from the whole batch of test material in order to assess the homogeneity of the material. </a:t>
            </a:r>
          </a:p>
          <a:p>
            <a:pPr>
              <a:lnSpc>
                <a:spcPct val="90000"/>
              </a:lnSpc>
              <a:buFont typeface="Wingdings" pitchFamily="2" charset="2"/>
              <a:buNone/>
            </a:pPr>
            <a:r>
              <a:rPr lang="en-US" altLang="zh-TW" sz="2400" i="1" dirty="0" smtClean="0"/>
              <a:t>	</a:t>
            </a:r>
          </a:p>
          <a:p>
            <a:pPr>
              <a:lnSpc>
                <a:spcPct val="90000"/>
              </a:lnSpc>
              <a:buFont typeface="Wingdings" pitchFamily="2" charset="2"/>
              <a:buNone/>
            </a:pPr>
            <a:r>
              <a:rPr lang="en-US" altLang="zh-TW" sz="2400" i="1" dirty="0" smtClean="0"/>
              <a:t>	</a:t>
            </a:r>
          </a:p>
        </p:txBody>
      </p:sp>
      <p:sp>
        <p:nvSpPr>
          <p:cNvPr id="4" name="Slide Number Placeholder 3"/>
          <p:cNvSpPr>
            <a:spLocks noGrp="1"/>
          </p:cNvSpPr>
          <p:nvPr>
            <p:ph type="sldNum" sz="quarter" idx="12"/>
          </p:nvPr>
        </p:nvSpPr>
        <p:spPr/>
        <p:txBody>
          <a:bodyPr/>
          <a:lstStyle/>
          <a:p>
            <a:pPr>
              <a:defRPr/>
            </a:pPr>
            <a:fld id="{E1963B00-8A37-4AE6-A516-1111EA14D275}" type="slidenum">
              <a:rPr lang="en-US" altLang="zh-TW"/>
              <a:pPr>
                <a:defRPr/>
              </a:pPr>
              <a:t>17</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a:lstStyle/>
          <a:p>
            <a:pPr>
              <a:lnSpc>
                <a:spcPct val="90000"/>
              </a:lnSpc>
            </a:pPr>
            <a:r>
              <a:rPr lang="en-US" altLang="zh-TW" sz="2800" b="1" dirty="0" smtClean="0">
                <a:solidFill>
                  <a:srgbClr val="FFFF00"/>
                </a:solidFill>
              </a:rPr>
              <a:t>4.4.4 Statistical design</a:t>
            </a:r>
          </a:p>
          <a:p>
            <a:pPr>
              <a:lnSpc>
                <a:spcPct val="90000"/>
              </a:lnSpc>
            </a:pPr>
            <a:r>
              <a:rPr lang="en-US" altLang="zh-TW" sz="2800" dirty="0" smtClean="0"/>
              <a:t>4.4.4.1 Statistical designs shall be developed to meet the objectives of the scheme, based on the nature of the data (quantitative or qualitative, including ordinal and categorical), statistical assumptions, the nature of errors, and the expected number of results</a:t>
            </a:r>
          </a:p>
          <a:p>
            <a:pPr>
              <a:lnSpc>
                <a:spcPct val="90000"/>
              </a:lnSpc>
              <a:buFont typeface="Wingdings" pitchFamily="2" charset="2"/>
              <a:buNone/>
            </a:pPr>
            <a:r>
              <a:rPr lang="en-US" altLang="zh-TW" sz="2400" i="1" dirty="0" smtClean="0"/>
              <a:t>	</a:t>
            </a:r>
          </a:p>
          <a:p>
            <a:pPr>
              <a:lnSpc>
                <a:spcPct val="90000"/>
              </a:lnSpc>
              <a:buFont typeface="Wingdings" pitchFamily="2" charset="2"/>
              <a:buNone/>
            </a:pPr>
            <a:r>
              <a:rPr lang="en-US" altLang="zh-TW" sz="2400" i="1" dirty="0" smtClean="0"/>
              <a:t>	</a:t>
            </a:r>
          </a:p>
        </p:txBody>
      </p:sp>
      <p:sp>
        <p:nvSpPr>
          <p:cNvPr id="4" name="Slide Number Placeholder 3"/>
          <p:cNvSpPr>
            <a:spLocks noGrp="1"/>
          </p:cNvSpPr>
          <p:nvPr>
            <p:ph type="sldNum" sz="quarter" idx="12"/>
          </p:nvPr>
        </p:nvSpPr>
        <p:spPr/>
        <p:txBody>
          <a:bodyPr/>
          <a:lstStyle/>
          <a:p>
            <a:pPr>
              <a:defRPr/>
            </a:pPr>
            <a:fld id="{D11B5535-BFD9-4608-8A18-C901AE96B126}" type="slidenum">
              <a:rPr lang="en-US" altLang="zh-TW"/>
              <a:pPr>
                <a:defRPr/>
              </a:pPr>
              <a:t>18</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rtlCol="0">
            <a:normAutofit lnSpcReduction="10000"/>
          </a:bodyPr>
          <a:lstStyle/>
          <a:p>
            <a:pPr fontAlgn="auto">
              <a:lnSpc>
                <a:spcPct val="90000"/>
              </a:lnSpc>
              <a:spcAft>
                <a:spcPts val="0"/>
              </a:spcAft>
              <a:buFont typeface="Arial" pitchFamily="34" charset="0"/>
              <a:buChar char="•"/>
              <a:defRPr/>
            </a:pPr>
            <a:r>
              <a:rPr lang="en-US" altLang="zh-TW" sz="2800" b="1" dirty="0" smtClean="0">
                <a:solidFill>
                  <a:srgbClr val="FFFF00"/>
                </a:solidFill>
              </a:rPr>
              <a:t>4.4.4 Statistical design (cont’d)</a:t>
            </a:r>
          </a:p>
          <a:p>
            <a:pPr fontAlgn="auto">
              <a:lnSpc>
                <a:spcPct val="90000"/>
              </a:lnSpc>
              <a:spcAft>
                <a:spcPts val="0"/>
              </a:spcAft>
              <a:buFont typeface="Wingdings" pitchFamily="2" charset="2"/>
              <a:buNone/>
              <a:defRPr/>
            </a:pPr>
            <a:r>
              <a:rPr lang="en-US" altLang="zh-TW" sz="2400" i="1" dirty="0" smtClean="0"/>
              <a:t>	</a:t>
            </a:r>
          </a:p>
          <a:p>
            <a:pPr fontAlgn="auto">
              <a:lnSpc>
                <a:spcPct val="90000"/>
              </a:lnSpc>
              <a:spcAft>
                <a:spcPts val="0"/>
              </a:spcAft>
              <a:buFont typeface="Wingdings" pitchFamily="2" charset="2"/>
              <a:buNone/>
              <a:defRPr/>
            </a:pPr>
            <a:r>
              <a:rPr lang="en-US" altLang="zh-TW" sz="2400" i="1" dirty="0" smtClean="0"/>
              <a:t>	 NOTE 1  Statistical design covers the process of planning, collection, analysis and reporting of the proficiency testing scheme data. Statistical designs are often based on objectives for the proficiency testing scheme, such as detection of certain types of errors with specified power or determination of assigned values with specified measurement uncertainty</a:t>
            </a:r>
          </a:p>
          <a:p>
            <a:pPr fontAlgn="auto">
              <a:lnSpc>
                <a:spcPct val="90000"/>
              </a:lnSpc>
              <a:spcAft>
                <a:spcPts val="0"/>
              </a:spcAft>
              <a:buFont typeface="Wingdings" pitchFamily="2" charset="2"/>
              <a:buNone/>
              <a:defRPr/>
            </a:pPr>
            <a:endParaRPr lang="en-US" altLang="zh-TW" sz="2400" i="1" dirty="0" smtClean="0"/>
          </a:p>
          <a:p>
            <a:pPr fontAlgn="auto">
              <a:lnSpc>
                <a:spcPct val="90000"/>
              </a:lnSpc>
              <a:spcAft>
                <a:spcPts val="0"/>
              </a:spcAft>
              <a:buFont typeface="Wingdings" pitchFamily="2" charset="2"/>
              <a:buNone/>
              <a:defRPr/>
            </a:pPr>
            <a:r>
              <a:rPr lang="en-US" altLang="zh-TW" sz="2400" i="1" dirty="0" smtClean="0"/>
              <a:t>	NOTE 2  Data analysis methods could vary from the very simple (e.g. descriptive statistics) to complex, using statistical models with probabilistic assumptions or combinations of results for difference proficiency test items</a:t>
            </a:r>
          </a:p>
          <a:p>
            <a:pPr fontAlgn="auto">
              <a:lnSpc>
                <a:spcPct val="90000"/>
              </a:lnSpc>
              <a:spcAft>
                <a:spcPts val="0"/>
              </a:spcAft>
              <a:buFont typeface="Wingdings" pitchFamily="2" charset="2"/>
              <a:buNone/>
              <a:defRPr/>
            </a:pPr>
            <a:endParaRPr lang="en-US" altLang="zh-TW" sz="2400" i="1" dirty="0" smtClean="0"/>
          </a:p>
          <a:p>
            <a:pPr fontAlgn="auto">
              <a:lnSpc>
                <a:spcPct val="90000"/>
              </a:lnSpc>
              <a:spcAft>
                <a:spcPts val="0"/>
              </a:spcAft>
              <a:buFont typeface="Wingdings" pitchFamily="2" charset="2"/>
              <a:buNone/>
              <a:defRPr/>
            </a:pPr>
            <a:r>
              <a:rPr lang="en-US" altLang="zh-TW" sz="2400" i="1" dirty="0" smtClean="0"/>
              <a:t>	</a:t>
            </a:r>
          </a:p>
        </p:txBody>
      </p:sp>
      <p:sp>
        <p:nvSpPr>
          <p:cNvPr id="4" name="Slide Number Placeholder 3"/>
          <p:cNvSpPr>
            <a:spLocks noGrp="1"/>
          </p:cNvSpPr>
          <p:nvPr>
            <p:ph type="sldNum" sz="quarter" idx="12"/>
          </p:nvPr>
        </p:nvSpPr>
        <p:spPr/>
        <p:txBody>
          <a:bodyPr/>
          <a:lstStyle/>
          <a:p>
            <a:pPr>
              <a:defRPr/>
            </a:pPr>
            <a:fld id="{9D4895CD-76D6-4AC1-8BD8-B4C37E6875D2}" type="slidenum">
              <a:rPr lang="en-US" altLang="zh-TW"/>
              <a:pPr>
                <a:defRPr/>
              </a:pPr>
              <a:t>19</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ChangeArrowheads="1"/>
          </p:cNvSpPr>
          <p:nvPr>
            <p:ph type="title"/>
          </p:nvPr>
        </p:nvSpPr>
        <p:spPr/>
        <p:txBody>
          <a:bodyPr/>
          <a:lstStyle/>
          <a:p>
            <a:r>
              <a:rPr lang="en-US" altLang="zh-TW" smtClean="0"/>
              <a:t>When is Statistics Relevant</a:t>
            </a:r>
          </a:p>
        </p:txBody>
      </p:sp>
      <p:sp>
        <p:nvSpPr>
          <p:cNvPr id="9219" name="Rectangle 3"/>
          <p:cNvSpPr>
            <a:spLocks noGrp="1" noChangeArrowheads="1"/>
          </p:cNvSpPr>
          <p:nvPr>
            <p:ph type="body" idx="1"/>
          </p:nvPr>
        </p:nvSpPr>
        <p:spPr>
          <a:xfrm>
            <a:off x="457200" y="1600200"/>
            <a:ext cx="8229600" cy="5105400"/>
          </a:xfrm>
        </p:spPr>
        <p:txBody>
          <a:bodyPr/>
          <a:lstStyle/>
          <a:p>
            <a:r>
              <a:rPr lang="en-US" altLang="zh-TW" smtClean="0"/>
              <a:t>Planning and Design</a:t>
            </a:r>
          </a:p>
          <a:p>
            <a:r>
              <a:rPr lang="en-US" altLang="zh-TW" smtClean="0"/>
              <a:t>Homogeneity testing</a:t>
            </a:r>
          </a:p>
          <a:p>
            <a:r>
              <a:rPr lang="en-US" altLang="zh-TW" smtClean="0"/>
              <a:t>Stability testing</a:t>
            </a:r>
          </a:p>
          <a:p>
            <a:r>
              <a:rPr lang="en-US" altLang="zh-TW" smtClean="0"/>
              <a:t>Determining Assigned Values</a:t>
            </a:r>
          </a:p>
          <a:p>
            <a:r>
              <a:rPr lang="en-US" altLang="zh-TW" smtClean="0"/>
              <a:t>Determining SD for Proficiency Assessment</a:t>
            </a:r>
          </a:p>
          <a:p>
            <a:r>
              <a:rPr lang="en-US" altLang="zh-TW" smtClean="0"/>
              <a:t>Performance assessment</a:t>
            </a:r>
          </a:p>
          <a:p>
            <a:r>
              <a:rPr lang="en-US" altLang="zh-TW" smtClean="0"/>
              <a:t>Summary statistics</a:t>
            </a:r>
          </a:p>
        </p:txBody>
      </p:sp>
      <p:sp>
        <p:nvSpPr>
          <p:cNvPr id="4" name="Slide Number Placeholder 3"/>
          <p:cNvSpPr>
            <a:spLocks noGrp="1"/>
          </p:cNvSpPr>
          <p:nvPr>
            <p:ph type="sldNum" sz="quarter" idx="12"/>
          </p:nvPr>
        </p:nvSpPr>
        <p:spPr/>
        <p:txBody>
          <a:bodyPr/>
          <a:lstStyle/>
          <a:p>
            <a:pPr>
              <a:defRPr/>
            </a:pPr>
            <a:fld id="{83A2F4B6-8455-4A5E-9183-7416BC0F13BF}" type="slidenum">
              <a:rPr lang="en-US" altLang="zh-TW"/>
              <a:pPr>
                <a:defRPr/>
              </a:pPr>
              <a:t>2</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a:lstStyle/>
          <a:p>
            <a:pPr>
              <a:lnSpc>
                <a:spcPct val="90000"/>
              </a:lnSpc>
            </a:pPr>
            <a:r>
              <a:rPr lang="en-US" altLang="zh-TW" sz="2800" b="1" dirty="0" smtClean="0">
                <a:solidFill>
                  <a:srgbClr val="FFFF00"/>
                </a:solidFill>
              </a:rPr>
              <a:t>4.4.4 Statistical design (cont’d)</a:t>
            </a:r>
          </a:p>
          <a:p>
            <a:pPr>
              <a:lnSpc>
                <a:spcPct val="90000"/>
              </a:lnSpc>
              <a:buFont typeface="Wingdings" pitchFamily="2" charset="2"/>
              <a:buNone/>
            </a:pPr>
            <a:r>
              <a:rPr lang="en-US" altLang="zh-TW" sz="2400" i="1" dirty="0" smtClean="0">
                <a:solidFill>
                  <a:srgbClr val="FFFF00"/>
                </a:solidFill>
              </a:rPr>
              <a:t>	</a:t>
            </a:r>
          </a:p>
          <a:p>
            <a:pPr>
              <a:lnSpc>
                <a:spcPct val="90000"/>
              </a:lnSpc>
              <a:buFont typeface="Wingdings" pitchFamily="2" charset="2"/>
              <a:buNone/>
            </a:pPr>
            <a:r>
              <a:rPr lang="en-US" altLang="zh-TW" sz="2400" i="1" dirty="0" smtClean="0"/>
              <a:t>	 NOTE 3  In cases where the proficiency testing scheme design is mandated by a specification given by, for example, a customer, regulatory authority or accreditation body, the statistical design and data analysis methods can be taken directly from the specification</a:t>
            </a:r>
          </a:p>
          <a:p>
            <a:pPr>
              <a:lnSpc>
                <a:spcPct val="90000"/>
              </a:lnSpc>
              <a:buFont typeface="Wingdings" pitchFamily="2" charset="2"/>
              <a:buNone/>
            </a:pPr>
            <a:endParaRPr lang="en-US" altLang="zh-TW" sz="2400" i="1" dirty="0" smtClean="0"/>
          </a:p>
          <a:p>
            <a:pPr>
              <a:lnSpc>
                <a:spcPct val="90000"/>
              </a:lnSpc>
              <a:buFont typeface="Wingdings" pitchFamily="2" charset="2"/>
              <a:buNone/>
            </a:pPr>
            <a:r>
              <a:rPr lang="en-US" altLang="zh-TW" sz="2400" i="1" dirty="0" smtClean="0"/>
              <a:t>	NOTE  4  In the absence of reliable information needed to produce a statistical design, a preliminary interlaboratory comparison can be used</a:t>
            </a:r>
          </a:p>
        </p:txBody>
      </p:sp>
      <p:sp>
        <p:nvSpPr>
          <p:cNvPr id="4" name="Slide Number Placeholder 3"/>
          <p:cNvSpPr>
            <a:spLocks noGrp="1"/>
          </p:cNvSpPr>
          <p:nvPr>
            <p:ph type="sldNum" sz="quarter" idx="12"/>
          </p:nvPr>
        </p:nvSpPr>
        <p:spPr/>
        <p:txBody>
          <a:bodyPr/>
          <a:lstStyle/>
          <a:p>
            <a:pPr>
              <a:defRPr/>
            </a:pPr>
            <a:fld id="{89CA0D7A-F076-4C23-A44C-2501CF47EF9F}" type="slidenum">
              <a:rPr lang="en-US" altLang="zh-TW"/>
              <a:pPr>
                <a:defRPr/>
              </a:pPr>
              <a:t>20</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a:lstStyle/>
          <a:p>
            <a:pPr>
              <a:lnSpc>
                <a:spcPct val="90000"/>
              </a:lnSpc>
            </a:pPr>
            <a:r>
              <a:rPr lang="en-US" altLang="zh-TW" sz="2800" b="1" dirty="0" smtClean="0">
                <a:solidFill>
                  <a:srgbClr val="FFFF00"/>
                </a:solidFill>
              </a:rPr>
              <a:t>4.4.4 Statistical design (cont’d)</a:t>
            </a:r>
          </a:p>
          <a:p>
            <a:pPr>
              <a:lnSpc>
                <a:spcPct val="90000"/>
              </a:lnSpc>
              <a:buFont typeface="Wingdings" pitchFamily="2" charset="2"/>
              <a:buNone/>
            </a:pPr>
            <a:r>
              <a:rPr lang="en-US" altLang="zh-TW" sz="2400" i="1" dirty="0" smtClean="0">
                <a:solidFill>
                  <a:srgbClr val="FFFF00"/>
                </a:solidFill>
              </a:rPr>
              <a:t>	</a:t>
            </a:r>
          </a:p>
          <a:p>
            <a:pPr>
              <a:lnSpc>
                <a:spcPct val="90000"/>
              </a:lnSpc>
            </a:pPr>
            <a:r>
              <a:rPr lang="en-US" altLang="zh-TW" sz="2400" dirty="0" smtClean="0"/>
              <a:t>4.4.4.2	The PTP shall document the statistical design and data analysis methods to be used to identify the assigned value and evaluate participant results, and shall provide a description of the reasons for their selection and assumptions upon which they are based. The PTP shall be able to demonstrate that statistical assumptions are reasonable and that statistical analyses are carried out in accordance with prescribed procedures</a:t>
            </a:r>
          </a:p>
        </p:txBody>
      </p:sp>
      <p:sp>
        <p:nvSpPr>
          <p:cNvPr id="4" name="Slide Number Placeholder 3"/>
          <p:cNvSpPr>
            <a:spLocks noGrp="1"/>
          </p:cNvSpPr>
          <p:nvPr>
            <p:ph type="sldNum" sz="quarter" idx="12"/>
          </p:nvPr>
        </p:nvSpPr>
        <p:spPr/>
        <p:txBody>
          <a:bodyPr/>
          <a:lstStyle/>
          <a:p>
            <a:pPr>
              <a:defRPr/>
            </a:pPr>
            <a:fld id="{8C02FB8A-E981-4544-9681-A7CD6A673533}" type="slidenum">
              <a:rPr lang="en-US" altLang="zh-TW"/>
              <a:pPr>
                <a:defRPr/>
              </a:pPr>
              <a:t>21</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rtlCol="0">
            <a:normAutofit/>
          </a:bodyPr>
          <a:lstStyle/>
          <a:p>
            <a:pPr fontAlgn="auto">
              <a:lnSpc>
                <a:spcPct val="90000"/>
              </a:lnSpc>
              <a:spcAft>
                <a:spcPts val="0"/>
              </a:spcAft>
              <a:buFont typeface="Arial" pitchFamily="34" charset="0"/>
              <a:buChar char="•"/>
              <a:defRPr/>
            </a:pPr>
            <a:r>
              <a:rPr lang="en-US" altLang="zh-TW" sz="2800" b="1" dirty="0" smtClean="0">
                <a:solidFill>
                  <a:srgbClr val="FFFF00"/>
                </a:solidFill>
              </a:rPr>
              <a:t>4.4.4 Statistical design (cont’d)</a:t>
            </a:r>
          </a:p>
          <a:p>
            <a:pPr fontAlgn="auto">
              <a:lnSpc>
                <a:spcPct val="90000"/>
              </a:lnSpc>
              <a:spcAft>
                <a:spcPts val="0"/>
              </a:spcAft>
              <a:buFont typeface="Wingdings" pitchFamily="2" charset="2"/>
              <a:buNone/>
              <a:defRPr/>
            </a:pPr>
            <a:r>
              <a:rPr lang="en-US" altLang="zh-TW" sz="2400" i="1" dirty="0" smtClean="0"/>
              <a:t>	</a:t>
            </a:r>
          </a:p>
          <a:p>
            <a:pPr fontAlgn="auto">
              <a:lnSpc>
                <a:spcPct val="90000"/>
              </a:lnSpc>
              <a:spcAft>
                <a:spcPts val="0"/>
              </a:spcAft>
              <a:buFont typeface="Arial" pitchFamily="34" charset="0"/>
              <a:buChar char="•"/>
              <a:defRPr/>
            </a:pPr>
            <a:r>
              <a:rPr lang="en-US" altLang="zh-TW" sz="2400" dirty="0" smtClean="0"/>
              <a:t>4.4.4.3	In designing a statistical analysis, the PTP shall give careful consideration to the following:</a:t>
            </a:r>
          </a:p>
          <a:p>
            <a:pPr fontAlgn="auto">
              <a:lnSpc>
                <a:spcPct val="90000"/>
              </a:lnSpc>
              <a:spcAft>
                <a:spcPts val="0"/>
              </a:spcAft>
              <a:buFont typeface="Wingdings" pitchFamily="2" charset="2"/>
              <a:buNone/>
              <a:defRPr/>
            </a:pPr>
            <a:r>
              <a:rPr lang="en-US" altLang="zh-TW" sz="2400" dirty="0" smtClean="0"/>
              <a:t>	</a:t>
            </a:r>
          </a:p>
          <a:p>
            <a:pPr marL="457200" indent="-457200" fontAlgn="auto">
              <a:lnSpc>
                <a:spcPct val="90000"/>
              </a:lnSpc>
              <a:spcAft>
                <a:spcPts val="0"/>
              </a:spcAft>
              <a:buFont typeface="Wingdings" pitchFamily="2" charset="2"/>
              <a:buAutoNum type="alphaLcParenR"/>
              <a:defRPr/>
            </a:pPr>
            <a:r>
              <a:rPr lang="en-US" altLang="zh-TW" sz="2200" dirty="0" smtClean="0"/>
              <a:t>The accuracy (trueness and precision) as well as the measurement uncertainty required or expected for each measurand or characteristic in the proficiency testing;</a:t>
            </a:r>
          </a:p>
          <a:p>
            <a:pPr marL="457200" indent="-457200" fontAlgn="auto">
              <a:lnSpc>
                <a:spcPct val="90000"/>
              </a:lnSpc>
              <a:spcAft>
                <a:spcPts val="0"/>
              </a:spcAft>
              <a:buFont typeface="Wingdings" pitchFamily="2" charset="2"/>
              <a:buAutoNum type="alphaLcParenR"/>
              <a:defRPr/>
            </a:pPr>
            <a:r>
              <a:rPr lang="en-US" altLang="zh-TW" sz="2200" dirty="0" smtClean="0"/>
              <a:t>The minimum number of participants in the proficiency testing scheme needed to meet the objectives of the statistical design; in cases where there is an insufficient number of participants to meet these objectives or to produce statistically meaningful analysis of results, the PTP shall document, and provide to participants, details of the alternative approaches used to assess participant performance;</a:t>
            </a:r>
          </a:p>
        </p:txBody>
      </p:sp>
      <p:sp>
        <p:nvSpPr>
          <p:cNvPr id="4" name="Slide Number Placeholder 3"/>
          <p:cNvSpPr>
            <a:spLocks noGrp="1"/>
          </p:cNvSpPr>
          <p:nvPr>
            <p:ph type="sldNum" sz="quarter" idx="12"/>
          </p:nvPr>
        </p:nvSpPr>
        <p:spPr/>
        <p:txBody>
          <a:bodyPr/>
          <a:lstStyle/>
          <a:p>
            <a:pPr>
              <a:defRPr/>
            </a:pPr>
            <a:fld id="{3251509A-4741-4906-AB21-F7ABFF298D2D}" type="slidenum">
              <a:rPr lang="en-US" altLang="zh-TW"/>
              <a:pPr>
                <a:defRPr/>
              </a:pPr>
              <a:t>22</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rtlCol="0">
            <a:normAutofit/>
          </a:bodyPr>
          <a:lstStyle/>
          <a:p>
            <a:pPr fontAlgn="auto">
              <a:lnSpc>
                <a:spcPct val="90000"/>
              </a:lnSpc>
              <a:spcAft>
                <a:spcPts val="0"/>
              </a:spcAft>
              <a:buFont typeface="Arial" pitchFamily="34" charset="0"/>
              <a:buChar char="•"/>
              <a:defRPr/>
            </a:pPr>
            <a:r>
              <a:rPr lang="en-US" altLang="zh-TW" sz="2800" b="1" dirty="0" smtClean="0">
                <a:solidFill>
                  <a:srgbClr val="FFFF00"/>
                </a:solidFill>
              </a:rPr>
              <a:t>4.4.4 Statistical design (cont’d)</a:t>
            </a:r>
          </a:p>
          <a:p>
            <a:pPr marL="457200" indent="-457200" fontAlgn="auto">
              <a:lnSpc>
                <a:spcPct val="90000"/>
              </a:lnSpc>
              <a:spcAft>
                <a:spcPts val="0"/>
              </a:spcAft>
              <a:buFont typeface="Wingdings" pitchFamily="2" charset="2"/>
              <a:buNone/>
              <a:defRPr/>
            </a:pPr>
            <a:endParaRPr lang="en-US" altLang="zh-TW" sz="2200" dirty="0" smtClean="0">
              <a:solidFill>
                <a:srgbClr val="FFFF00"/>
              </a:solidFill>
            </a:endParaRPr>
          </a:p>
          <a:p>
            <a:pPr marL="457200" indent="-457200" fontAlgn="auto">
              <a:lnSpc>
                <a:spcPct val="90000"/>
              </a:lnSpc>
              <a:spcAft>
                <a:spcPts val="0"/>
              </a:spcAft>
              <a:buFont typeface="Wingdings" pitchFamily="2" charset="2"/>
              <a:buAutoNum type="alphaLcParenR" startAt="3"/>
              <a:defRPr/>
            </a:pPr>
            <a:r>
              <a:rPr lang="en-US" altLang="zh-TW" sz="2200" dirty="0" smtClean="0"/>
              <a:t>The relevance of significant figures to the reported results, including the number of decimal places;</a:t>
            </a:r>
          </a:p>
          <a:p>
            <a:pPr marL="457200" indent="-457200" fontAlgn="auto">
              <a:lnSpc>
                <a:spcPct val="90000"/>
              </a:lnSpc>
              <a:spcAft>
                <a:spcPts val="0"/>
              </a:spcAft>
              <a:buFont typeface="Wingdings" pitchFamily="2" charset="2"/>
              <a:buAutoNum type="alphaLcParenR" startAt="3"/>
              <a:defRPr/>
            </a:pPr>
            <a:r>
              <a:rPr lang="en-US" altLang="zh-TW" sz="2200" dirty="0" smtClean="0"/>
              <a:t>The number of proficiency test items to be tested or measured and the number of repeat tests, calibrat</a:t>
            </a:r>
            <a:r>
              <a:rPr lang="en-US" altLang="zh-TW" sz="2200" dirty="0" smtClean="0">
                <a:solidFill>
                  <a:srgbClr val="FF0000"/>
                </a:solidFill>
              </a:rPr>
              <a:t>i</a:t>
            </a:r>
            <a:r>
              <a:rPr lang="en-US" altLang="zh-TW" sz="2200" dirty="0" smtClean="0"/>
              <a:t>ons or measurements to be conducted on each proficiency t</a:t>
            </a:r>
            <a:r>
              <a:rPr lang="en-US" altLang="zh-TW" sz="2200" dirty="0" smtClean="0">
                <a:solidFill>
                  <a:srgbClr val="FF0000"/>
                </a:solidFill>
              </a:rPr>
              <a:t>e</a:t>
            </a:r>
            <a:r>
              <a:rPr lang="en-US" altLang="zh-TW" sz="2200" dirty="0" smtClean="0"/>
              <a:t>st item or for each determination;</a:t>
            </a:r>
          </a:p>
          <a:p>
            <a:pPr marL="457200" indent="-457200" fontAlgn="auto">
              <a:lnSpc>
                <a:spcPct val="90000"/>
              </a:lnSpc>
              <a:spcAft>
                <a:spcPts val="0"/>
              </a:spcAft>
              <a:buFont typeface="Wingdings" pitchFamily="2" charset="2"/>
              <a:buAutoNum type="alphaLcParenR" startAt="3"/>
              <a:defRPr/>
            </a:pPr>
            <a:r>
              <a:rPr lang="en-US" altLang="zh-TW" sz="2200" dirty="0" smtClean="0"/>
              <a:t>The procedures used to establish the standard deviation for proficiency assessment or other evaluation criteria;</a:t>
            </a:r>
          </a:p>
          <a:p>
            <a:pPr marL="457200" indent="-457200" fontAlgn="auto">
              <a:lnSpc>
                <a:spcPct val="90000"/>
              </a:lnSpc>
              <a:spcAft>
                <a:spcPts val="0"/>
              </a:spcAft>
              <a:buFont typeface="Wingdings" pitchFamily="2" charset="2"/>
              <a:buAutoNum type="alphaLcParenR" startAt="3"/>
              <a:defRPr/>
            </a:pPr>
            <a:r>
              <a:rPr lang="en-US" altLang="zh-TW" sz="2200" dirty="0" smtClean="0"/>
              <a:t>Procedures to be used to identify or handle outliers, or both;</a:t>
            </a:r>
          </a:p>
          <a:p>
            <a:pPr marL="457200" indent="-457200" fontAlgn="auto">
              <a:lnSpc>
                <a:spcPct val="90000"/>
              </a:lnSpc>
              <a:spcAft>
                <a:spcPts val="0"/>
              </a:spcAft>
              <a:buFont typeface="Wingdings" pitchFamily="2" charset="2"/>
              <a:buAutoNum type="alphaLcParenR" startAt="3"/>
              <a:defRPr/>
            </a:pPr>
            <a:r>
              <a:rPr lang="en-US" altLang="zh-TW" sz="2200" dirty="0" smtClean="0"/>
              <a:t>Where relevant, the procedures for the evaluation of values excluded from statistical analysis; and</a:t>
            </a:r>
          </a:p>
          <a:p>
            <a:pPr marL="457200" indent="-457200" fontAlgn="auto">
              <a:lnSpc>
                <a:spcPct val="90000"/>
              </a:lnSpc>
              <a:spcAft>
                <a:spcPts val="0"/>
              </a:spcAft>
              <a:buFont typeface="Wingdings" pitchFamily="2" charset="2"/>
              <a:buAutoNum type="alphaLcParenR" startAt="3"/>
              <a:defRPr/>
            </a:pPr>
            <a:r>
              <a:rPr lang="en-US" altLang="zh-TW" sz="2200" dirty="0" smtClean="0"/>
              <a:t>Where appropriate, the objectives to be met for the design and the frequency of proficiency testing rounds.</a:t>
            </a:r>
          </a:p>
        </p:txBody>
      </p:sp>
      <p:sp>
        <p:nvSpPr>
          <p:cNvPr id="4" name="Slide Number Placeholder 3"/>
          <p:cNvSpPr>
            <a:spLocks noGrp="1"/>
          </p:cNvSpPr>
          <p:nvPr>
            <p:ph type="sldNum" sz="quarter" idx="12"/>
          </p:nvPr>
        </p:nvSpPr>
        <p:spPr/>
        <p:txBody>
          <a:bodyPr/>
          <a:lstStyle/>
          <a:p>
            <a:pPr>
              <a:defRPr/>
            </a:pPr>
            <a:fld id="{F4FE06AA-EFAB-4540-9F10-FACD6F375D8D}" type="slidenum">
              <a:rPr lang="en-US" altLang="zh-TW"/>
              <a:pPr>
                <a:defRPr/>
              </a:pPr>
              <a:t>23</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2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rtlCol="0">
            <a:normAutofit/>
          </a:bodyPr>
          <a:lstStyle/>
          <a:p>
            <a:pPr fontAlgn="auto">
              <a:lnSpc>
                <a:spcPct val="90000"/>
              </a:lnSpc>
              <a:spcAft>
                <a:spcPts val="0"/>
              </a:spcAft>
              <a:buFont typeface="Arial" pitchFamily="34" charset="0"/>
              <a:buChar char="•"/>
              <a:defRPr/>
            </a:pPr>
            <a:r>
              <a:rPr lang="en-US" altLang="zh-TW" sz="2800" b="1" dirty="0" smtClean="0">
                <a:solidFill>
                  <a:srgbClr val="FFFF00"/>
                </a:solidFill>
              </a:rPr>
              <a:t>4.4.5 Assigned values</a:t>
            </a:r>
          </a:p>
          <a:p>
            <a:pPr marL="457200" indent="-457200" fontAlgn="auto">
              <a:lnSpc>
                <a:spcPct val="90000"/>
              </a:lnSpc>
              <a:spcAft>
                <a:spcPts val="0"/>
              </a:spcAft>
              <a:buFont typeface="Wingdings" pitchFamily="2" charset="2"/>
              <a:buNone/>
              <a:defRPr/>
            </a:pPr>
            <a:endParaRPr lang="en-US" altLang="zh-TW" sz="2200" dirty="0" smtClean="0"/>
          </a:p>
          <a:p>
            <a:pPr marL="0" indent="0" fontAlgn="auto">
              <a:spcAft>
                <a:spcPts val="0"/>
              </a:spcAft>
              <a:buFont typeface="Arial" pitchFamily="34" charset="0"/>
              <a:buNone/>
              <a:defRPr/>
            </a:pPr>
            <a:r>
              <a:rPr lang="en-US" sz="2200" dirty="0" smtClean="0">
                <a:ea typeface="新細明體" charset="-120"/>
              </a:rPr>
              <a:t>	4</a:t>
            </a:r>
            <a:r>
              <a:rPr lang="en-US" sz="2200" b="1" dirty="0" smtClean="0"/>
              <a:t>.4.5.1 </a:t>
            </a:r>
            <a:r>
              <a:rPr lang="en-US" sz="2200" dirty="0"/>
              <a:t>The proficiency testing provider shall document the </a:t>
            </a:r>
            <a:r>
              <a:rPr lang="en-US" sz="2200" dirty="0" smtClean="0"/>
              <a:t>	procedure </a:t>
            </a:r>
            <a:r>
              <a:rPr lang="en-US" sz="2200" dirty="0"/>
              <a:t>for determining the </a:t>
            </a:r>
            <a:r>
              <a:rPr lang="en-US" sz="2200" dirty="0" smtClean="0"/>
              <a:t>assigned values </a:t>
            </a:r>
            <a:r>
              <a:rPr lang="en-US" sz="2200" dirty="0"/>
              <a:t>for the </a:t>
            </a:r>
            <a:r>
              <a:rPr lang="en-US" sz="2200" dirty="0" smtClean="0"/>
              <a:t>	measurands </a:t>
            </a:r>
            <a:r>
              <a:rPr lang="en-US" sz="2200" dirty="0"/>
              <a:t>or characteristics in a particular proficiency </a:t>
            </a:r>
            <a:r>
              <a:rPr lang="en-US" sz="2200" dirty="0" smtClean="0"/>
              <a:t>	testing </a:t>
            </a:r>
            <a:r>
              <a:rPr lang="en-US" sz="2200" dirty="0"/>
              <a:t>scheme. This procedure </a:t>
            </a:r>
            <a:r>
              <a:rPr lang="en-US" sz="2200" dirty="0" smtClean="0"/>
              <a:t>shall take </a:t>
            </a:r>
            <a:r>
              <a:rPr lang="en-US" sz="2200" dirty="0"/>
              <a:t>into account the </a:t>
            </a:r>
            <a:r>
              <a:rPr lang="en-US" sz="2200" dirty="0" smtClean="0"/>
              <a:t>	metrological </a:t>
            </a:r>
            <a:r>
              <a:rPr lang="en-US" sz="2200" dirty="0"/>
              <a:t>traceability and measurement uncertainty </a:t>
            </a:r>
            <a:r>
              <a:rPr lang="en-US" sz="2200" dirty="0" smtClean="0"/>
              <a:t>	required </a:t>
            </a:r>
            <a:r>
              <a:rPr lang="en-US" sz="2200" dirty="0"/>
              <a:t>to demonstrate that </a:t>
            </a:r>
            <a:r>
              <a:rPr lang="en-US" sz="2200" dirty="0" smtClean="0"/>
              <a:t>the proficiency </a:t>
            </a:r>
            <a:r>
              <a:rPr lang="en-US" sz="2200" dirty="0"/>
              <a:t>testing scheme is </a:t>
            </a:r>
            <a:r>
              <a:rPr lang="en-US" sz="2200" dirty="0" smtClean="0"/>
              <a:t>	fit </a:t>
            </a:r>
            <a:r>
              <a:rPr lang="en-US" sz="2200" dirty="0"/>
              <a:t>for its purpose.</a:t>
            </a:r>
            <a:endParaRPr lang="en-US" altLang="zh-TW" sz="2200" dirty="0" smtClean="0"/>
          </a:p>
          <a:p>
            <a:pPr marL="457200" indent="-457200" fontAlgn="auto">
              <a:lnSpc>
                <a:spcPct val="90000"/>
              </a:lnSpc>
              <a:spcAft>
                <a:spcPts val="0"/>
              </a:spcAft>
              <a:buFont typeface="Wingdings" pitchFamily="2" charset="2"/>
              <a:buNone/>
              <a:defRPr/>
            </a:pPr>
            <a:endParaRPr lang="en-US" altLang="zh-TW" sz="2200" dirty="0"/>
          </a:p>
          <a:p>
            <a:pPr marL="857250" lvl="1" indent="-457200" fontAlgn="auto">
              <a:lnSpc>
                <a:spcPct val="90000"/>
              </a:lnSpc>
              <a:spcAft>
                <a:spcPts val="0"/>
              </a:spcAft>
              <a:buFont typeface="Wingdings" pitchFamily="2" charset="2"/>
              <a:buNone/>
              <a:defRPr/>
            </a:pPr>
            <a:r>
              <a:rPr lang="en-US" altLang="zh-TW" sz="1800" dirty="0" smtClean="0"/>
              <a:t>	</a:t>
            </a:r>
            <a:r>
              <a:rPr lang="en-US" altLang="zh-TW" sz="2200" dirty="0" smtClean="0"/>
              <a:t>4.4.5.4	When a consensus value is used as the assigned value, the PTP shall document the reason for that selection and shall estimate the uncertainty of the assigned value as described in the plan for the proficiency testing scheme</a:t>
            </a:r>
          </a:p>
        </p:txBody>
      </p:sp>
      <p:sp>
        <p:nvSpPr>
          <p:cNvPr id="4" name="Slide Number Placeholder 3"/>
          <p:cNvSpPr>
            <a:spLocks noGrp="1"/>
          </p:cNvSpPr>
          <p:nvPr>
            <p:ph type="sldNum" sz="quarter" idx="12"/>
          </p:nvPr>
        </p:nvSpPr>
        <p:spPr/>
        <p:txBody>
          <a:bodyPr/>
          <a:lstStyle/>
          <a:p>
            <a:pPr>
              <a:defRPr/>
            </a:pPr>
            <a:fld id="{F4AA33D7-16D6-4F3E-B40D-91C42E8D6465}" type="slidenum">
              <a:rPr lang="en-US" altLang="zh-TW"/>
              <a:pPr>
                <a:defRPr/>
              </a:pPr>
              <a:t>24</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rtlCol="0">
            <a:normAutofit/>
          </a:bodyPr>
          <a:lstStyle/>
          <a:p>
            <a:pPr fontAlgn="auto">
              <a:lnSpc>
                <a:spcPct val="90000"/>
              </a:lnSpc>
              <a:spcAft>
                <a:spcPts val="0"/>
              </a:spcAft>
              <a:buFont typeface="Arial" pitchFamily="34" charset="0"/>
              <a:buChar char="•"/>
              <a:defRPr/>
            </a:pPr>
            <a:r>
              <a:rPr lang="en-US" altLang="zh-TW" sz="2800" b="1" dirty="0" smtClean="0">
                <a:solidFill>
                  <a:srgbClr val="FFFF00"/>
                </a:solidFill>
              </a:rPr>
              <a:t>4.7 Data analysis and evaluation of proficiency testing scheme results</a:t>
            </a:r>
          </a:p>
          <a:p>
            <a:pPr marL="457200" indent="-457200" fontAlgn="auto">
              <a:lnSpc>
                <a:spcPct val="90000"/>
              </a:lnSpc>
              <a:spcAft>
                <a:spcPts val="0"/>
              </a:spcAft>
              <a:buFont typeface="Wingdings" pitchFamily="2" charset="2"/>
              <a:buNone/>
              <a:defRPr/>
            </a:pPr>
            <a:r>
              <a:rPr lang="en-US" altLang="zh-TW" sz="2200" dirty="0" smtClean="0"/>
              <a:t>	</a:t>
            </a:r>
          </a:p>
          <a:p>
            <a:pPr marL="457200" indent="-457200" fontAlgn="auto">
              <a:lnSpc>
                <a:spcPct val="90000"/>
              </a:lnSpc>
              <a:spcAft>
                <a:spcPts val="0"/>
              </a:spcAft>
              <a:buFont typeface="Wingdings" pitchFamily="2" charset="2"/>
              <a:buNone/>
              <a:defRPr/>
            </a:pPr>
            <a:r>
              <a:rPr lang="en-US" altLang="zh-TW" sz="2200" b="1" dirty="0" smtClean="0">
                <a:solidFill>
                  <a:srgbClr val="FF6600"/>
                </a:solidFill>
              </a:rPr>
              <a:t>	4.7.1 Data analysis and records</a:t>
            </a:r>
          </a:p>
          <a:p>
            <a:pPr marL="457200" indent="-457200" fontAlgn="auto">
              <a:lnSpc>
                <a:spcPct val="90000"/>
              </a:lnSpc>
              <a:spcAft>
                <a:spcPts val="0"/>
              </a:spcAft>
              <a:buFont typeface="Wingdings" pitchFamily="2" charset="2"/>
              <a:buNone/>
              <a:defRPr/>
            </a:pPr>
            <a:endParaRPr lang="en-US" altLang="zh-TW" sz="2200" dirty="0" smtClean="0"/>
          </a:p>
          <a:p>
            <a:pPr marL="457200" indent="-457200" fontAlgn="auto">
              <a:lnSpc>
                <a:spcPct val="90000"/>
              </a:lnSpc>
              <a:spcAft>
                <a:spcPts val="0"/>
              </a:spcAft>
              <a:buFont typeface="Wingdings" pitchFamily="2" charset="2"/>
              <a:buNone/>
              <a:defRPr/>
            </a:pPr>
            <a:r>
              <a:rPr lang="en-US" altLang="zh-TW" sz="2200" dirty="0" smtClean="0"/>
              <a:t>	4.7.1.2	Results received from participants shall be recorded and </a:t>
            </a:r>
            <a:r>
              <a:rPr lang="en-US" altLang="zh-TW" sz="2200" dirty="0" err="1" smtClean="0"/>
              <a:t>analysed</a:t>
            </a:r>
            <a:r>
              <a:rPr lang="en-US" altLang="zh-TW" sz="2200" dirty="0" smtClean="0"/>
              <a:t> by appropriate methods. Procedures shall be established and implemented to check the validity of data entry, data transfer, statistical analysis, and reporting.</a:t>
            </a:r>
          </a:p>
          <a:p>
            <a:pPr marL="457200" indent="-457200" fontAlgn="auto">
              <a:lnSpc>
                <a:spcPct val="90000"/>
              </a:lnSpc>
              <a:spcAft>
                <a:spcPts val="0"/>
              </a:spcAft>
              <a:buFont typeface="Wingdings" pitchFamily="2" charset="2"/>
              <a:buNone/>
              <a:defRPr/>
            </a:pPr>
            <a:endParaRPr lang="en-US" altLang="zh-TW" sz="2200" dirty="0" smtClean="0"/>
          </a:p>
          <a:p>
            <a:pPr marL="457200" indent="-457200" fontAlgn="auto">
              <a:lnSpc>
                <a:spcPct val="90000"/>
              </a:lnSpc>
              <a:spcAft>
                <a:spcPts val="0"/>
              </a:spcAft>
              <a:buFont typeface="Wingdings" pitchFamily="2" charset="2"/>
              <a:buNone/>
              <a:defRPr/>
            </a:pPr>
            <a:r>
              <a:rPr lang="en-US" altLang="zh-TW" sz="2200" dirty="0" smtClean="0"/>
              <a:t>	4.7.1.3	Data analysis shall generate summary statistics and performance statistics, and associated information consistent with the statistical design of the proficiency testing scheme.</a:t>
            </a:r>
          </a:p>
        </p:txBody>
      </p:sp>
      <p:sp>
        <p:nvSpPr>
          <p:cNvPr id="4" name="Slide Number Placeholder 3"/>
          <p:cNvSpPr>
            <a:spLocks noGrp="1"/>
          </p:cNvSpPr>
          <p:nvPr>
            <p:ph type="sldNum" sz="quarter" idx="12"/>
          </p:nvPr>
        </p:nvSpPr>
        <p:spPr/>
        <p:txBody>
          <a:bodyPr/>
          <a:lstStyle/>
          <a:p>
            <a:pPr>
              <a:defRPr/>
            </a:pPr>
            <a:fld id="{0050B319-5B09-4DB2-BD1A-31843569EDF4}" type="slidenum">
              <a:rPr lang="en-US" altLang="zh-TW"/>
              <a:pPr>
                <a:defRPr/>
              </a:pPr>
              <a:t>25</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rtlCol="0">
            <a:normAutofit/>
          </a:bodyPr>
          <a:lstStyle/>
          <a:p>
            <a:pPr fontAlgn="auto">
              <a:lnSpc>
                <a:spcPct val="90000"/>
              </a:lnSpc>
              <a:spcAft>
                <a:spcPts val="0"/>
              </a:spcAft>
              <a:buFont typeface="Arial" pitchFamily="34" charset="0"/>
              <a:buChar char="•"/>
              <a:defRPr/>
            </a:pPr>
            <a:r>
              <a:rPr lang="en-US" altLang="zh-TW" sz="2800" b="1" dirty="0" smtClean="0">
                <a:solidFill>
                  <a:srgbClr val="FFFF00"/>
                </a:solidFill>
              </a:rPr>
              <a:t>4.7 Data analysis and evaluation of proficiency testing scheme results (cont’d)</a:t>
            </a:r>
          </a:p>
          <a:p>
            <a:pPr fontAlgn="auto">
              <a:lnSpc>
                <a:spcPct val="90000"/>
              </a:lnSpc>
              <a:spcAft>
                <a:spcPts val="0"/>
              </a:spcAft>
              <a:buFont typeface="Arial" pitchFamily="34" charset="0"/>
              <a:buChar char="•"/>
              <a:defRPr/>
            </a:pPr>
            <a:endParaRPr lang="en-US" altLang="zh-TW" sz="2800" b="1" dirty="0" smtClean="0">
              <a:solidFill>
                <a:srgbClr val="FFFF00"/>
              </a:solidFill>
            </a:endParaRPr>
          </a:p>
          <a:p>
            <a:pPr fontAlgn="auto">
              <a:lnSpc>
                <a:spcPct val="90000"/>
              </a:lnSpc>
              <a:spcAft>
                <a:spcPts val="0"/>
              </a:spcAft>
              <a:buFont typeface="Wingdings" pitchFamily="2" charset="2"/>
              <a:buNone/>
              <a:defRPr/>
            </a:pPr>
            <a:r>
              <a:rPr lang="en-US" altLang="zh-TW" sz="2800" b="1" dirty="0" smtClean="0">
                <a:solidFill>
                  <a:srgbClr val="00B050"/>
                </a:solidFill>
              </a:rPr>
              <a:t>	</a:t>
            </a:r>
            <a:r>
              <a:rPr lang="en-US" altLang="zh-TW" sz="2200" b="1" dirty="0" smtClean="0">
                <a:solidFill>
                  <a:srgbClr val="FF6600"/>
                </a:solidFill>
              </a:rPr>
              <a:t>4.7.1  Data analysis and records</a:t>
            </a:r>
          </a:p>
          <a:p>
            <a:pPr marL="457200" indent="-457200" fontAlgn="auto">
              <a:lnSpc>
                <a:spcPct val="90000"/>
              </a:lnSpc>
              <a:spcAft>
                <a:spcPts val="0"/>
              </a:spcAft>
              <a:buFont typeface="Wingdings" pitchFamily="2" charset="2"/>
              <a:buNone/>
              <a:defRPr/>
            </a:pPr>
            <a:endParaRPr lang="en-US" altLang="zh-TW" sz="2200" dirty="0" smtClean="0"/>
          </a:p>
          <a:p>
            <a:pPr marL="457200" indent="-457200" fontAlgn="auto">
              <a:lnSpc>
                <a:spcPct val="90000"/>
              </a:lnSpc>
              <a:spcAft>
                <a:spcPts val="0"/>
              </a:spcAft>
              <a:buFont typeface="Wingdings" pitchFamily="2" charset="2"/>
              <a:buNone/>
              <a:defRPr/>
            </a:pPr>
            <a:r>
              <a:rPr lang="en-US" altLang="zh-TW" sz="2200" dirty="0" smtClean="0"/>
              <a:t>	4.7.1.4	The influence of outliers on summary statistics shall be minimize by the use of robust statistical methods or appropriate tests to detect statistical outliers. </a:t>
            </a:r>
          </a:p>
          <a:p>
            <a:pPr marL="457200" indent="-457200" fontAlgn="auto">
              <a:lnSpc>
                <a:spcPct val="90000"/>
              </a:lnSpc>
              <a:spcAft>
                <a:spcPts val="0"/>
              </a:spcAft>
              <a:buFont typeface="Wingdings" pitchFamily="2" charset="2"/>
              <a:buNone/>
              <a:defRPr/>
            </a:pPr>
            <a:endParaRPr lang="en-US" altLang="zh-TW" sz="2200" dirty="0" smtClean="0"/>
          </a:p>
          <a:p>
            <a:pPr marL="457200" indent="-457200" fontAlgn="auto">
              <a:lnSpc>
                <a:spcPct val="90000"/>
              </a:lnSpc>
              <a:spcAft>
                <a:spcPts val="0"/>
              </a:spcAft>
              <a:buFont typeface="Wingdings" pitchFamily="2" charset="2"/>
              <a:buNone/>
              <a:defRPr/>
            </a:pPr>
            <a:r>
              <a:rPr lang="en-US" altLang="zh-TW" sz="2200" dirty="0" smtClean="0"/>
              <a:t>	4.7.1.5	The PTP shall have documented criteria and procedures for dealing with test results that may be inappropriate for statistical evaluation, e.g. miscalculations, transpositions and other gross error. </a:t>
            </a:r>
          </a:p>
        </p:txBody>
      </p:sp>
      <p:sp>
        <p:nvSpPr>
          <p:cNvPr id="4" name="Slide Number Placeholder 3"/>
          <p:cNvSpPr>
            <a:spLocks noGrp="1"/>
          </p:cNvSpPr>
          <p:nvPr>
            <p:ph type="sldNum" sz="quarter" idx="12"/>
          </p:nvPr>
        </p:nvSpPr>
        <p:spPr/>
        <p:txBody>
          <a:bodyPr/>
          <a:lstStyle/>
          <a:p>
            <a:pPr>
              <a:defRPr/>
            </a:pPr>
            <a:fld id="{8DF1976F-3FD5-4C8A-8AC8-EB101B0C9C25}" type="slidenum">
              <a:rPr lang="en-US" altLang="zh-TW"/>
              <a:pPr>
                <a:defRPr/>
              </a:pPr>
              <a:t>26</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rtlCol="0">
            <a:normAutofit/>
          </a:bodyPr>
          <a:lstStyle/>
          <a:p>
            <a:pPr fontAlgn="auto">
              <a:lnSpc>
                <a:spcPct val="90000"/>
              </a:lnSpc>
              <a:spcAft>
                <a:spcPts val="0"/>
              </a:spcAft>
              <a:buFont typeface="Arial" pitchFamily="34" charset="0"/>
              <a:buChar char="•"/>
              <a:defRPr/>
            </a:pPr>
            <a:r>
              <a:rPr lang="en-US" altLang="zh-TW" sz="2800" b="1" dirty="0" smtClean="0">
                <a:solidFill>
                  <a:srgbClr val="FFFF00"/>
                </a:solidFill>
              </a:rPr>
              <a:t>4.7 Data analysis and evaluation of proficiency testing scheme results (cont’d)</a:t>
            </a:r>
          </a:p>
          <a:p>
            <a:pPr fontAlgn="auto">
              <a:lnSpc>
                <a:spcPct val="90000"/>
              </a:lnSpc>
              <a:spcAft>
                <a:spcPts val="0"/>
              </a:spcAft>
              <a:buFont typeface="Wingdings" pitchFamily="2" charset="2"/>
              <a:buNone/>
              <a:defRPr/>
            </a:pPr>
            <a:endParaRPr lang="en-US" altLang="zh-TW" sz="2800" b="1" dirty="0" smtClean="0">
              <a:solidFill>
                <a:srgbClr val="00B050"/>
              </a:solidFill>
            </a:endParaRPr>
          </a:p>
          <a:p>
            <a:pPr marL="457200" indent="-457200" fontAlgn="auto">
              <a:lnSpc>
                <a:spcPct val="90000"/>
              </a:lnSpc>
              <a:spcAft>
                <a:spcPts val="0"/>
              </a:spcAft>
              <a:buFont typeface="Wingdings" pitchFamily="2" charset="2"/>
              <a:buNone/>
              <a:defRPr/>
            </a:pPr>
            <a:r>
              <a:rPr lang="en-US" altLang="zh-TW" sz="2200" dirty="0" smtClean="0"/>
              <a:t>	</a:t>
            </a:r>
            <a:r>
              <a:rPr lang="en-US" altLang="zh-TW" sz="2200" b="1" dirty="0" smtClean="0">
                <a:solidFill>
                  <a:srgbClr val="FF6600"/>
                </a:solidFill>
              </a:rPr>
              <a:t>4.7.2 Evaluation of performance</a:t>
            </a:r>
          </a:p>
          <a:p>
            <a:pPr marL="457200" indent="-457200" fontAlgn="auto">
              <a:lnSpc>
                <a:spcPct val="90000"/>
              </a:lnSpc>
              <a:spcAft>
                <a:spcPts val="0"/>
              </a:spcAft>
              <a:buFont typeface="Wingdings" pitchFamily="2" charset="2"/>
              <a:buNone/>
              <a:defRPr/>
            </a:pPr>
            <a:endParaRPr lang="en-US" altLang="zh-TW" sz="2200" dirty="0" smtClean="0"/>
          </a:p>
          <a:p>
            <a:pPr marL="457200" indent="-457200" fontAlgn="auto">
              <a:lnSpc>
                <a:spcPct val="90000"/>
              </a:lnSpc>
              <a:spcAft>
                <a:spcPts val="0"/>
              </a:spcAft>
              <a:buFont typeface="Wingdings" pitchFamily="2" charset="2"/>
              <a:buNone/>
              <a:defRPr/>
            </a:pPr>
            <a:r>
              <a:rPr lang="en-US" altLang="zh-TW" sz="2200" dirty="0" smtClean="0"/>
              <a:t>	4.7.2.1	The PTP shall use valid methods of evaluation which meet the purpose of the proficiency testing scheme. The methods shall be documented and include a description of the basis for the evaluation…. </a:t>
            </a:r>
          </a:p>
          <a:p>
            <a:pPr marL="457200" indent="-457200" fontAlgn="auto">
              <a:lnSpc>
                <a:spcPct val="90000"/>
              </a:lnSpc>
              <a:spcAft>
                <a:spcPts val="0"/>
              </a:spcAft>
              <a:buFont typeface="Wingdings" pitchFamily="2" charset="2"/>
              <a:buNone/>
              <a:defRPr/>
            </a:pPr>
            <a:endParaRPr lang="en-US" altLang="zh-TW" sz="2200" dirty="0" smtClean="0"/>
          </a:p>
          <a:p>
            <a:pPr marL="457200" indent="-457200" fontAlgn="auto">
              <a:lnSpc>
                <a:spcPct val="90000"/>
              </a:lnSpc>
              <a:spcAft>
                <a:spcPts val="0"/>
              </a:spcAft>
              <a:buFont typeface="Wingdings" pitchFamily="2" charset="2"/>
              <a:buNone/>
              <a:defRPr/>
            </a:pPr>
            <a:r>
              <a:rPr lang="en-US" altLang="zh-TW" sz="2200" dirty="0" smtClean="0"/>
              <a:t>	</a:t>
            </a:r>
          </a:p>
        </p:txBody>
      </p:sp>
      <p:sp>
        <p:nvSpPr>
          <p:cNvPr id="4" name="Slide Number Placeholder 3"/>
          <p:cNvSpPr>
            <a:spLocks noGrp="1"/>
          </p:cNvSpPr>
          <p:nvPr>
            <p:ph type="sldNum" sz="quarter" idx="12"/>
          </p:nvPr>
        </p:nvSpPr>
        <p:spPr/>
        <p:txBody>
          <a:bodyPr/>
          <a:lstStyle/>
          <a:p>
            <a:pPr>
              <a:defRPr/>
            </a:pPr>
            <a:fld id="{10A25D3B-4A46-4813-A4B7-C7A2D3D793C5}" type="slidenum">
              <a:rPr lang="en-US" altLang="zh-TW"/>
              <a:pPr>
                <a:defRPr/>
              </a:pPr>
              <a:t>27</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rtlCol="0">
            <a:normAutofit/>
          </a:bodyPr>
          <a:lstStyle/>
          <a:p>
            <a:pPr fontAlgn="auto">
              <a:lnSpc>
                <a:spcPct val="90000"/>
              </a:lnSpc>
              <a:spcAft>
                <a:spcPts val="0"/>
              </a:spcAft>
              <a:buFont typeface="Arial" pitchFamily="34" charset="0"/>
              <a:buChar char="•"/>
              <a:defRPr/>
            </a:pPr>
            <a:r>
              <a:rPr lang="en-US" altLang="zh-TW" sz="2800" b="1" dirty="0" smtClean="0">
                <a:solidFill>
                  <a:srgbClr val="FFFF00"/>
                </a:solidFill>
              </a:rPr>
              <a:t>4.8 Reports</a:t>
            </a:r>
          </a:p>
          <a:p>
            <a:pPr marL="457200" indent="-457200" fontAlgn="auto">
              <a:lnSpc>
                <a:spcPct val="90000"/>
              </a:lnSpc>
              <a:spcAft>
                <a:spcPts val="0"/>
              </a:spcAft>
              <a:buFont typeface="Wingdings" pitchFamily="2" charset="2"/>
              <a:buNone/>
              <a:defRPr/>
            </a:pPr>
            <a:r>
              <a:rPr lang="en-US" altLang="zh-TW" sz="2200" dirty="0" smtClean="0"/>
              <a:t>	</a:t>
            </a:r>
          </a:p>
          <a:p>
            <a:pPr marL="457200" indent="-457200" fontAlgn="auto">
              <a:lnSpc>
                <a:spcPct val="90000"/>
              </a:lnSpc>
              <a:spcAft>
                <a:spcPts val="0"/>
              </a:spcAft>
              <a:buFont typeface="Wingdings" pitchFamily="2" charset="2"/>
              <a:buNone/>
              <a:defRPr/>
            </a:pPr>
            <a:r>
              <a:rPr lang="en-US" altLang="zh-TW" sz="2200" dirty="0" smtClean="0"/>
              <a:t>	4.8.2	Report shall include the following, unless it is not applicable or the PTP has valid reasons for not doing so:</a:t>
            </a:r>
          </a:p>
          <a:p>
            <a:pPr marL="457200" indent="-457200" fontAlgn="auto">
              <a:lnSpc>
                <a:spcPct val="90000"/>
              </a:lnSpc>
              <a:spcAft>
                <a:spcPts val="0"/>
              </a:spcAft>
              <a:buFont typeface="Wingdings" pitchFamily="2" charset="2"/>
              <a:buNone/>
              <a:defRPr/>
            </a:pPr>
            <a:r>
              <a:rPr lang="en-US" altLang="zh-TW" sz="2200" dirty="0" smtClean="0"/>
              <a:t>	….</a:t>
            </a:r>
          </a:p>
          <a:p>
            <a:pPr marL="457200" indent="-457200" fontAlgn="auto">
              <a:lnSpc>
                <a:spcPct val="90000"/>
              </a:lnSpc>
              <a:spcAft>
                <a:spcPts val="0"/>
              </a:spcAft>
              <a:buFont typeface="Wingdings" pitchFamily="2" charset="2"/>
              <a:buNone/>
              <a:defRPr/>
            </a:pPr>
            <a:r>
              <a:rPr lang="en-US" altLang="zh-TW" sz="2200" dirty="0" smtClean="0"/>
              <a:t>	k)	statistical data and summaries, including assigned values and range of acceptable results and graphical displays:</a:t>
            </a:r>
          </a:p>
          <a:p>
            <a:pPr marL="457200" indent="-457200" fontAlgn="auto">
              <a:lnSpc>
                <a:spcPct val="90000"/>
              </a:lnSpc>
              <a:spcAft>
                <a:spcPts val="0"/>
              </a:spcAft>
              <a:buFont typeface="Wingdings" pitchFamily="2" charset="2"/>
              <a:buNone/>
              <a:defRPr/>
            </a:pPr>
            <a:r>
              <a:rPr lang="en-US" altLang="zh-TW" sz="2200" dirty="0" smtClean="0"/>
              <a:t>	….</a:t>
            </a:r>
          </a:p>
          <a:p>
            <a:pPr marL="457200" indent="-457200" fontAlgn="auto">
              <a:lnSpc>
                <a:spcPct val="90000"/>
              </a:lnSpc>
              <a:spcAft>
                <a:spcPts val="0"/>
              </a:spcAft>
              <a:buFont typeface="Wingdings" pitchFamily="2" charset="2"/>
              <a:buNone/>
              <a:defRPr/>
            </a:pPr>
            <a:r>
              <a:rPr lang="en-US" altLang="zh-TW" sz="2200" dirty="0" smtClean="0"/>
              <a:t>	n)	procedures used to establish the standard deviation for proficiency assessment, or other criteria for evaluation;</a:t>
            </a:r>
          </a:p>
          <a:p>
            <a:pPr marL="457200" indent="-457200" fontAlgn="auto">
              <a:lnSpc>
                <a:spcPct val="90000"/>
              </a:lnSpc>
              <a:spcAft>
                <a:spcPts val="0"/>
              </a:spcAft>
              <a:buFont typeface="Wingdings" pitchFamily="2" charset="2"/>
              <a:buNone/>
              <a:defRPr/>
            </a:pPr>
            <a:endParaRPr lang="en-US" altLang="zh-TW" sz="2200" dirty="0" smtClean="0"/>
          </a:p>
          <a:p>
            <a:pPr marL="457200" indent="-457200" fontAlgn="auto">
              <a:lnSpc>
                <a:spcPct val="90000"/>
              </a:lnSpc>
              <a:spcAft>
                <a:spcPts val="0"/>
              </a:spcAft>
              <a:buFont typeface="Wingdings" pitchFamily="2" charset="2"/>
              <a:buNone/>
              <a:defRPr/>
            </a:pPr>
            <a:r>
              <a:rPr lang="en-US" altLang="zh-TW" sz="2200" dirty="0" smtClean="0"/>
              <a:t>	</a:t>
            </a:r>
          </a:p>
          <a:p>
            <a:pPr marL="457200" indent="-457200" fontAlgn="auto">
              <a:lnSpc>
                <a:spcPct val="90000"/>
              </a:lnSpc>
              <a:spcAft>
                <a:spcPts val="0"/>
              </a:spcAft>
              <a:buFont typeface="Wingdings" pitchFamily="2" charset="2"/>
              <a:buNone/>
              <a:defRPr/>
            </a:pPr>
            <a:endParaRPr lang="en-US" altLang="zh-TW" sz="2200" dirty="0" smtClean="0"/>
          </a:p>
          <a:p>
            <a:pPr marL="457200" indent="-457200" fontAlgn="auto">
              <a:lnSpc>
                <a:spcPct val="90000"/>
              </a:lnSpc>
              <a:spcAft>
                <a:spcPts val="0"/>
              </a:spcAft>
              <a:buFont typeface="Wingdings" pitchFamily="2" charset="2"/>
              <a:buNone/>
              <a:defRPr/>
            </a:pPr>
            <a:r>
              <a:rPr lang="en-US" altLang="zh-TW" sz="2200" dirty="0" smtClean="0"/>
              <a:t>	</a:t>
            </a:r>
          </a:p>
        </p:txBody>
      </p:sp>
      <p:sp>
        <p:nvSpPr>
          <p:cNvPr id="4" name="Slide Number Placeholder 3"/>
          <p:cNvSpPr>
            <a:spLocks noGrp="1"/>
          </p:cNvSpPr>
          <p:nvPr>
            <p:ph type="sldNum" sz="quarter" idx="12"/>
          </p:nvPr>
        </p:nvSpPr>
        <p:spPr/>
        <p:txBody>
          <a:bodyPr/>
          <a:lstStyle/>
          <a:p>
            <a:pPr>
              <a:defRPr/>
            </a:pPr>
            <a:fld id="{30A759E1-5C86-49C9-9859-7122ADC2FE72}" type="slidenum">
              <a:rPr lang="en-US" altLang="zh-TW"/>
              <a:pPr>
                <a:defRPr/>
              </a:pPr>
              <a:t>28</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323">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32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4572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rtlCol="0">
            <a:normAutofit/>
          </a:bodyPr>
          <a:lstStyle/>
          <a:p>
            <a:pPr fontAlgn="auto">
              <a:lnSpc>
                <a:spcPct val="90000"/>
              </a:lnSpc>
              <a:spcAft>
                <a:spcPts val="0"/>
              </a:spcAft>
              <a:buFont typeface="Arial" pitchFamily="34" charset="0"/>
              <a:buChar char="•"/>
              <a:defRPr/>
            </a:pPr>
            <a:r>
              <a:rPr lang="en-US" altLang="zh-TW" sz="2800" b="1" dirty="0" smtClean="0">
                <a:solidFill>
                  <a:srgbClr val="FFFF00"/>
                </a:solidFill>
              </a:rPr>
              <a:t>4.8 Reports (cont’d)</a:t>
            </a:r>
          </a:p>
          <a:p>
            <a:pPr marL="457200" indent="-457200" fontAlgn="auto">
              <a:lnSpc>
                <a:spcPct val="90000"/>
              </a:lnSpc>
              <a:spcAft>
                <a:spcPts val="0"/>
              </a:spcAft>
              <a:buFont typeface="Wingdings" pitchFamily="2" charset="2"/>
              <a:buNone/>
              <a:defRPr/>
            </a:pPr>
            <a:r>
              <a:rPr lang="en-US" altLang="zh-TW" sz="2200" dirty="0" smtClean="0"/>
              <a:t>	</a:t>
            </a:r>
          </a:p>
          <a:p>
            <a:pPr marL="457200" indent="-457200" fontAlgn="auto">
              <a:lnSpc>
                <a:spcPct val="90000"/>
              </a:lnSpc>
              <a:spcAft>
                <a:spcPts val="0"/>
              </a:spcAft>
              <a:buFont typeface="Wingdings" pitchFamily="2" charset="2"/>
              <a:buNone/>
              <a:defRPr/>
            </a:pPr>
            <a:r>
              <a:rPr lang="en-US" altLang="zh-TW" sz="2200" dirty="0" smtClean="0"/>
              <a:t>	….</a:t>
            </a:r>
          </a:p>
          <a:p>
            <a:pPr marL="457200" indent="-457200" fontAlgn="auto">
              <a:lnSpc>
                <a:spcPct val="90000"/>
              </a:lnSpc>
              <a:spcAft>
                <a:spcPts val="0"/>
              </a:spcAft>
              <a:buFont typeface="Wingdings" pitchFamily="2" charset="2"/>
              <a:buNone/>
              <a:defRPr/>
            </a:pPr>
            <a:r>
              <a:rPr lang="en-US" altLang="zh-TW" sz="2200" dirty="0" smtClean="0"/>
              <a:t>	o)	assigned values and summary statistics for test methods/procedures used by each group of participants (if different methods are used by different groups of participants); 	</a:t>
            </a:r>
          </a:p>
          <a:p>
            <a:pPr marL="457200" indent="-457200" fontAlgn="auto">
              <a:lnSpc>
                <a:spcPct val="90000"/>
              </a:lnSpc>
              <a:spcAft>
                <a:spcPts val="0"/>
              </a:spcAft>
              <a:buFont typeface="Wingdings" pitchFamily="2" charset="2"/>
              <a:buNone/>
              <a:defRPr/>
            </a:pPr>
            <a:r>
              <a:rPr lang="en-US" altLang="zh-TW" sz="2200" dirty="0" smtClean="0"/>
              <a:t>     ….</a:t>
            </a:r>
          </a:p>
          <a:p>
            <a:pPr marL="457200" indent="-457200" fontAlgn="auto">
              <a:lnSpc>
                <a:spcPct val="90000"/>
              </a:lnSpc>
              <a:spcAft>
                <a:spcPts val="0"/>
              </a:spcAft>
              <a:buFont typeface="Wingdings" pitchFamily="2" charset="2"/>
              <a:buNone/>
              <a:defRPr/>
            </a:pPr>
            <a:r>
              <a:rPr lang="en-US" altLang="zh-TW" sz="2200" dirty="0" smtClean="0"/>
              <a:t>	r)	procedures used to statistically </a:t>
            </a:r>
            <a:r>
              <a:rPr lang="en-US" altLang="zh-TW" sz="2200" dirty="0" err="1" smtClean="0"/>
              <a:t>analyse</a:t>
            </a:r>
            <a:r>
              <a:rPr lang="en-US" altLang="zh-TW" sz="2200" dirty="0" smtClean="0"/>
              <a:t> the data; </a:t>
            </a:r>
          </a:p>
          <a:p>
            <a:pPr marL="457200" indent="-457200" fontAlgn="auto">
              <a:lnSpc>
                <a:spcPct val="90000"/>
              </a:lnSpc>
              <a:spcAft>
                <a:spcPts val="0"/>
              </a:spcAft>
              <a:buFont typeface="Wingdings" pitchFamily="2" charset="2"/>
              <a:buNone/>
              <a:defRPr/>
            </a:pPr>
            <a:r>
              <a:rPr lang="en-US" altLang="zh-TW" sz="2200" dirty="0" smtClean="0"/>
              <a:t>	….</a:t>
            </a:r>
          </a:p>
          <a:p>
            <a:pPr marL="457200" indent="-457200" fontAlgn="auto">
              <a:lnSpc>
                <a:spcPct val="90000"/>
              </a:lnSpc>
              <a:spcAft>
                <a:spcPts val="0"/>
              </a:spcAft>
              <a:buFont typeface="Wingdings" pitchFamily="2" charset="2"/>
              <a:buNone/>
              <a:defRPr/>
            </a:pPr>
            <a:r>
              <a:rPr lang="en-US" altLang="zh-TW" sz="2200" dirty="0" smtClean="0"/>
              <a:t>	</a:t>
            </a:r>
          </a:p>
          <a:p>
            <a:pPr marL="457200" indent="-457200" fontAlgn="auto">
              <a:lnSpc>
                <a:spcPct val="90000"/>
              </a:lnSpc>
              <a:spcAft>
                <a:spcPts val="0"/>
              </a:spcAft>
              <a:buFont typeface="Wingdings" pitchFamily="2" charset="2"/>
              <a:buNone/>
              <a:defRPr/>
            </a:pPr>
            <a:r>
              <a:rPr lang="en-US" altLang="zh-TW" sz="2200" dirty="0" smtClean="0"/>
              <a:t>	</a:t>
            </a:r>
          </a:p>
        </p:txBody>
      </p:sp>
      <p:sp>
        <p:nvSpPr>
          <p:cNvPr id="4" name="Slide Number Placeholder 3"/>
          <p:cNvSpPr>
            <a:spLocks noGrp="1"/>
          </p:cNvSpPr>
          <p:nvPr>
            <p:ph type="sldNum" sz="quarter" idx="12"/>
          </p:nvPr>
        </p:nvSpPr>
        <p:spPr/>
        <p:txBody>
          <a:bodyPr/>
          <a:lstStyle/>
          <a:p>
            <a:pPr>
              <a:defRPr/>
            </a:pPr>
            <a:fld id="{7577B329-469E-45F1-A8DD-8C9EA80945E1}" type="slidenum">
              <a:rPr lang="en-US" altLang="zh-TW"/>
              <a:pPr>
                <a:defRPr/>
              </a:pPr>
              <a:t>29</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32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3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title"/>
          </p:nvPr>
        </p:nvSpPr>
        <p:spPr/>
        <p:txBody>
          <a:bodyPr/>
          <a:lstStyle/>
          <a:p>
            <a:r>
              <a:rPr lang="en-US" altLang="zh-TW" smtClean="0"/>
              <a:t>Overview</a:t>
            </a:r>
          </a:p>
        </p:txBody>
      </p:sp>
      <p:sp>
        <p:nvSpPr>
          <p:cNvPr id="9219" name="Rectangle 3"/>
          <p:cNvSpPr>
            <a:spLocks noGrp="1" noChangeArrowheads="1"/>
          </p:cNvSpPr>
          <p:nvPr>
            <p:ph type="body" idx="1"/>
          </p:nvPr>
        </p:nvSpPr>
        <p:spPr>
          <a:xfrm>
            <a:off x="457200" y="1600200"/>
            <a:ext cx="8229600" cy="5105400"/>
          </a:xfrm>
        </p:spPr>
        <p:txBody>
          <a:bodyPr rtlCol="0">
            <a:normAutofit lnSpcReduction="10000"/>
          </a:bodyPr>
          <a:lstStyle/>
          <a:p>
            <a:pPr fontAlgn="auto">
              <a:spcAft>
                <a:spcPts val="0"/>
              </a:spcAft>
              <a:buFont typeface="Arial" pitchFamily="34" charset="0"/>
              <a:buChar char="•"/>
              <a:defRPr/>
            </a:pPr>
            <a:r>
              <a:rPr lang="en-US" altLang="zh-TW" dirty="0" smtClean="0"/>
              <a:t>Requirements for statistical methods from ISO/IEC 17043</a:t>
            </a:r>
          </a:p>
          <a:p>
            <a:pPr fontAlgn="auto">
              <a:spcAft>
                <a:spcPts val="0"/>
              </a:spcAft>
              <a:buFont typeface="Arial" pitchFamily="34" charset="0"/>
              <a:buChar char="•"/>
              <a:defRPr/>
            </a:pPr>
            <a:r>
              <a:rPr lang="en-US" altLang="zh-TW" dirty="0" smtClean="0"/>
              <a:t>Overview of statistical procedures in the major standards</a:t>
            </a:r>
          </a:p>
          <a:p>
            <a:pPr fontAlgn="auto">
              <a:spcAft>
                <a:spcPts val="0"/>
              </a:spcAft>
              <a:buFont typeface="Arial" pitchFamily="34" charset="0"/>
              <a:buChar char="•"/>
              <a:defRPr/>
            </a:pPr>
            <a:r>
              <a:rPr lang="en-US" altLang="zh-TW" dirty="0" smtClean="0"/>
              <a:t>Determining the assigned value</a:t>
            </a:r>
          </a:p>
          <a:p>
            <a:pPr fontAlgn="auto">
              <a:spcAft>
                <a:spcPts val="0"/>
              </a:spcAft>
              <a:buFont typeface="Arial" pitchFamily="34" charset="0"/>
              <a:buChar char="•"/>
              <a:defRPr/>
            </a:pPr>
            <a:r>
              <a:rPr lang="en-US" altLang="zh-TW" dirty="0" smtClean="0"/>
              <a:t>Determining the performance score</a:t>
            </a:r>
          </a:p>
          <a:p>
            <a:pPr fontAlgn="auto">
              <a:spcAft>
                <a:spcPts val="0"/>
              </a:spcAft>
              <a:buFont typeface="Arial" pitchFamily="34" charset="0"/>
              <a:buChar char="•"/>
              <a:defRPr/>
            </a:pPr>
            <a:r>
              <a:rPr lang="en-US" altLang="zh-TW" dirty="0" smtClean="0"/>
              <a:t>Checking homogeneity and stability</a:t>
            </a:r>
          </a:p>
          <a:p>
            <a:pPr fontAlgn="auto">
              <a:spcAft>
                <a:spcPts val="0"/>
              </a:spcAft>
              <a:buFont typeface="Arial" pitchFamily="34" charset="0"/>
              <a:buChar char="•"/>
              <a:defRPr/>
            </a:pPr>
            <a:r>
              <a:rPr lang="en-US" altLang="zh-TW" dirty="0" smtClean="0"/>
              <a:t>Graphical methods</a:t>
            </a:r>
          </a:p>
          <a:p>
            <a:pPr fontAlgn="auto">
              <a:spcAft>
                <a:spcPts val="0"/>
              </a:spcAft>
              <a:buFont typeface="Arial" pitchFamily="34" charset="0"/>
              <a:buChar char="•"/>
              <a:defRPr/>
            </a:pPr>
            <a:r>
              <a:rPr lang="en-US" altLang="zh-TW" dirty="0" smtClean="0"/>
              <a:t>Examples from APLAC and IMEP PT programmes</a:t>
            </a:r>
          </a:p>
          <a:p>
            <a:pPr fontAlgn="auto">
              <a:spcAft>
                <a:spcPts val="0"/>
              </a:spcAft>
              <a:buFont typeface="Arial" pitchFamily="34" charset="0"/>
              <a:buChar char="•"/>
              <a:defRPr/>
            </a:pPr>
            <a:endParaRPr lang="en-US" altLang="zh-TW" dirty="0" smtClean="0"/>
          </a:p>
        </p:txBody>
      </p:sp>
      <p:sp>
        <p:nvSpPr>
          <p:cNvPr id="4" name="Slide Number Placeholder 3"/>
          <p:cNvSpPr>
            <a:spLocks noGrp="1"/>
          </p:cNvSpPr>
          <p:nvPr>
            <p:ph type="sldNum" sz="quarter" idx="12"/>
          </p:nvPr>
        </p:nvSpPr>
        <p:spPr/>
        <p:txBody>
          <a:bodyPr/>
          <a:lstStyle/>
          <a:p>
            <a:pPr>
              <a:defRPr/>
            </a:pPr>
            <a:fld id="{EB2B2221-BB0E-45C0-AE3B-C3F019313313}" type="slidenum">
              <a:rPr lang="en-US" altLang="zh-TW"/>
              <a:pPr>
                <a:defRPr/>
              </a:pPr>
              <a:t>3</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81000" y="457200"/>
            <a:ext cx="8229600" cy="1143000"/>
          </a:xfrm>
        </p:spPr>
        <p:txBody>
          <a:bodyPr rtlCol="0">
            <a:normAutofit fontScale="90000"/>
          </a:bodyPr>
          <a:lstStyle/>
          <a:p>
            <a:pPr fontAlgn="auto">
              <a:spcAft>
                <a:spcPts val="0"/>
              </a:spcAft>
              <a:defRPr/>
            </a:pPr>
            <a:r>
              <a:rPr lang="en-US" altLang="zh-TW" sz="3600" dirty="0" smtClean="0"/>
              <a:t>ISO/IEC 17043 Annex B (informative) </a:t>
            </a:r>
            <a:r>
              <a:rPr lang="en-US" altLang="zh-TW" sz="3200" dirty="0" smtClean="0"/>
              <a:t>Statistical methods for proficiency testing</a:t>
            </a:r>
            <a:r>
              <a:rPr lang="en-US" altLang="zh-TW" sz="3600" dirty="0" smtClean="0"/>
              <a:t/>
            </a:r>
            <a:br>
              <a:rPr lang="en-US" altLang="zh-TW" sz="3600" dirty="0" smtClean="0"/>
            </a:br>
            <a:endParaRPr lang="en-US" altLang="zh-TW" sz="3600" dirty="0" smtClean="0"/>
          </a:p>
        </p:txBody>
      </p:sp>
      <p:sp>
        <p:nvSpPr>
          <p:cNvPr id="57346" name="Rectangle 3"/>
          <p:cNvSpPr>
            <a:spLocks noGrp="1" noChangeArrowheads="1"/>
          </p:cNvSpPr>
          <p:nvPr>
            <p:ph type="body" idx="1"/>
          </p:nvPr>
        </p:nvSpPr>
        <p:spPr>
          <a:xfrm>
            <a:off x="457200" y="1828800"/>
            <a:ext cx="8229600" cy="4530725"/>
          </a:xfrm>
        </p:spPr>
        <p:txBody>
          <a:bodyPr/>
          <a:lstStyle/>
          <a:p>
            <a:pPr>
              <a:buClr>
                <a:srgbClr val="FF0000"/>
              </a:buClr>
              <a:buFont typeface="Wingdings" pitchFamily="2" charset="2"/>
              <a:buChar char="q"/>
            </a:pPr>
            <a:r>
              <a:rPr lang="en-US" altLang="zh-TW" sz="2800" dirty="0" smtClean="0"/>
              <a:t>The statistical methods used to </a:t>
            </a:r>
            <a:r>
              <a:rPr lang="en-US" altLang="zh-TW" sz="2800" dirty="0" err="1" smtClean="0"/>
              <a:t>analyse</a:t>
            </a:r>
            <a:r>
              <a:rPr lang="en-US" altLang="zh-TW" sz="2800" dirty="0" smtClean="0"/>
              <a:t> the results need to be appropriate for each situation, and so are too varied to be specified in this International Standard.</a:t>
            </a:r>
          </a:p>
          <a:p>
            <a:pPr>
              <a:buClr>
                <a:srgbClr val="FF0000"/>
              </a:buClr>
              <a:buFont typeface="Wingdings" pitchFamily="2" charset="2"/>
              <a:buChar char="q"/>
            </a:pPr>
            <a:r>
              <a:rPr lang="en-US" altLang="zh-TW" sz="2800" dirty="0" smtClean="0"/>
              <a:t>ISO 13528 describes preferred specific methods for each of the situations discussed below, but also states that other methods may be used as long as they are statistically valid and are fully described to participants.</a:t>
            </a:r>
          </a:p>
        </p:txBody>
      </p:sp>
      <p:sp>
        <p:nvSpPr>
          <p:cNvPr id="4" name="Slide Number Placeholder 3"/>
          <p:cNvSpPr>
            <a:spLocks noGrp="1"/>
          </p:cNvSpPr>
          <p:nvPr>
            <p:ph type="sldNum" sz="quarter" idx="12"/>
          </p:nvPr>
        </p:nvSpPr>
        <p:spPr/>
        <p:txBody>
          <a:bodyPr/>
          <a:lstStyle/>
          <a:p>
            <a:pPr>
              <a:defRPr/>
            </a:pPr>
            <a:fld id="{55120331-BDD7-4362-AB1D-F191BA6FB66B}" type="slidenum">
              <a:rPr lang="en-US" altLang="zh-TW"/>
              <a:pPr>
                <a:defRPr/>
              </a:pPr>
              <a:t>30</a:t>
            </a:fld>
            <a:endParaRPr lang="en-US" altLang="zh-TW"/>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p:txBody>
          <a:bodyPr/>
          <a:lstStyle/>
          <a:p>
            <a:r>
              <a:rPr lang="en-US" altLang="zh-TW" sz="3200" smtClean="0"/>
              <a:t>ISO/IEC 17043 Annex B (informative) Statistical methods for proficiency testing</a:t>
            </a:r>
          </a:p>
        </p:txBody>
      </p:sp>
      <p:sp>
        <p:nvSpPr>
          <p:cNvPr id="58370" name="Rectangle 3"/>
          <p:cNvSpPr>
            <a:spLocks noGrp="1" noChangeArrowheads="1"/>
          </p:cNvSpPr>
          <p:nvPr>
            <p:ph type="body" idx="1"/>
          </p:nvPr>
        </p:nvSpPr>
        <p:spPr>
          <a:xfrm>
            <a:off x="457200" y="1447800"/>
            <a:ext cx="8458200" cy="4530725"/>
          </a:xfrm>
        </p:spPr>
        <p:txBody>
          <a:bodyPr/>
          <a:lstStyle/>
          <a:p>
            <a:pPr>
              <a:buClr>
                <a:srgbClr val="FF0000"/>
              </a:buClr>
              <a:buFont typeface="Wingdings" pitchFamily="2" charset="2"/>
              <a:buChar char="q"/>
            </a:pPr>
            <a:r>
              <a:rPr lang="en-US" altLang="zh-TW" sz="2800" smtClean="0"/>
              <a:t>Some of the methods in ISO 13528, especially for homogeneity and stability testing, are modified slightly in the IUPAC Technical Report “</a:t>
            </a:r>
            <a:r>
              <a:rPr lang="en-US" altLang="zh-TW" sz="2800" i="1" smtClean="0"/>
              <a:t>The International Harmonized Protocol for the proficiency testing of analytical chemistry laboratories</a:t>
            </a:r>
            <a:r>
              <a:rPr lang="en-US" altLang="zh-TW" sz="2800" smtClean="0"/>
              <a:t>”</a:t>
            </a:r>
          </a:p>
          <a:p>
            <a:pPr>
              <a:buClr>
                <a:srgbClr val="FF0000"/>
              </a:buClr>
              <a:buFont typeface="Wingdings" pitchFamily="2" charset="2"/>
              <a:buChar char="q"/>
            </a:pPr>
            <a:r>
              <a:rPr lang="en-US" altLang="zh-TW" sz="2800" smtClean="0"/>
              <a:t>These documents also present guidance on design and visual data analysis.</a:t>
            </a:r>
          </a:p>
          <a:p>
            <a:pPr>
              <a:buClr>
                <a:srgbClr val="FF0000"/>
              </a:buClr>
              <a:buFont typeface="Wingdings" pitchFamily="2" charset="2"/>
              <a:buChar char="q"/>
            </a:pPr>
            <a:r>
              <a:rPr lang="en-US" altLang="zh-TW" sz="2800" smtClean="0"/>
              <a:t>Other references may be consulted for specific types of proficiency testing schemes, e.g. measurement comparison schemes for calibration</a:t>
            </a:r>
          </a:p>
        </p:txBody>
      </p:sp>
      <p:sp>
        <p:nvSpPr>
          <p:cNvPr id="4" name="Slide Number Placeholder 3"/>
          <p:cNvSpPr>
            <a:spLocks noGrp="1"/>
          </p:cNvSpPr>
          <p:nvPr>
            <p:ph type="sldNum" sz="quarter" idx="12"/>
          </p:nvPr>
        </p:nvSpPr>
        <p:spPr/>
        <p:txBody>
          <a:bodyPr/>
          <a:lstStyle/>
          <a:p>
            <a:pPr>
              <a:defRPr/>
            </a:pPr>
            <a:fld id="{ED162779-506A-49AB-87AA-EEEECAD0C6E5}" type="slidenum">
              <a:rPr lang="en-US" altLang="zh-TW"/>
              <a:pPr>
                <a:defRPr/>
              </a:pPr>
              <a:t>31</a:t>
            </a:fld>
            <a:endParaRPr lang="en-US" altLang="zh-TW"/>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p:txBody>
          <a:bodyPr/>
          <a:lstStyle/>
          <a:p>
            <a:r>
              <a:rPr lang="en-US" altLang="zh-TW" sz="3200" smtClean="0"/>
              <a:t>ISO/IEC 17043 Annex B (informative) Statistical methods for proficiency testing</a:t>
            </a:r>
          </a:p>
        </p:txBody>
      </p:sp>
      <p:sp>
        <p:nvSpPr>
          <p:cNvPr id="59394" name="Rectangle 3"/>
          <p:cNvSpPr>
            <a:spLocks noGrp="1" noChangeArrowheads="1"/>
          </p:cNvSpPr>
          <p:nvPr>
            <p:ph type="body" idx="1"/>
          </p:nvPr>
        </p:nvSpPr>
        <p:spPr/>
        <p:txBody>
          <a:bodyPr/>
          <a:lstStyle/>
          <a:p>
            <a:pPr>
              <a:buClr>
                <a:srgbClr val="FF0000"/>
              </a:buClr>
              <a:buFont typeface="Wingdings" pitchFamily="2" charset="2"/>
              <a:buChar char="q"/>
            </a:pPr>
            <a:r>
              <a:rPr lang="en-US" altLang="zh-TW" sz="2800" dirty="0" smtClean="0"/>
              <a:t>Fundamental steps common to nearly all proficiency testing schemes:</a:t>
            </a:r>
          </a:p>
          <a:p>
            <a:pPr lvl="1">
              <a:buClr>
                <a:srgbClr val="FF0000"/>
              </a:buClr>
              <a:buFont typeface="Wingdings" pitchFamily="2" charset="2"/>
              <a:buChar char="q"/>
            </a:pPr>
            <a:r>
              <a:rPr lang="en-US" altLang="zh-TW" sz="2400" dirty="0" smtClean="0"/>
              <a:t>Determination of the assigned value</a:t>
            </a:r>
          </a:p>
          <a:p>
            <a:pPr lvl="1">
              <a:buClr>
                <a:srgbClr val="FF0000"/>
              </a:buClr>
              <a:buFont typeface="Wingdings" pitchFamily="2" charset="2"/>
              <a:buChar char="q"/>
            </a:pPr>
            <a:r>
              <a:rPr lang="en-US" altLang="zh-TW" sz="2400" dirty="0" smtClean="0"/>
              <a:t>Calculation of performance statistics</a:t>
            </a:r>
          </a:p>
          <a:p>
            <a:pPr lvl="1">
              <a:buClr>
                <a:srgbClr val="FF0000"/>
              </a:buClr>
              <a:buFont typeface="Wingdings" pitchFamily="2" charset="2"/>
              <a:buChar char="q"/>
            </a:pPr>
            <a:r>
              <a:rPr lang="en-US" altLang="zh-TW" sz="2400" dirty="0" smtClean="0"/>
              <a:t>Evaluation of performance</a:t>
            </a:r>
          </a:p>
          <a:p>
            <a:pPr lvl="1">
              <a:buClr>
                <a:srgbClr val="FF0000"/>
              </a:buClr>
              <a:buFont typeface="Wingdings" pitchFamily="2" charset="2"/>
              <a:buChar char="q"/>
            </a:pPr>
            <a:r>
              <a:rPr lang="en-US" altLang="zh-TW" sz="2400" dirty="0" smtClean="0"/>
              <a:t>Preliminary determination of proficiency test item homogeneity and stability</a:t>
            </a:r>
          </a:p>
        </p:txBody>
      </p:sp>
      <p:sp>
        <p:nvSpPr>
          <p:cNvPr id="4" name="Slide Number Placeholder 3"/>
          <p:cNvSpPr>
            <a:spLocks noGrp="1"/>
          </p:cNvSpPr>
          <p:nvPr>
            <p:ph type="sldNum" sz="quarter" idx="12"/>
          </p:nvPr>
        </p:nvSpPr>
        <p:spPr/>
        <p:txBody>
          <a:bodyPr/>
          <a:lstStyle/>
          <a:p>
            <a:pPr>
              <a:defRPr/>
            </a:pPr>
            <a:fld id="{170AFD81-95B1-4932-AA01-500A7FA227AB}" type="slidenum">
              <a:rPr lang="en-US" altLang="zh-TW"/>
              <a:pPr>
                <a:defRPr/>
              </a:pPr>
              <a:t>32</a:t>
            </a:fld>
            <a:endParaRPr lang="en-US" altLang="zh-TW"/>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p:txBody>
          <a:bodyPr/>
          <a:lstStyle/>
          <a:p>
            <a:r>
              <a:rPr lang="en-US" altLang="zh-TW" sz="3200" dirty="0" smtClean="0"/>
              <a:t>ISO/IEC 17043 Annex B (informative) Statistical methods for proficiency testing</a:t>
            </a:r>
          </a:p>
        </p:txBody>
      </p:sp>
      <p:sp>
        <p:nvSpPr>
          <p:cNvPr id="60418" name="Rectangle 3"/>
          <p:cNvSpPr>
            <a:spLocks noGrp="1" noChangeArrowheads="1"/>
          </p:cNvSpPr>
          <p:nvPr>
            <p:ph type="body" idx="1"/>
          </p:nvPr>
        </p:nvSpPr>
        <p:spPr>
          <a:xfrm>
            <a:off x="457200" y="1676400"/>
            <a:ext cx="8229600" cy="4530725"/>
          </a:xfrm>
        </p:spPr>
        <p:txBody>
          <a:bodyPr/>
          <a:lstStyle/>
          <a:p>
            <a:pPr>
              <a:buClr>
                <a:srgbClr val="FF0000"/>
              </a:buClr>
              <a:buFont typeface="Wingdings" pitchFamily="2" charset="2"/>
              <a:buNone/>
            </a:pPr>
            <a:r>
              <a:rPr lang="en-US" altLang="zh-TW" sz="2400" dirty="0" smtClean="0">
                <a:solidFill>
                  <a:srgbClr val="FFFF00"/>
                </a:solidFill>
              </a:rPr>
              <a:t>Determination of the assigned value and its uncertainty</a:t>
            </a:r>
          </a:p>
          <a:p>
            <a:pPr>
              <a:buClr>
                <a:srgbClr val="FF0000"/>
              </a:buClr>
              <a:buFont typeface="Wingdings" pitchFamily="2" charset="2"/>
              <a:buNone/>
            </a:pPr>
            <a:r>
              <a:rPr lang="en-US" altLang="zh-TW" sz="2400" dirty="0" smtClean="0">
                <a:solidFill>
                  <a:srgbClr val="00B0F0"/>
                </a:solidFill>
              </a:rPr>
              <a:t>	</a:t>
            </a:r>
            <a:r>
              <a:rPr lang="en-US" altLang="zh-TW" sz="2400" dirty="0" smtClean="0"/>
              <a:t>Procedures available:</a:t>
            </a:r>
          </a:p>
          <a:p>
            <a:pPr lvl="1">
              <a:buClr>
                <a:srgbClr val="FF0000"/>
              </a:buClr>
              <a:buFont typeface="Arial" charset="0"/>
              <a:buChar char="•"/>
            </a:pPr>
            <a:r>
              <a:rPr lang="en-US" altLang="zh-TW" sz="2400" i="1" dirty="0" smtClean="0"/>
              <a:t>Known values </a:t>
            </a:r>
            <a:r>
              <a:rPr lang="en-US" altLang="zh-TW" sz="2400" dirty="0" smtClean="0"/>
              <a:t>– formulation (e.g. manufacture or dilution)</a:t>
            </a:r>
          </a:p>
          <a:p>
            <a:pPr lvl="1">
              <a:buClr>
                <a:srgbClr val="FF0000"/>
              </a:buClr>
              <a:buFont typeface="Arial" charset="0"/>
              <a:buChar char="•"/>
            </a:pPr>
            <a:r>
              <a:rPr lang="en-US" altLang="zh-TW" sz="2400" i="1" dirty="0" smtClean="0"/>
              <a:t>Certified reference values </a:t>
            </a:r>
            <a:r>
              <a:rPr lang="en-US" altLang="zh-TW" sz="2400" dirty="0" smtClean="0"/>
              <a:t>– by definitive methods</a:t>
            </a:r>
          </a:p>
          <a:p>
            <a:pPr lvl="1">
              <a:buClr>
                <a:srgbClr val="FF0000"/>
              </a:buClr>
              <a:buFont typeface="Arial" charset="0"/>
              <a:buChar char="•"/>
            </a:pPr>
            <a:r>
              <a:rPr lang="en-US" altLang="zh-TW" sz="2400" i="1" dirty="0" smtClean="0"/>
              <a:t>Reference values  </a:t>
            </a:r>
            <a:r>
              <a:rPr lang="en-US" altLang="zh-TW" sz="2400" dirty="0" smtClean="0"/>
              <a:t>- determined by comparison alongside a reference material or standard traceable to a national or international standard</a:t>
            </a:r>
          </a:p>
          <a:p>
            <a:pPr lvl="1">
              <a:buClr>
                <a:srgbClr val="FF0000"/>
              </a:buClr>
              <a:buFont typeface="Arial" charset="0"/>
              <a:buChar char="•"/>
            </a:pPr>
            <a:r>
              <a:rPr lang="en-US" altLang="zh-TW" sz="2400" i="1" dirty="0" smtClean="0"/>
              <a:t>Consensus value from expert participants</a:t>
            </a:r>
            <a:r>
              <a:rPr lang="en-US" altLang="zh-TW" sz="2400" dirty="0" smtClean="0"/>
              <a:t> (e.g. reference labs)</a:t>
            </a:r>
          </a:p>
          <a:p>
            <a:pPr lvl="1">
              <a:buClr>
                <a:srgbClr val="FF0000"/>
              </a:buClr>
              <a:buFont typeface="Arial" charset="0"/>
              <a:buChar char="•"/>
            </a:pPr>
            <a:r>
              <a:rPr lang="en-US" altLang="zh-TW" sz="2400" i="1" dirty="0" smtClean="0"/>
              <a:t>Consensus values from participants</a:t>
            </a:r>
          </a:p>
          <a:p>
            <a:pPr>
              <a:buClr>
                <a:srgbClr val="FF0000"/>
              </a:buClr>
            </a:pPr>
            <a:endParaRPr lang="en-US" altLang="zh-TW" sz="2400" i="1" dirty="0">
              <a:solidFill>
                <a:schemeClr val="tx2"/>
              </a:solidFill>
            </a:endParaRPr>
          </a:p>
          <a:p>
            <a:pPr>
              <a:buClr>
                <a:srgbClr val="FF0000"/>
              </a:buClr>
            </a:pPr>
            <a:r>
              <a:rPr lang="en-US" altLang="zh-TW" sz="2400" dirty="0" smtClean="0">
                <a:solidFill>
                  <a:schemeClr val="tx2"/>
                </a:solidFill>
              </a:rPr>
              <a:t>All these are for quantitative data</a:t>
            </a:r>
          </a:p>
          <a:p>
            <a:pPr>
              <a:buClr>
                <a:srgbClr val="FF0000"/>
              </a:buClr>
              <a:buFont typeface="Wingdings" pitchFamily="2" charset="2"/>
              <a:buNone/>
            </a:pPr>
            <a:endParaRPr lang="en-US" altLang="zh-TW" sz="2400" dirty="0" smtClean="0"/>
          </a:p>
        </p:txBody>
      </p:sp>
      <p:sp>
        <p:nvSpPr>
          <p:cNvPr id="4" name="Slide Number Placeholder 3"/>
          <p:cNvSpPr>
            <a:spLocks noGrp="1"/>
          </p:cNvSpPr>
          <p:nvPr>
            <p:ph type="sldNum" sz="quarter" idx="12"/>
          </p:nvPr>
        </p:nvSpPr>
        <p:spPr/>
        <p:txBody>
          <a:bodyPr/>
          <a:lstStyle/>
          <a:p>
            <a:pPr>
              <a:defRPr/>
            </a:pPr>
            <a:fld id="{0B523DA7-0D39-41D2-B061-B8DAD06BE469}" type="slidenum">
              <a:rPr lang="en-US" altLang="zh-TW"/>
              <a:pPr>
                <a:defRPr/>
              </a:pPr>
              <a:t>33</a:t>
            </a:fld>
            <a:endParaRPr lang="en-US" altLang="zh-TW"/>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Grp="1" noChangeArrowheads="1"/>
          </p:cNvSpPr>
          <p:nvPr>
            <p:ph type="title"/>
          </p:nvPr>
        </p:nvSpPr>
        <p:spPr/>
        <p:txBody>
          <a:bodyPr/>
          <a:lstStyle/>
          <a:p>
            <a:r>
              <a:rPr lang="en-US" altLang="zh-TW" sz="3200" smtClean="0"/>
              <a:t>ISO/IEC 17043 Annex B (informative) Statistical methods for proficiency testing</a:t>
            </a:r>
          </a:p>
        </p:txBody>
      </p:sp>
      <p:sp>
        <p:nvSpPr>
          <p:cNvPr id="67586" name="Rectangle 3"/>
          <p:cNvSpPr>
            <a:spLocks noGrp="1" noChangeArrowheads="1"/>
          </p:cNvSpPr>
          <p:nvPr>
            <p:ph type="body" idx="1"/>
          </p:nvPr>
        </p:nvSpPr>
        <p:spPr/>
        <p:txBody>
          <a:bodyPr/>
          <a:lstStyle/>
          <a:p>
            <a:pPr>
              <a:buFont typeface="Arial" charset="0"/>
              <a:buNone/>
            </a:pPr>
            <a:r>
              <a:rPr lang="en-US" altLang="zh-TW" sz="2400" dirty="0" smtClean="0">
                <a:solidFill>
                  <a:srgbClr val="FFFF00"/>
                </a:solidFill>
              </a:rPr>
              <a:t>Determination of the assigned value and its uncertainty (cont’d)</a:t>
            </a:r>
          </a:p>
          <a:p>
            <a:r>
              <a:rPr lang="en-US" altLang="zh-TW" dirty="0" smtClean="0"/>
              <a:t>Other considerations:</a:t>
            </a:r>
          </a:p>
          <a:p>
            <a:pPr lvl="1"/>
            <a:r>
              <a:rPr lang="en-US" altLang="zh-TW" dirty="0" smtClean="0"/>
              <a:t>If consensus, control outliers</a:t>
            </a:r>
          </a:p>
          <a:p>
            <a:pPr lvl="1"/>
            <a:r>
              <a:rPr lang="en-US" altLang="zh-TW" dirty="0" smtClean="0"/>
              <a:t>If consensus, check trueness of process</a:t>
            </a:r>
          </a:p>
          <a:p>
            <a:pPr lvl="1"/>
            <a:r>
              <a:rPr lang="en-US" altLang="zh-TW" dirty="0" smtClean="0"/>
              <a:t>Criteria for acceptability on the basis of uncertainty of the assigned value (for all </a:t>
            </a:r>
            <a:r>
              <a:rPr lang="en-US" altLang="zh-TW" dirty="0" err="1" smtClean="0"/>
              <a:t>a.v</a:t>
            </a:r>
            <a:r>
              <a:rPr lang="en-US" altLang="zh-TW" dirty="0" smtClean="0"/>
              <a:t>., especially consensus) </a:t>
            </a:r>
          </a:p>
        </p:txBody>
      </p:sp>
      <p:sp>
        <p:nvSpPr>
          <p:cNvPr id="4" name="Slide Number Placeholder 3"/>
          <p:cNvSpPr>
            <a:spLocks noGrp="1"/>
          </p:cNvSpPr>
          <p:nvPr>
            <p:ph type="sldNum" sz="quarter" idx="12"/>
          </p:nvPr>
        </p:nvSpPr>
        <p:spPr/>
        <p:txBody>
          <a:bodyPr/>
          <a:lstStyle/>
          <a:p>
            <a:pPr>
              <a:defRPr/>
            </a:pPr>
            <a:fld id="{20D278DA-45DB-4FC1-AAD9-5CC0EEB1B327}" type="slidenum">
              <a:rPr lang="en-US" altLang="zh-TW"/>
              <a:pPr>
                <a:defRPr/>
              </a:pPr>
              <a:t>34</a:t>
            </a:fld>
            <a:endParaRPr lang="en-US" altLang="zh-TW"/>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p:txBody>
          <a:bodyPr/>
          <a:lstStyle/>
          <a:p>
            <a:r>
              <a:rPr lang="en-US" altLang="zh-TW" sz="3200" smtClean="0"/>
              <a:t>ISO/IEC 17043 Annex B (informative) Statistical methods for proficiency testing</a:t>
            </a:r>
          </a:p>
        </p:txBody>
      </p:sp>
      <p:sp>
        <p:nvSpPr>
          <p:cNvPr id="68610" name="Rectangle 3"/>
          <p:cNvSpPr>
            <a:spLocks noGrp="1" noChangeArrowheads="1"/>
          </p:cNvSpPr>
          <p:nvPr>
            <p:ph type="body" idx="1"/>
          </p:nvPr>
        </p:nvSpPr>
        <p:spPr/>
        <p:txBody>
          <a:bodyPr/>
          <a:lstStyle/>
          <a:p>
            <a:pPr>
              <a:buClr>
                <a:srgbClr val="FF0000"/>
              </a:buClr>
              <a:buFont typeface="Wingdings" pitchFamily="2" charset="2"/>
              <a:buNone/>
            </a:pPr>
            <a:r>
              <a:rPr lang="en-US" altLang="zh-TW" sz="2400" dirty="0" smtClean="0">
                <a:solidFill>
                  <a:srgbClr val="FFFF00"/>
                </a:solidFill>
              </a:rPr>
              <a:t>Determination of the assigned value and its uncertainty (cont’d)</a:t>
            </a:r>
          </a:p>
          <a:p>
            <a:pPr>
              <a:buClr>
                <a:srgbClr val="FF0000"/>
              </a:buClr>
              <a:buFont typeface="Wingdings" pitchFamily="2" charset="2"/>
              <a:buNone/>
            </a:pPr>
            <a:endParaRPr lang="en-US" altLang="zh-TW" sz="2400" dirty="0" smtClean="0"/>
          </a:p>
          <a:p>
            <a:pPr>
              <a:buClr>
                <a:srgbClr val="FF0000"/>
              </a:buClr>
              <a:buFont typeface="Wingdings" pitchFamily="2" charset="2"/>
              <a:buChar char="q"/>
            </a:pPr>
            <a:r>
              <a:rPr lang="en-US" altLang="zh-TW" sz="2800" dirty="0" smtClean="0"/>
              <a:t>Outliers are statistically treated as described below. </a:t>
            </a:r>
          </a:p>
          <a:p>
            <a:pPr lvl="1">
              <a:buClr>
                <a:srgbClr val="FF0000"/>
              </a:buClr>
              <a:buFont typeface="Wingdings" pitchFamily="2" charset="2"/>
              <a:buChar char="q"/>
            </a:pPr>
            <a:r>
              <a:rPr lang="en-US" altLang="zh-TW" sz="2400" dirty="0" smtClean="0"/>
              <a:t>Obvious blunders, such as those with incorrect unit, decimal errors, and results for a different proficiency  test item should be removed from the data set and treated separately. These results should not be subject to outlier tests or robust statistical methods</a:t>
            </a:r>
          </a:p>
        </p:txBody>
      </p:sp>
      <p:sp>
        <p:nvSpPr>
          <p:cNvPr id="4" name="Slide Number Placeholder 3"/>
          <p:cNvSpPr>
            <a:spLocks noGrp="1"/>
          </p:cNvSpPr>
          <p:nvPr>
            <p:ph type="sldNum" sz="quarter" idx="12"/>
          </p:nvPr>
        </p:nvSpPr>
        <p:spPr/>
        <p:txBody>
          <a:bodyPr/>
          <a:lstStyle/>
          <a:p>
            <a:pPr>
              <a:defRPr/>
            </a:pPr>
            <a:fld id="{86716C17-EC86-4520-97C4-85699AFA9815}" type="slidenum">
              <a:rPr lang="en-US" altLang="zh-TW"/>
              <a:pPr>
                <a:defRPr/>
              </a:pPr>
              <a:t>35</a:t>
            </a:fld>
            <a:endParaRPr lang="en-US" altLang="zh-TW"/>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p:txBody>
          <a:bodyPr/>
          <a:lstStyle/>
          <a:p>
            <a:r>
              <a:rPr lang="en-US" altLang="zh-TW" sz="3200" smtClean="0"/>
              <a:t>ISO/IEC 17043 Annex B (informative) Statistical methods for proficiency testing</a:t>
            </a:r>
          </a:p>
        </p:txBody>
      </p:sp>
      <p:sp>
        <p:nvSpPr>
          <p:cNvPr id="69634" name="Rectangle 3"/>
          <p:cNvSpPr>
            <a:spLocks noGrp="1" noChangeArrowheads="1"/>
          </p:cNvSpPr>
          <p:nvPr>
            <p:ph type="body" idx="1"/>
          </p:nvPr>
        </p:nvSpPr>
        <p:spPr/>
        <p:txBody>
          <a:bodyPr/>
          <a:lstStyle/>
          <a:p>
            <a:pPr>
              <a:buClr>
                <a:srgbClr val="FF0000"/>
              </a:buClr>
              <a:buFont typeface="Wingdings" pitchFamily="2" charset="2"/>
              <a:buNone/>
            </a:pPr>
            <a:r>
              <a:rPr lang="en-US" altLang="zh-TW" sz="2400" dirty="0" smtClean="0">
                <a:solidFill>
                  <a:srgbClr val="FFFF00"/>
                </a:solidFill>
              </a:rPr>
              <a:t>B2 Determination of the assigned value and its uncertainty (cont’d)</a:t>
            </a:r>
          </a:p>
          <a:p>
            <a:pPr>
              <a:buClr>
                <a:srgbClr val="FF0000"/>
              </a:buClr>
              <a:buFont typeface="Wingdings" pitchFamily="2" charset="2"/>
              <a:buNone/>
            </a:pPr>
            <a:endParaRPr lang="en-US" altLang="zh-TW" sz="2400" dirty="0" smtClean="0"/>
          </a:p>
          <a:p>
            <a:pPr lvl="1">
              <a:buClr>
                <a:srgbClr val="FF0000"/>
              </a:buClr>
              <a:buFont typeface="Wingdings" pitchFamily="2" charset="2"/>
              <a:buChar char="q"/>
            </a:pPr>
            <a:r>
              <a:rPr lang="en-US" altLang="zh-TW" sz="2400" dirty="0" smtClean="0"/>
              <a:t>When participants’ results are used to determine assigned values, statistical methods should be in place to minimize the influence of outliers.  This can be accomplished with robust statistical methods or by removing outliers prior to calculation. In larger or routine proficiency testing schemes, it may be possible to have automated outlier screens, if justified by objective evidence of effectiveness</a:t>
            </a:r>
          </a:p>
        </p:txBody>
      </p:sp>
      <p:sp>
        <p:nvSpPr>
          <p:cNvPr id="4" name="Slide Number Placeholder 3"/>
          <p:cNvSpPr>
            <a:spLocks noGrp="1"/>
          </p:cNvSpPr>
          <p:nvPr>
            <p:ph type="sldNum" sz="quarter" idx="12"/>
          </p:nvPr>
        </p:nvSpPr>
        <p:spPr/>
        <p:txBody>
          <a:bodyPr/>
          <a:lstStyle/>
          <a:p>
            <a:pPr>
              <a:defRPr/>
            </a:pPr>
            <a:fld id="{D3FA2311-BBE9-4DD8-A7AA-841E8EEE0BCB}" type="slidenum">
              <a:rPr lang="en-US" altLang="zh-TW"/>
              <a:pPr>
                <a:defRPr/>
              </a:pPr>
              <a:t>36</a:t>
            </a:fld>
            <a:endParaRPr lang="en-US" altLang="zh-TW"/>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p:txBody>
          <a:bodyPr/>
          <a:lstStyle/>
          <a:p>
            <a:r>
              <a:rPr lang="en-US" altLang="zh-TW" sz="3200" smtClean="0"/>
              <a:t>ISO/IEC 17043 Annex B (informative) Statistical methods for proficiency testing</a:t>
            </a:r>
          </a:p>
        </p:txBody>
      </p:sp>
      <p:sp>
        <p:nvSpPr>
          <p:cNvPr id="70658" name="Rectangle 3"/>
          <p:cNvSpPr>
            <a:spLocks noGrp="1" noChangeArrowheads="1"/>
          </p:cNvSpPr>
          <p:nvPr>
            <p:ph type="body" idx="1"/>
          </p:nvPr>
        </p:nvSpPr>
        <p:spPr/>
        <p:txBody>
          <a:bodyPr/>
          <a:lstStyle/>
          <a:p>
            <a:pPr>
              <a:buClr>
                <a:srgbClr val="FF0000"/>
              </a:buClr>
              <a:buFont typeface="Wingdings" pitchFamily="2" charset="2"/>
              <a:buNone/>
            </a:pPr>
            <a:r>
              <a:rPr lang="en-US" altLang="zh-TW" sz="2400" dirty="0" smtClean="0">
                <a:solidFill>
                  <a:srgbClr val="FFFF00"/>
                </a:solidFill>
              </a:rPr>
              <a:t>B2 Determination of the assigned value and its uncertainty (cont’d)</a:t>
            </a:r>
          </a:p>
          <a:p>
            <a:pPr lvl="1">
              <a:buClr>
                <a:srgbClr val="FF0000"/>
              </a:buClr>
              <a:buFont typeface="Wingdings" pitchFamily="2" charset="2"/>
              <a:buChar char="q"/>
            </a:pPr>
            <a:r>
              <a:rPr lang="en-US" altLang="zh-TW" sz="2400" dirty="0" smtClean="0"/>
              <a:t>If results are removed as outliers, they should be removed only for calculation of summary statistics. These results should still be evaluated within the proficiency testing scheme and be given the appropriate performance evaluation</a:t>
            </a:r>
          </a:p>
          <a:p>
            <a:pPr lvl="1">
              <a:buClr>
                <a:srgbClr val="FF0000"/>
              </a:buClr>
              <a:buFont typeface="Wingdings" pitchFamily="2" charset="2"/>
              <a:buChar char="q"/>
            </a:pPr>
            <a:endParaRPr lang="en-US" altLang="zh-TW" sz="2400" dirty="0" smtClean="0"/>
          </a:p>
          <a:p>
            <a:pPr lvl="1">
              <a:buClr>
                <a:srgbClr val="FF0000"/>
              </a:buClr>
              <a:buFontTx/>
              <a:buNone/>
            </a:pPr>
            <a:r>
              <a:rPr lang="en-US" altLang="zh-TW" sz="2400" dirty="0" smtClean="0"/>
              <a:t>	NOTE	ISO 13528 describes a specific robust method for determination of the consensus mean and standard deviation, with the need for outlier removal.</a:t>
            </a:r>
          </a:p>
        </p:txBody>
      </p:sp>
      <p:sp>
        <p:nvSpPr>
          <p:cNvPr id="4" name="Slide Number Placeholder 3"/>
          <p:cNvSpPr>
            <a:spLocks noGrp="1"/>
          </p:cNvSpPr>
          <p:nvPr>
            <p:ph type="sldNum" sz="quarter" idx="12"/>
          </p:nvPr>
        </p:nvSpPr>
        <p:spPr/>
        <p:txBody>
          <a:bodyPr/>
          <a:lstStyle/>
          <a:p>
            <a:pPr>
              <a:defRPr/>
            </a:pPr>
            <a:fld id="{E34EBBB6-470C-4DC9-8C96-4D10C6EF59A8}" type="slidenum">
              <a:rPr lang="en-US" altLang="zh-TW"/>
              <a:pPr>
                <a:defRPr/>
              </a:pPr>
              <a:t>37</a:t>
            </a:fld>
            <a:endParaRPr lang="en-US" altLang="zh-TW"/>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Rectangle 2"/>
          <p:cNvSpPr>
            <a:spLocks noGrp="1" noChangeArrowheads="1"/>
          </p:cNvSpPr>
          <p:nvPr>
            <p:ph type="title"/>
          </p:nvPr>
        </p:nvSpPr>
        <p:spPr/>
        <p:txBody>
          <a:bodyPr/>
          <a:lstStyle/>
          <a:p>
            <a:r>
              <a:rPr lang="en-US" altLang="zh-TW" sz="3200" smtClean="0"/>
              <a:t>ISO/IEC 17043 Annex B (informative) Statistical methods for proficiency testing</a:t>
            </a:r>
          </a:p>
        </p:txBody>
      </p:sp>
      <p:sp>
        <p:nvSpPr>
          <p:cNvPr id="61442" name="Rectangle 3"/>
          <p:cNvSpPr>
            <a:spLocks noGrp="1" noChangeArrowheads="1"/>
          </p:cNvSpPr>
          <p:nvPr>
            <p:ph type="body" idx="1"/>
          </p:nvPr>
        </p:nvSpPr>
        <p:spPr>
          <a:xfrm>
            <a:off x="457200" y="1676400"/>
            <a:ext cx="8229600" cy="4530725"/>
          </a:xfrm>
        </p:spPr>
        <p:txBody>
          <a:bodyPr/>
          <a:lstStyle/>
          <a:p>
            <a:pPr>
              <a:buClr>
                <a:srgbClr val="FF0000"/>
              </a:buClr>
              <a:buFont typeface="Wingdings" pitchFamily="2" charset="2"/>
              <a:buNone/>
            </a:pPr>
            <a:r>
              <a:rPr lang="en-US" altLang="zh-TW" sz="2400" dirty="0" smtClean="0">
                <a:solidFill>
                  <a:srgbClr val="FFFF00"/>
                </a:solidFill>
              </a:rPr>
              <a:t>Determination of the assigned value for qualitative data</a:t>
            </a:r>
          </a:p>
          <a:p>
            <a:pPr>
              <a:buClr>
                <a:srgbClr val="FF0000"/>
              </a:buClr>
              <a:buFont typeface="Wingdings" pitchFamily="2" charset="2"/>
              <a:buNone/>
            </a:pPr>
            <a:r>
              <a:rPr lang="en-US" altLang="zh-TW" sz="2400" dirty="0" smtClean="0">
                <a:solidFill>
                  <a:srgbClr val="00B0F0"/>
                </a:solidFill>
              </a:rPr>
              <a:t>	</a:t>
            </a:r>
            <a:endParaRPr lang="en-US" altLang="zh-TW" sz="2400" dirty="0" smtClean="0"/>
          </a:p>
          <a:p>
            <a:pPr>
              <a:buClr>
                <a:srgbClr val="FF0000"/>
              </a:buClr>
              <a:buFont typeface="Wingdings" pitchFamily="2" charset="2"/>
              <a:buChar char="q"/>
            </a:pPr>
            <a:r>
              <a:rPr lang="en-US" altLang="zh-TW" sz="2400" dirty="0" smtClean="0"/>
              <a:t>Statistical methods for determining the assigned values for qualitative data or semi-qualitative values are not discussed in ISO 13528</a:t>
            </a:r>
          </a:p>
          <a:p>
            <a:pPr>
              <a:buClr>
                <a:srgbClr val="FF0000"/>
              </a:buClr>
              <a:buFont typeface="Wingdings" pitchFamily="2" charset="2"/>
              <a:buChar char="q"/>
            </a:pPr>
            <a:endParaRPr lang="en-US" altLang="zh-TW" sz="2400" dirty="0" smtClean="0"/>
          </a:p>
          <a:p>
            <a:pPr>
              <a:buClr>
                <a:srgbClr val="FF0000"/>
              </a:buClr>
              <a:buFont typeface="Wingdings" pitchFamily="2" charset="2"/>
              <a:buChar char="q"/>
            </a:pPr>
            <a:r>
              <a:rPr lang="en-US" altLang="zh-TW" sz="2400" dirty="0" smtClean="0"/>
              <a:t>These assigned values need to be determined by expert judgment or manufacture</a:t>
            </a:r>
          </a:p>
        </p:txBody>
      </p:sp>
      <p:sp>
        <p:nvSpPr>
          <p:cNvPr id="4" name="Slide Number Placeholder 3"/>
          <p:cNvSpPr>
            <a:spLocks noGrp="1"/>
          </p:cNvSpPr>
          <p:nvPr>
            <p:ph type="sldNum" sz="quarter" idx="12"/>
          </p:nvPr>
        </p:nvSpPr>
        <p:spPr/>
        <p:txBody>
          <a:bodyPr/>
          <a:lstStyle/>
          <a:p>
            <a:pPr>
              <a:defRPr/>
            </a:pPr>
            <a:fld id="{DD6F8313-6F12-43D1-AF07-FD7A20344CB6}" type="slidenum">
              <a:rPr lang="en-US" altLang="zh-TW"/>
              <a:pPr>
                <a:defRPr/>
              </a:pPr>
              <a:t>38</a:t>
            </a:fld>
            <a:endParaRPr lang="en-US" altLang="zh-TW"/>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p:txBody>
          <a:bodyPr/>
          <a:lstStyle/>
          <a:p>
            <a:r>
              <a:rPr lang="en-US" altLang="zh-TW" sz="3200" smtClean="0"/>
              <a:t>ISO/IEC 17043 Annex B (informative) Statistical methods for proficiency testing</a:t>
            </a:r>
          </a:p>
        </p:txBody>
      </p:sp>
      <p:sp>
        <p:nvSpPr>
          <p:cNvPr id="18435" name="Rectangle 3"/>
          <p:cNvSpPr>
            <a:spLocks noGrp="1" noChangeArrowheads="1"/>
          </p:cNvSpPr>
          <p:nvPr>
            <p:ph type="body" idx="1"/>
          </p:nvPr>
        </p:nvSpPr>
        <p:spPr>
          <a:xfrm>
            <a:off x="457200" y="1447800"/>
            <a:ext cx="8229600" cy="4530725"/>
          </a:xfrm>
        </p:spPr>
        <p:txBody>
          <a:bodyPr rtlCol="0">
            <a:normAutofit lnSpcReduction="10000"/>
          </a:bodyPr>
          <a:lstStyle/>
          <a:p>
            <a:pPr fontAlgn="auto">
              <a:spcAft>
                <a:spcPts val="0"/>
              </a:spcAft>
              <a:buClr>
                <a:srgbClr val="FF0000"/>
              </a:buClr>
              <a:buFont typeface="Wingdings" pitchFamily="2" charset="2"/>
              <a:buNone/>
              <a:defRPr/>
            </a:pPr>
            <a:r>
              <a:rPr lang="en-US" altLang="zh-TW" sz="2400" dirty="0" smtClean="0">
                <a:solidFill>
                  <a:srgbClr val="FFFF00"/>
                </a:solidFill>
              </a:rPr>
              <a:t>Determination of the assigned value for qualitative data</a:t>
            </a:r>
          </a:p>
          <a:p>
            <a:pPr fontAlgn="auto">
              <a:spcAft>
                <a:spcPts val="0"/>
              </a:spcAft>
              <a:buClr>
                <a:srgbClr val="FF0000"/>
              </a:buClr>
              <a:buFont typeface="Wingdings" pitchFamily="2" charset="2"/>
              <a:buNone/>
              <a:defRPr/>
            </a:pPr>
            <a:endParaRPr lang="en-US" altLang="zh-TW" sz="2400" dirty="0" smtClean="0"/>
          </a:p>
          <a:p>
            <a:pPr fontAlgn="auto">
              <a:spcAft>
                <a:spcPts val="0"/>
              </a:spcAft>
              <a:buClr>
                <a:srgbClr val="FF0000"/>
              </a:buClr>
              <a:buFont typeface="Wingdings" pitchFamily="2" charset="2"/>
              <a:buChar char="q"/>
              <a:defRPr/>
            </a:pPr>
            <a:r>
              <a:rPr lang="en-US" altLang="zh-TW" sz="2400" dirty="0" smtClean="0"/>
              <a:t>Consensus value, as defined by agreement of a predetermined majority percentage of responses (e.g. 80% or more)</a:t>
            </a:r>
          </a:p>
          <a:p>
            <a:pPr fontAlgn="auto">
              <a:spcAft>
                <a:spcPts val="0"/>
              </a:spcAft>
              <a:buClr>
                <a:srgbClr val="FF0000"/>
              </a:buClr>
              <a:buFont typeface="Wingdings" pitchFamily="2" charset="2"/>
              <a:buChar char="q"/>
              <a:defRPr/>
            </a:pPr>
            <a:endParaRPr lang="en-US" altLang="zh-TW" sz="2400" dirty="0" smtClean="0"/>
          </a:p>
          <a:p>
            <a:pPr fontAlgn="auto">
              <a:spcAft>
                <a:spcPts val="0"/>
              </a:spcAft>
              <a:buClr>
                <a:srgbClr val="FF0000"/>
              </a:buClr>
              <a:buFont typeface="Wingdings" pitchFamily="2" charset="2"/>
              <a:buChar char="q"/>
              <a:defRPr/>
            </a:pPr>
            <a:r>
              <a:rPr lang="en-US" altLang="zh-TW" sz="2400" dirty="0" smtClean="0"/>
              <a:t>Percentage used should be determined based on objectives for the PT scheme and the level of competence and experience of the participants</a:t>
            </a:r>
          </a:p>
          <a:p>
            <a:pPr fontAlgn="auto">
              <a:spcAft>
                <a:spcPts val="0"/>
              </a:spcAft>
              <a:buClr>
                <a:srgbClr val="FF0000"/>
              </a:buClr>
              <a:buFont typeface="Wingdings" pitchFamily="2" charset="2"/>
              <a:buChar char="q"/>
              <a:defRPr/>
            </a:pPr>
            <a:endParaRPr lang="en-US" altLang="zh-TW" sz="2400" dirty="0" smtClean="0"/>
          </a:p>
          <a:p>
            <a:pPr marL="342900" lvl="1" indent="-342900" fontAlgn="auto">
              <a:spcAft>
                <a:spcPts val="0"/>
              </a:spcAft>
              <a:buClr>
                <a:srgbClr val="FF0000"/>
              </a:buClr>
              <a:buSzPct val="90000"/>
              <a:buFont typeface="Wingdings" pitchFamily="2" charset="2"/>
              <a:buChar char="q"/>
              <a:defRPr/>
            </a:pPr>
            <a:r>
              <a:rPr lang="en-US" altLang="zh-TW" sz="2400" dirty="0" smtClean="0"/>
              <a:t>May use median or mode for ordinal data, not mean </a:t>
            </a:r>
          </a:p>
          <a:p>
            <a:pPr fontAlgn="auto">
              <a:spcAft>
                <a:spcPts val="0"/>
              </a:spcAft>
              <a:buClr>
                <a:srgbClr val="FF0000"/>
              </a:buClr>
              <a:buFont typeface="Wingdings" pitchFamily="2" charset="2"/>
              <a:buChar char="q"/>
              <a:defRPr/>
            </a:pPr>
            <a:endParaRPr lang="en-US" altLang="zh-TW" sz="2400" dirty="0" smtClean="0"/>
          </a:p>
        </p:txBody>
      </p:sp>
      <p:sp>
        <p:nvSpPr>
          <p:cNvPr id="4" name="Slide Number Placeholder 3"/>
          <p:cNvSpPr>
            <a:spLocks noGrp="1"/>
          </p:cNvSpPr>
          <p:nvPr>
            <p:ph type="sldNum" sz="quarter" idx="12"/>
          </p:nvPr>
        </p:nvSpPr>
        <p:spPr/>
        <p:txBody>
          <a:bodyPr/>
          <a:lstStyle/>
          <a:p>
            <a:pPr>
              <a:defRPr/>
            </a:pPr>
            <a:fld id="{C6B513F3-4958-489F-97A9-6A197A33458B}" type="slidenum">
              <a:rPr lang="en-US" altLang="zh-TW"/>
              <a:pPr>
                <a:defRPr/>
              </a:pPr>
              <a:t>39</a:t>
            </a:fld>
            <a:endParaRPr lang="en-US" altLang="zh-TW"/>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r>
              <a:rPr lang="en-US" altLang="zh-TW" smtClean="0"/>
              <a:t>Documents for PT Statistics</a:t>
            </a:r>
          </a:p>
        </p:txBody>
      </p:sp>
      <p:sp>
        <p:nvSpPr>
          <p:cNvPr id="184323" name="Rectangle 3"/>
          <p:cNvSpPr>
            <a:spLocks noGrp="1" noChangeArrowheads="1"/>
          </p:cNvSpPr>
          <p:nvPr>
            <p:ph type="body" idx="1"/>
          </p:nvPr>
        </p:nvSpPr>
        <p:spPr>
          <a:xfrm>
            <a:off x="457200" y="1295400"/>
            <a:ext cx="8229600" cy="5181600"/>
          </a:xfrm>
        </p:spPr>
        <p:txBody>
          <a:bodyPr/>
          <a:lstStyle/>
          <a:p>
            <a:pPr>
              <a:lnSpc>
                <a:spcPct val="90000"/>
              </a:lnSpc>
            </a:pPr>
            <a:r>
              <a:rPr lang="en-US" altLang="zh-TW" smtClean="0"/>
              <a:t>ISO/IEC 17043: 2010</a:t>
            </a:r>
          </a:p>
          <a:p>
            <a:pPr>
              <a:lnSpc>
                <a:spcPct val="90000"/>
              </a:lnSpc>
              <a:buFont typeface="Wingdings" pitchFamily="2" charset="2"/>
              <a:buNone/>
            </a:pPr>
            <a:r>
              <a:rPr lang="en-US" altLang="zh-TW" smtClean="0"/>
              <a:t>	</a:t>
            </a:r>
            <a:r>
              <a:rPr lang="en-US" altLang="zh-TW" i="1" smtClean="0"/>
              <a:t> Conformity Assessment – General requirements for Proficiency Testing </a:t>
            </a:r>
            <a:r>
              <a:rPr lang="en-US" altLang="zh-TW" smtClean="0"/>
              <a:t>(replacing Guide 43-1 and 2:1997)</a:t>
            </a:r>
          </a:p>
          <a:p>
            <a:pPr>
              <a:lnSpc>
                <a:spcPct val="90000"/>
              </a:lnSpc>
            </a:pPr>
            <a:r>
              <a:rPr lang="en-US" altLang="zh-TW" smtClean="0"/>
              <a:t>ISO 13528: 2005</a:t>
            </a:r>
          </a:p>
          <a:p>
            <a:pPr>
              <a:lnSpc>
                <a:spcPct val="90000"/>
              </a:lnSpc>
              <a:buFont typeface="Wingdings" pitchFamily="2" charset="2"/>
              <a:buNone/>
            </a:pPr>
            <a:r>
              <a:rPr lang="en-US" altLang="zh-TW" smtClean="0"/>
              <a:t>	</a:t>
            </a:r>
            <a:r>
              <a:rPr lang="en-US" altLang="zh-TW" i="1" smtClean="0"/>
              <a:t>Statistical Methods for use in Proficiency Testing by Interlaboratory Comparisons</a:t>
            </a:r>
          </a:p>
        </p:txBody>
      </p:sp>
      <p:sp>
        <p:nvSpPr>
          <p:cNvPr id="4" name="Slide Number Placeholder 3"/>
          <p:cNvSpPr>
            <a:spLocks noGrp="1"/>
          </p:cNvSpPr>
          <p:nvPr>
            <p:ph type="sldNum" sz="quarter" idx="12"/>
          </p:nvPr>
        </p:nvSpPr>
        <p:spPr/>
        <p:txBody>
          <a:bodyPr/>
          <a:lstStyle/>
          <a:p>
            <a:pPr>
              <a:defRPr/>
            </a:pPr>
            <a:fld id="{6BF20C3E-A6F5-4414-B4B5-BA10420957EB}" type="slidenum">
              <a:rPr lang="en-US" altLang="zh-TW"/>
              <a:pPr>
                <a:defRPr/>
              </a:pPr>
              <a:t>4</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2"/>
          <p:cNvSpPr>
            <a:spLocks noGrp="1" noChangeArrowheads="1"/>
          </p:cNvSpPr>
          <p:nvPr>
            <p:ph type="title"/>
          </p:nvPr>
        </p:nvSpPr>
        <p:spPr/>
        <p:txBody>
          <a:bodyPr/>
          <a:lstStyle/>
          <a:p>
            <a:r>
              <a:rPr lang="en-US" altLang="zh-TW" sz="3200" smtClean="0"/>
              <a:t>ISO/IEC 17043 Annex B (informative) Statistical methods for proficiency </a:t>
            </a:r>
          </a:p>
        </p:txBody>
      </p:sp>
      <p:sp>
        <p:nvSpPr>
          <p:cNvPr id="63490" name="Rectangle 3"/>
          <p:cNvSpPr>
            <a:spLocks noGrp="1" noChangeArrowheads="1"/>
          </p:cNvSpPr>
          <p:nvPr>
            <p:ph type="body" idx="1"/>
          </p:nvPr>
        </p:nvSpPr>
        <p:spPr>
          <a:xfrm>
            <a:off x="457200" y="1916832"/>
            <a:ext cx="8229600" cy="4941168"/>
          </a:xfrm>
        </p:spPr>
        <p:txBody>
          <a:bodyPr/>
          <a:lstStyle/>
          <a:p>
            <a:r>
              <a:rPr lang="en-US" altLang="zh-TW" sz="2800" dirty="0" smtClean="0"/>
              <a:t>No such thing as standard deviation for ordinal data</a:t>
            </a:r>
          </a:p>
          <a:p>
            <a:endParaRPr lang="en-US" altLang="zh-TW" sz="2800" dirty="0" smtClean="0"/>
          </a:p>
          <a:p>
            <a:r>
              <a:rPr lang="en-US" altLang="zh-TW" sz="2800" dirty="0" smtClean="0"/>
              <a:t>IT IS NOT APPROPRIATE to calculate the mean or SD of semi-quantitative values.</a:t>
            </a:r>
            <a:r>
              <a:rPr lang="en-US" altLang="zh-TW" dirty="0" smtClean="0"/>
              <a:t> </a:t>
            </a:r>
          </a:p>
        </p:txBody>
      </p:sp>
      <p:sp>
        <p:nvSpPr>
          <p:cNvPr id="4" name="Slide Number Placeholder 3"/>
          <p:cNvSpPr>
            <a:spLocks noGrp="1"/>
          </p:cNvSpPr>
          <p:nvPr>
            <p:ph type="sldNum" sz="quarter" idx="12"/>
          </p:nvPr>
        </p:nvSpPr>
        <p:spPr/>
        <p:txBody>
          <a:bodyPr/>
          <a:lstStyle/>
          <a:p>
            <a:pPr>
              <a:defRPr/>
            </a:pPr>
            <a:fld id="{4685AEEA-EE3B-406D-AEF3-F22C746974B6}" type="slidenum">
              <a:rPr lang="en-US" altLang="zh-TW"/>
              <a:pPr>
                <a:defRPr/>
              </a:pPr>
              <a:t>40</a:t>
            </a:fld>
            <a:endParaRPr lang="en-US" altLang="zh-TW"/>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425"/>
            <a:ext cx="7772400" cy="1470025"/>
          </a:xfrm>
        </p:spPr>
        <p:txBody>
          <a:bodyPr rtlCol="0">
            <a:normAutofit fontScale="90000"/>
          </a:bodyPr>
          <a:lstStyle/>
          <a:p>
            <a:pPr fontAlgn="auto">
              <a:spcAft>
                <a:spcPts val="0"/>
              </a:spcAft>
              <a:defRPr/>
            </a:pPr>
            <a:r>
              <a:rPr lang="en-US" altLang="zh-TW" dirty="0" smtClean="0"/>
              <a:t>ISO 13528 Statistical methods for use in proficiency testing by </a:t>
            </a:r>
            <a:r>
              <a:rPr lang="en-US" altLang="zh-TW" dirty="0" err="1" smtClean="0"/>
              <a:t>interlaboratory</a:t>
            </a:r>
            <a:r>
              <a:rPr lang="en-US" altLang="zh-TW" dirty="0" smtClean="0"/>
              <a:t> comparisons</a:t>
            </a:r>
            <a:endParaRPr lang="zh-TW" altLang="en-US" dirty="0"/>
          </a:p>
        </p:txBody>
      </p:sp>
      <p:sp>
        <p:nvSpPr>
          <p:cNvPr id="3" name="Subtitle 2"/>
          <p:cNvSpPr>
            <a:spLocks noGrp="1"/>
          </p:cNvSpPr>
          <p:nvPr>
            <p:ph type="subTitle" idx="4294967295"/>
          </p:nvPr>
        </p:nvSpPr>
        <p:spPr>
          <a:xfrm>
            <a:off x="1371600" y="3886200"/>
            <a:ext cx="6400800" cy="1752600"/>
          </a:xfrm>
        </p:spPr>
        <p:txBody>
          <a:bodyPr rtlCol="0">
            <a:normAutofit/>
          </a:bodyPr>
          <a:lstStyle/>
          <a:p>
            <a:pPr marL="0" indent="0" algn="ctr" fontAlgn="auto">
              <a:spcAft>
                <a:spcPts val="0"/>
              </a:spcAft>
              <a:buFont typeface="Arial" pitchFamily="34" charset="0"/>
              <a:buNone/>
              <a:defRPr/>
            </a:pPr>
            <a:endParaRPr lang="zh-TW" altLang="en-US">
              <a:solidFill>
                <a:schemeClr val="tx1">
                  <a:tint val="75000"/>
                </a:schemeClr>
              </a:solidFill>
            </a:endParaRPr>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BFA80F67-45F5-422F-82E5-417009CD3AF5}" type="slidenum">
              <a:rPr kumimoji="0" lang="zh-TW" altLang="en-US" sz="1200">
                <a:solidFill>
                  <a:schemeClr val="tx1">
                    <a:tint val="75000"/>
                  </a:schemeClr>
                </a:solidFill>
                <a:latin typeface="+mn-lt"/>
                <a:ea typeface="+mn-ea"/>
              </a:rPr>
              <a:pPr algn="r" fontAlgn="auto">
                <a:spcBef>
                  <a:spcPts val="0"/>
                </a:spcBef>
                <a:spcAft>
                  <a:spcPts val="0"/>
                </a:spcAft>
                <a:defRPr/>
              </a:pPr>
              <a:t>41</a:t>
            </a:fld>
            <a:endParaRPr kumimoji="0" lang="zh-TW" altLang="en-US" sz="1200">
              <a:solidFill>
                <a:schemeClr val="tx1">
                  <a:tint val="75000"/>
                </a:schemeClr>
              </a:solidFill>
              <a:latin typeface="+mn-lt"/>
              <a:ea typeface="+mn-ea"/>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idx="4294967295"/>
          </p:nvPr>
        </p:nvSpPr>
        <p:spPr/>
        <p:txBody>
          <a:bodyPr/>
          <a:lstStyle/>
          <a:p>
            <a:r>
              <a:rPr lang="en-US" altLang="zh-TW" smtClean="0"/>
              <a:t>ISO 13528</a:t>
            </a:r>
          </a:p>
        </p:txBody>
      </p:sp>
      <p:sp>
        <p:nvSpPr>
          <p:cNvPr id="16387" name="Rectangle 3"/>
          <p:cNvSpPr>
            <a:spLocks noGrp="1" noChangeArrowheads="1"/>
          </p:cNvSpPr>
          <p:nvPr>
            <p:ph type="body" idx="4294967295"/>
          </p:nvPr>
        </p:nvSpPr>
        <p:spPr/>
        <p:txBody>
          <a:bodyPr/>
          <a:lstStyle/>
          <a:p>
            <a:r>
              <a:rPr lang="en-US" altLang="zh-TW" smtClean="0"/>
              <a:t>Complementary to ISO/IEC Guide 43 providing detailed guidance that is lacking</a:t>
            </a:r>
          </a:p>
          <a:p>
            <a:r>
              <a:rPr lang="en-US" altLang="zh-TW" smtClean="0"/>
              <a:t>Written as a Standard</a:t>
            </a:r>
          </a:p>
          <a:p>
            <a:r>
              <a:rPr lang="en-US" altLang="zh-TW" smtClean="0"/>
              <a:t>Revision will include changes in Harmonised Protocol for PT of analytical labs (2006), but is intended for use with all measurement methods</a:t>
            </a:r>
          </a:p>
          <a:p>
            <a:endParaRPr lang="en-US" altLang="zh-TW" smtClean="0"/>
          </a:p>
          <a:p>
            <a:pPr lvl="1"/>
            <a:endParaRPr lang="en-US" altLang="zh-TW" smtClean="0"/>
          </a:p>
          <a:p>
            <a:pPr>
              <a:buFont typeface="Wingdings" pitchFamily="2" charset="2"/>
              <a:buNone/>
            </a:pPr>
            <a:endParaRPr lang="en-US" altLang="zh-TW" smtClean="0"/>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C6C0815-73D4-493A-B292-54BE601D9BA1}" type="slidenum">
              <a:rPr kumimoji="0" lang="en-US" altLang="zh-TW" sz="1200">
                <a:solidFill>
                  <a:schemeClr val="tx1">
                    <a:tint val="75000"/>
                  </a:schemeClr>
                </a:solidFill>
                <a:latin typeface="+mn-lt"/>
                <a:ea typeface="+mn-ea"/>
              </a:rPr>
              <a:pPr algn="r" fontAlgn="auto">
                <a:spcBef>
                  <a:spcPts val="0"/>
                </a:spcBef>
                <a:spcAft>
                  <a:spcPts val="0"/>
                </a:spcAft>
                <a:defRPr/>
              </a:pPr>
              <a:t>42</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idx="4294967295"/>
          </p:nvPr>
        </p:nvSpPr>
        <p:spPr/>
        <p:txBody>
          <a:bodyPr/>
          <a:lstStyle/>
          <a:p>
            <a:r>
              <a:rPr lang="en-US" altLang="zh-TW" smtClean="0"/>
              <a:t>ISO 13528</a:t>
            </a:r>
          </a:p>
        </p:txBody>
      </p:sp>
      <p:sp>
        <p:nvSpPr>
          <p:cNvPr id="16387" name="Rectangle 3"/>
          <p:cNvSpPr>
            <a:spLocks noGrp="1" noChangeArrowheads="1"/>
          </p:cNvSpPr>
          <p:nvPr>
            <p:ph type="body" idx="4294967295"/>
          </p:nvPr>
        </p:nvSpPr>
        <p:spPr/>
        <p:txBody>
          <a:bodyPr/>
          <a:lstStyle/>
          <a:p>
            <a:r>
              <a:rPr lang="en-US" altLang="zh-TW" smtClean="0"/>
              <a:t>High interest / some parts are widely used</a:t>
            </a:r>
          </a:p>
          <a:p>
            <a:r>
              <a:rPr lang="en-US" altLang="zh-TW" smtClean="0"/>
              <a:t>Goal is to describe optimal procedures, but to allow other procedures as long as they are:</a:t>
            </a:r>
          </a:p>
          <a:p>
            <a:pPr lvl="1"/>
            <a:r>
              <a:rPr lang="en-US" altLang="zh-TW" smtClean="0"/>
              <a:t>Statistically valid </a:t>
            </a:r>
          </a:p>
          <a:p>
            <a:pPr lvl="1"/>
            <a:r>
              <a:rPr lang="en-US" altLang="zh-TW" smtClean="0"/>
              <a:t>Fully described to participants</a:t>
            </a:r>
          </a:p>
          <a:p>
            <a:pPr lvl="1"/>
            <a:endParaRPr lang="en-US" altLang="zh-TW" smtClean="0"/>
          </a:p>
          <a:p>
            <a:pPr>
              <a:buFont typeface="Wingdings" pitchFamily="2" charset="2"/>
              <a:buNone/>
            </a:pPr>
            <a:endParaRPr lang="en-US" altLang="zh-TW" smtClean="0"/>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54DA2FA4-3BAF-4C74-A9CE-4E6909A2213F}" type="slidenum">
              <a:rPr kumimoji="0" lang="en-US" altLang="zh-TW" sz="1200">
                <a:solidFill>
                  <a:schemeClr val="tx1">
                    <a:tint val="75000"/>
                  </a:schemeClr>
                </a:solidFill>
                <a:latin typeface="+mn-lt"/>
                <a:ea typeface="+mn-ea"/>
              </a:rPr>
              <a:pPr algn="r" fontAlgn="auto">
                <a:spcBef>
                  <a:spcPts val="0"/>
                </a:spcBef>
                <a:spcAft>
                  <a:spcPts val="0"/>
                </a:spcAft>
                <a:defRPr/>
              </a:pPr>
              <a:t>43</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idx="4294967295"/>
          </p:nvPr>
        </p:nvSpPr>
        <p:spPr/>
        <p:txBody>
          <a:bodyPr/>
          <a:lstStyle/>
          <a:p>
            <a:r>
              <a:rPr lang="en-US" altLang="zh-TW" smtClean="0"/>
              <a:t>ISO 13528</a:t>
            </a:r>
          </a:p>
        </p:txBody>
      </p:sp>
      <p:sp>
        <p:nvSpPr>
          <p:cNvPr id="16387" name="Rectangle 3"/>
          <p:cNvSpPr>
            <a:spLocks noGrp="1" noChangeArrowheads="1"/>
          </p:cNvSpPr>
          <p:nvPr>
            <p:ph type="body" idx="4294967295"/>
          </p:nvPr>
        </p:nvSpPr>
        <p:spPr>
          <a:xfrm>
            <a:off x="533400" y="1219200"/>
            <a:ext cx="8229600" cy="5018088"/>
          </a:xfrm>
        </p:spPr>
        <p:txBody>
          <a:bodyPr rtlCol="0">
            <a:normAutofit fontScale="92500"/>
          </a:bodyPr>
          <a:lstStyle/>
          <a:p>
            <a:pPr fontAlgn="auto">
              <a:spcAft>
                <a:spcPts val="0"/>
              </a:spcAft>
              <a:buFont typeface="Arial" pitchFamily="34" charset="0"/>
              <a:buChar char="•"/>
              <a:defRPr/>
            </a:pPr>
            <a:r>
              <a:rPr lang="en-US" altLang="zh-TW" dirty="0" smtClean="0"/>
              <a:t>Provides detailed descriptions of sound statistical methods for </a:t>
            </a:r>
            <a:r>
              <a:rPr lang="en-US" altLang="zh-TW" dirty="0" err="1" smtClean="0"/>
              <a:t>organisers</a:t>
            </a:r>
            <a:r>
              <a:rPr lang="en-US" altLang="zh-TW" dirty="0" smtClean="0"/>
              <a:t> to </a:t>
            </a:r>
            <a:r>
              <a:rPr lang="en-US" altLang="zh-TW" dirty="0" err="1" smtClean="0"/>
              <a:t>analyse</a:t>
            </a:r>
            <a:r>
              <a:rPr lang="en-US" altLang="zh-TW" dirty="0" smtClean="0"/>
              <a:t> data obtained from PT schemes</a:t>
            </a:r>
          </a:p>
          <a:p>
            <a:pPr fontAlgn="auto">
              <a:spcAft>
                <a:spcPts val="0"/>
              </a:spcAft>
              <a:buFont typeface="Arial" pitchFamily="34" charset="0"/>
              <a:buChar char="•"/>
              <a:defRPr/>
            </a:pPr>
            <a:r>
              <a:rPr lang="en-US" altLang="zh-TW" dirty="0" smtClean="0"/>
              <a:t>Can be applied to demonstrate that the measurement results obtained by labs do not exhibit evidence of an unacceptable level of bias</a:t>
            </a:r>
          </a:p>
          <a:p>
            <a:pPr fontAlgn="auto">
              <a:spcAft>
                <a:spcPts val="0"/>
              </a:spcAft>
              <a:buFont typeface="Arial" pitchFamily="34" charset="0"/>
              <a:buChar char="•"/>
              <a:defRPr/>
            </a:pPr>
            <a:r>
              <a:rPr lang="en-US" altLang="zh-TW" dirty="0" smtClean="0"/>
              <a:t>Applicable to quantitative data but not qualitative data.</a:t>
            </a:r>
          </a:p>
          <a:p>
            <a:pPr lvl="1" fontAlgn="auto">
              <a:spcAft>
                <a:spcPts val="0"/>
              </a:spcAft>
              <a:buFont typeface="Arial" pitchFamily="34" charset="0"/>
              <a:buChar char="–"/>
              <a:defRPr/>
            </a:pPr>
            <a:r>
              <a:rPr lang="en-US" altLang="zh-TW" sz="3000" dirty="0" smtClean="0"/>
              <a:t>Revision will include procedures for qualitative data</a:t>
            </a:r>
          </a:p>
          <a:p>
            <a:pPr lvl="1" fontAlgn="auto">
              <a:spcAft>
                <a:spcPts val="0"/>
              </a:spcAft>
              <a:buFont typeface="Arial" pitchFamily="34" charset="0"/>
              <a:buChar char="–"/>
              <a:defRPr/>
            </a:pPr>
            <a:endParaRPr lang="en-US" altLang="zh-TW" dirty="0" smtClean="0"/>
          </a:p>
          <a:p>
            <a:pPr fontAlgn="auto">
              <a:spcAft>
                <a:spcPts val="0"/>
              </a:spcAft>
              <a:buFont typeface="Wingdings" pitchFamily="2" charset="2"/>
              <a:buNone/>
              <a:defRPr/>
            </a:pPr>
            <a:endParaRPr lang="en-US" altLang="zh-TW" dirty="0" smtClean="0"/>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0C318F95-82E8-4A0C-88A5-60B09FF1A125}" type="slidenum">
              <a:rPr kumimoji="0" lang="en-US" altLang="zh-TW" sz="1200">
                <a:solidFill>
                  <a:schemeClr val="tx1">
                    <a:tint val="75000"/>
                  </a:schemeClr>
                </a:solidFill>
                <a:latin typeface="+mn-lt"/>
                <a:ea typeface="+mn-ea"/>
              </a:rPr>
              <a:pPr algn="r" fontAlgn="auto">
                <a:spcBef>
                  <a:spcPts val="0"/>
                </a:spcBef>
                <a:spcAft>
                  <a:spcPts val="0"/>
                </a:spcAft>
                <a:defRPr/>
              </a:pPr>
              <a:t>44</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8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idx="4294967295"/>
          </p:nvPr>
        </p:nvSpPr>
        <p:spPr/>
        <p:txBody>
          <a:bodyPr rtlCol="0">
            <a:normAutofit fontScale="90000"/>
          </a:bodyPr>
          <a:lstStyle/>
          <a:p>
            <a:pPr fontAlgn="auto">
              <a:spcAft>
                <a:spcPts val="0"/>
              </a:spcAft>
              <a:defRPr/>
            </a:pPr>
            <a:r>
              <a:rPr lang="en-US" altLang="zh-TW" sz="3600" b="1" dirty="0" smtClean="0"/>
              <a:t>Statistical guidelines for the design and interpretation of proficiency test</a:t>
            </a:r>
          </a:p>
        </p:txBody>
      </p:sp>
      <p:sp>
        <p:nvSpPr>
          <p:cNvPr id="45059" name="Rectangle 3"/>
          <p:cNvSpPr>
            <a:spLocks noGrp="1" noChangeArrowheads="1"/>
          </p:cNvSpPr>
          <p:nvPr>
            <p:ph type="body" idx="4294967295"/>
          </p:nvPr>
        </p:nvSpPr>
        <p:spPr>
          <a:xfrm>
            <a:off x="457200" y="1600200"/>
            <a:ext cx="8229600" cy="5105400"/>
          </a:xfrm>
        </p:spPr>
        <p:txBody>
          <a:bodyPr/>
          <a:lstStyle/>
          <a:p>
            <a:r>
              <a:rPr lang="en-US" altLang="zh-TW" dirty="0" smtClean="0"/>
              <a:t>Possible conflicts with requirement for laboratories to treat  and report PT same as for customer</a:t>
            </a:r>
          </a:p>
          <a:p>
            <a:endParaRPr lang="en-US" altLang="zh-TW" dirty="0" smtClean="0"/>
          </a:p>
          <a:p>
            <a:r>
              <a:rPr lang="en-US" altLang="zh-TW" dirty="0" smtClean="0"/>
              <a:t>NO TRUNCATED RESULTS </a:t>
            </a:r>
          </a:p>
          <a:p>
            <a:pPr lvl="1"/>
            <a:r>
              <a:rPr lang="en-US" altLang="zh-TW" dirty="0" smtClean="0"/>
              <a:t>“Less than” values not allowed</a:t>
            </a:r>
          </a:p>
          <a:p>
            <a:pPr lvl="1"/>
            <a:r>
              <a:rPr lang="en-US" altLang="zh-TW" dirty="0" smtClean="0"/>
              <a:t>Possible resolution:</a:t>
            </a:r>
          </a:p>
          <a:p>
            <a:pPr lvl="1">
              <a:buFontTx/>
              <a:buNone/>
            </a:pPr>
            <a:r>
              <a:rPr lang="en-US" altLang="zh-TW" dirty="0" smtClean="0"/>
              <a:t>	Restriction only applies to consensus</a:t>
            </a:r>
          </a:p>
          <a:p>
            <a:pPr>
              <a:buFont typeface="Wingdings" pitchFamily="2" charset="2"/>
              <a:buNone/>
            </a:pPr>
            <a:endParaRPr lang="en-US" altLang="zh-TW" dirty="0" smtClean="0"/>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4682DC59-1989-4034-A554-F50D36F147D8}" type="slidenum">
              <a:rPr kumimoji="0" lang="en-US" altLang="zh-TW" sz="1200">
                <a:solidFill>
                  <a:schemeClr val="tx1">
                    <a:tint val="75000"/>
                  </a:schemeClr>
                </a:solidFill>
                <a:latin typeface="+mn-lt"/>
                <a:ea typeface="+mn-ea"/>
              </a:rPr>
              <a:pPr algn="r" fontAlgn="auto">
                <a:spcBef>
                  <a:spcPts val="0"/>
                </a:spcBef>
                <a:spcAft>
                  <a:spcPts val="0"/>
                </a:spcAft>
                <a:defRPr/>
              </a:pPr>
              <a:t>45</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5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5059">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505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idx="4294967295"/>
          </p:nvPr>
        </p:nvSpPr>
        <p:spPr>
          <a:xfrm>
            <a:off x="457200" y="304800"/>
            <a:ext cx="8229600" cy="1143000"/>
          </a:xfrm>
        </p:spPr>
        <p:txBody>
          <a:bodyPr rtlCol="0">
            <a:normAutofit fontScale="90000"/>
          </a:bodyPr>
          <a:lstStyle/>
          <a:p>
            <a:pPr fontAlgn="auto">
              <a:spcAft>
                <a:spcPts val="0"/>
              </a:spcAft>
              <a:defRPr/>
            </a:pPr>
            <a:r>
              <a:rPr lang="en-US" altLang="zh-TW" sz="4000" b="1" smtClean="0"/>
              <a:t>Reporting considerations: ISO 13528, section 4.6</a:t>
            </a:r>
          </a:p>
        </p:txBody>
      </p:sp>
      <p:sp>
        <p:nvSpPr>
          <p:cNvPr id="192515" name="Rectangle 3"/>
          <p:cNvSpPr>
            <a:spLocks noGrp="1" noChangeArrowheads="1"/>
          </p:cNvSpPr>
          <p:nvPr>
            <p:ph type="body" idx="4294967295"/>
          </p:nvPr>
        </p:nvSpPr>
        <p:spPr>
          <a:xfrm>
            <a:off x="457200" y="1600200"/>
            <a:ext cx="8229600" cy="5105400"/>
          </a:xfrm>
        </p:spPr>
        <p:txBody>
          <a:bodyPr/>
          <a:lstStyle/>
          <a:p>
            <a:r>
              <a:rPr lang="en-US" altLang="zh-TW" smtClean="0"/>
              <a:t>Rounding: </a:t>
            </a:r>
          </a:p>
          <a:p>
            <a:pPr lvl="1">
              <a:buClr>
                <a:srgbClr val="FF0000"/>
              </a:buClr>
              <a:buFontTx/>
              <a:buChar char="•"/>
            </a:pPr>
            <a:r>
              <a:rPr lang="en-US" altLang="zh-TW" smtClean="0"/>
              <a:t>Independently estimate typical repeatability </a:t>
            </a:r>
            <a:r>
              <a:rPr lang="en-US" altLang="zh-TW" sz="3200" smtClean="0">
                <a:latin typeface="Symbol" pitchFamily="18" charset="2"/>
              </a:rPr>
              <a:t>s</a:t>
            </a:r>
            <a:r>
              <a:rPr lang="en-US" altLang="zh-TW" sz="3200" baseline="-25000" smtClean="0"/>
              <a:t>r</a:t>
            </a:r>
            <a:endParaRPr lang="en-US" altLang="zh-TW" sz="3200" smtClean="0"/>
          </a:p>
          <a:p>
            <a:pPr lvl="1">
              <a:buClr>
                <a:srgbClr val="FF0000"/>
              </a:buClr>
              <a:buFontTx/>
              <a:buChar char="•"/>
            </a:pPr>
            <a:r>
              <a:rPr lang="en-US" altLang="zh-TW" smtClean="0"/>
              <a:t>Do not round digits by more than</a:t>
            </a:r>
            <a:r>
              <a:rPr lang="en-US" altLang="zh-TW" sz="3200" smtClean="0"/>
              <a:t> </a:t>
            </a:r>
            <a:r>
              <a:rPr lang="en-US" altLang="zh-TW" sz="3200" smtClean="0">
                <a:latin typeface="Symbol" pitchFamily="18" charset="2"/>
              </a:rPr>
              <a:t>s</a:t>
            </a:r>
            <a:r>
              <a:rPr lang="en-US" altLang="zh-TW" sz="3200" baseline="-25000" smtClean="0"/>
              <a:t>r</a:t>
            </a:r>
            <a:r>
              <a:rPr lang="en-US" altLang="zh-TW" smtClean="0"/>
              <a:t>/2</a:t>
            </a:r>
          </a:p>
          <a:p>
            <a:r>
              <a:rPr lang="en-US" altLang="zh-TW" smtClean="0"/>
              <a:t>Number of replicates</a:t>
            </a:r>
          </a:p>
          <a:p>
            <a:pPr lvl="1">
              <a:buClr>
                <a:srgbClr val="FF0000"/>
              </a:buClr>
              <a:buFontTx/>
              <a:buChar char="•"/>
            </a:pPr>
            <a:r>
              <a:rPr lang="en-US" altLang="zh-TW" smtClean="0"/>
              <a:t>Concern for getting accurate estimate of bias</a:t>
            </a:r>
          </a:p>
          <a:p>
            <a:pPr lvl="1">
              <a:buClr>
                <a:srgbClr val="FF0000"/>
              </a:buClr>
              <a:buFontTx/>
              <a:buChar char="•"/>
            </a:pPr>
            <a:r>
              <a:rPr lang="en-US" altLang="zh-TW" smtClean="0"/>
              <a:t>When a method’s repeatability is large, it can confuse interpretation of scores</a:t>
            </a:r>
          </a:p>
          <a:p>
            <a:pPr lvl="1">
              <a:buClr>
                <a:srgbClr val="FF0000"/>
              </a:buClr>
              <a:buFontTx/>
              <a:buChar char="•"/>
            </a:pPr>
            <a:r>
              <a:rPr lang="en-US" altLang="zh-TW" smtClean="0"/>
              <a:t>Determine number n of replicates so that:</a:t>
            </a:r>
          </a:p>
          <a:p>
            <a:pPr lvl="1">
              <a:buFontTx/>
              <a:buNone/>
            </a:pPr>
            <a:r>
              <a:rPr lang="en-US" altLang="zh-TW" i="1" smtClean="0"/>
              <a:t>				</a:t>
            </a:r>
            <a:r>
              <a:rPr lang="en-US" altLang="zh-TW" sz="3200" i="1" smtClean="0">
                <a:latin typeface="Symbol" pitchFamily="18" charset="2"/>
              </a:rPr>
              <a:t>s</a:t>
            </a:r>
            <a:r>
              <a:rPr lang="en-US" altLang="zh-TW" sz="3200" i="1" baseline="-25000" smtClean="0"/>
              <a:t>r </a:t>
            </a:r>
            <a:r>
              <a:rPr lang="en-US" altLang="zh-TW" i="1" smtClean="0"/>
              <a:t>/</a:t>
            </a:r>
            <a:r>
              <a:rPr lang="en-US" altLang="zh-TW" i="1" smtClean="0">
                <a:latin typeface="Tahoma" pitchFamily="34" charset="0"/>
              </a:rPr>
              <a:t>√n</a:t>
            </a:r>
            <a:r>
              <a:rPr lang="en-US" altLang="zh-TW" smtClean="0"/>
              <a:t> &lt; 0.3</a:t>
            </a:r>
            <a:r>
              <a:rPr lang="en-US" altLang="zh-TW" smtClean="0">
                <a:latin typeface="Symbol" pitchFamily="18" charset="2"/>
              </a:rPr>
              <a:t>s</a:t>
            </a:r>
            <a:r>
              <a:rPr lang="en-US" altLang="zh-TW" baseline="-25000" smtClean="0"/>
              <a:t>P</a:t>
            </a:r>
          </a:p>
          <a:p>
            <a:pPr lvl="1"/>
            <a:endParaRPr lang="en-US" altLang="zh-TW" smtClean="0"/>
          </a:p>
          <a:p>
            <a:pPr>
              <a:buFont typeface="Wingdings" pitchFamily="2" charset="2"/>
              <a:buNone/>
            </a:pPr>
            <a:endParaRPr lang="en-US" altLang="zh-TW" smtClean="0"/>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7109F50-9052-4F34-B737-B2EA3D3A9851}" type="slidenum">
              <a:rPr kumimoji="0" lang="en-US" altLang="zh-TW" sz="1200">
                <a:solidFill>
                  <a:schemeClr val="tx1">
                    <a:tint val="75000"/>
                  </a:schemeClr>
                </a:solidFill>
                <a:latin typeface="+mn-lt"/>
                <a:ea typeface="+mn-ea"/>
              </a:rPr>
              <a:pPr algn="r" fontAlgn="auto">
                <a:spcBef>
                  <a:spcPts val="0"/>
                </a:spcBef>
                <a:spcAft>
                  <a:spcPts val="0"/>
                </a:spcAft>
                <a:defRPr/>
              </a:pPr>
              <a:t>46</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251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2515">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251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251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251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251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25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idx="4294967295"/>
          </p:nvPr>
        </p:nvSpPr>
        <p:spPr>
          <a:xfrm>
            <a:off x="457200" y="304800"/>
            <a:ext cx="8229600" cy="1143000"/>
          </a:xfrm>
        </p:spPr>
        <p:txBody>
          <a:bodyPr rtlCol="0">
            <a:normAutofit fontScale="90000"/>
          </a:bodyPr>
          <a:lstStyle/>
          <a:p>
            <a:pPr fontAlgn="auto">
              <a:spcAft>
                <a:spcPts val="0"/>
              </a:spcAft>
              <a:defRPr/>
            </a:pPr>
            <a:r>
              <a:rPr lang="en-US" altLang="zh-TW" sz="4000" b="1" dirty="0" smtClean="0"/>
              <a:t>Reporting considerations: ISO 13528, section 4.6 and 5.8</a:t>
            </a:r>
          </a:p>
        </p:txBody>
      </p:sp>
      <p:sp>
        <p:nvSpPr>
          <p:cNvPr id="192515" name="Rectangle 3"/>
          <p:cNvSpPr>
            <a:spLocks noGrp="1" noChangeArrowheads="1"/>
          </p:cNvSpPr>
          <p:nvPr>
            <p:ph type="body" idx="4294967295"/>
          </p:nvPr>
        </p:nvSpPr>
        <p:spPr>
          <a:xfrm>
            <a:off x="457200" y="1600200"/>
            <a:ext cx="8229600" cy="5105400"/>
          </a:xfrm>
        </p:spPr>
        <p:txBody>
          <a:bodyPr/>
          <a:lstStyle/>
          <a:p>
            <a:r>
              <a:rPr lang="en-US" altLang="zh-TW" dirty="0" smtClean="0"/>
              <a:t>Missing replicate data</a:t>
            </a:r>
          </a:p>
          <a:p>
            <a:pPr lvl="1">
              <a:buClr>
                <a:srgbClr val="FF0000"/>
              </a:buClr>
              <a:buFontTx/>
              <a:buChar char="•"/>
            </a:pPr>
            <a:r>
              <a:rPr lang="en-US" altLang="zh-TW" sz="2400" dirty="0" smtClean="0"/>
              <a:t>When the design calls for </a:t>
            </a:r>
            <a:r>
              <a:rPr lang="en-US" altLang="zh-TW" sz="2400" i="1" dirty="0" smtClean="0"/>
              <a:t>n</a:t>
            </a:r>
            <a:r>
              <a:rPr lang="en-US" altLang="zh-TW" sz="2400" dirty="0" smtClean="0"/>
              <a:t>=2 or more replicates and with the mean of the replicates used for grading</a:t>
            </a:r>
          </a:p>
          <a:p>
            <a:pPr lvl="1">
              <a:buClr>
                <a:srgbClr val="FF0000"/>
              </a:buClr>
              <a:buFontTx/>
              <a:buChar char="•"/>
            </a:pPr>
            <a:r>
              <a:rPr lang="en-US" altLang="zh-TW" sz="2400" dirty="0" smtClean="0"/>
              <a:t>When some participants do not submit all replicates</a:t>
            </a:r>
          </a:p>
          <a:p>
            <a:pPr lvl="1">
              <a:buClr>
                <a:srgbClr val="FF0000"/>
              </a:buClr>
              <a:buFontTx/>
              <a:buChar char="•"/>
            </a:pPr>
            <a:r>
              <a:rPr lang="en-US" altLang="zh-TW" sz="2400" dirty="0" smtClean="0"/>
              <a:t>Require at least 0.59</a:t>
            </a:r>
            <a:r>
              <a:rPr lang="en-US" altLang="zh-TW" sz="2400" i="1" dirty="0" smtClean="0"/>
              <a:t>n</a:t>
            </a:r>
            <a:r>
              <a:rPr lang="en-US" altLang="zh-TW" sz="2400" dirty="0" smtClean="0"/>
              <a:t> replicates</a:t>
            </a:r>
          </a:p>
          <a:p>
            <a:pPr lvl="2">
              <a:buClr>
                <a:srgbClr val="FF0000"/>
              </a:buClr>
              <a:buFontTx/>
              <a:buChar char="•"/>
            </a:pPr>
            <a:r>
              <a:rPr lang="en-US" altLang="zh-TW" dirty="0" smtClean="0"/>
              <a:t>n=2 replicates, require both</a:t>
            </a:r>
          </a:p>
          <a:p>
            <a:pPr lvl="2">
              <a:buClr>
                <a:srgbClr val="FF0000"/>
              </a:buClr>
              <a:buFontTx/>
              <a:buChar char="•"/>
            </a:pPr>
            <a:r>
              <a:rPr lang="en-US" altLang="zh-TW" dirty="0"/>
              <a:t>n</a:t>
            </a:r>
            <a:r>
              <a:rPr lang="en-US" altLang="zh-TW" dirty="0" smtClean="0"/>
              <a:t>=3 replicates, require at least 2</a:t>
            </a:r>
          </a:p>
          <a:p>
            <a:pPr lvl="2">
              <a:buClr>
                <a:srgbClr val="FF0000"/>
              </a:buClr>
              <a:buFontTx/>
              <a:buChar char="•"/>
            </a:pPr>
            <a:r>
              <a:rPr lang="en-US" altLang="zh-TW" dirty="0"/>
              <a:t>n</a:t>
            </a:r>
            <a:r>
              <a:rPr lang="en-US" altLang="zh-TW" dirty="0" smtClean="0"/>
              <a:t>=4 replicates, require at least 3</a:t>
            </a:r>
          </a:p>
          <a:p>
            <a:pPr lvl="2">
              <a:buClr>
                <a:srgbClr val="FF0000"/>
              </a:buClr>
              <a:buFontTx/>
              <a:buChar char="•"/>
            </a:pPr>
            <a:r>
              <a:rPr lang="en-US" altLang="zh-TW" dirty="0"/>
              <a:t>n</a:t>
            </a:r>
            <a:r>
              <a:rPr lang="en-US" altLang="zh-TW" dirty="0" smtClean="0"/>
              <a:t>=5 replicates, require at least……?</a:t>
            </a:r>
          </a:p>
          <a:p>
            <a:pPr lvl="1"/>
            <a:endParaRPr lang="en-US" altLang="zh-TW" dirty="0" smtClean="0"/>
          </a:p>
          <a:p>
            <a:pPr>
              <a:buFont typeface="Wingdings" pitchFamily="2" charset="2"/>
              <a:buNone/>
            </a:pPr>
            <a:endParaRPr lang="en-US" altLang="zh-TW" dirty="0" smtClean="0"/>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87109F50-9052-4F34-B737-B2EA3D3A9851}" type="slidenum">
              <a:rPr kumimoji="0" lang="en-US" altLang="zh-TW" sz="1200">
                <a:solidFill>
                  <a:schemeClr val="tx1">
                    <a:tint val="75000"/>
                  </a:schemeClr>
                </a:solidFill>
                <a:latin typeface="+mn-lt"/>
                <a:ea typeface="+mn-ea"/>
              </a:rPr>
              <a:pPr algn="r" fontAlgn="auto">
                <a:spcBef>
                  <a:spcPts val="0"/>
                </a:spcBef>
                <a:spcAft>
                  <a:spcPts val="0"/>
                </a:spcAft>
                <a:defRPr/>
              </a:pPr>
              <a:t>47</a:t>
            </a:fld>
            <a:endParaRPr kumimoji="0" lang="en-US" altLang="zh-TW" sz="1200">
              <a:solidFill>
                <a:schemeClr val="tx1">
                  <a:tint val="75000"/>
                </a:schemeClr>
              </a:solidFill>
              <a:latin typeface="+mn-lt"/>
              <a:ea typeface="+mn-ea"/>
            </a:endParaRPr>
          </a:p>
        </p:txBody>
      </p:sp>
    </p:spTree>
    <p:extLst>
      <p:ext uri="{BB962C8B-B14F-4D97-AF65-F5344CB8AC3E}">
        <p14:creationId xmlns:p14="http://schemas.microsoft.com/office/powerpoint/2010/main" val="11181878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9251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251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251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2515">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251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251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251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25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idx="4294967295"/>
          </p:nvPr>
        </p:nvSpPr>
        <p:spPr/>
        <p:txBody>
          <a:bodyPr/>
          <a:lstStyle/>
          <a:p>
            <a:r>
              <a:rPr lang="en-US" altLang="zh-TW" sz="3200" b="1" dirty="0" smtClean="0"/>
              <a:t>Limiting the effect of repeatability</a:t>
            </a:r>
            <a:endParaRPr lang="en-US" altLang="zh-TW" sz="3200" b="1" dirty="0" smtClean="0">
              <a:solidFill>
                <a:srgbClr val="FF9933"/>
              </a:solidFill>
            </a:endParaRPr>
          </a:p>
        </p:txBody>
      </p:sp>
      <p:sp>
        <p:nvSpPr>
          <p:cNvPr id="194563" name="Rectangle 3"/>
          <p:cNvSpPr>
            <a:spLocks noGrp="1" noChangeArrowheads="1"/>
          </p:cNvSpPr>
          <p:nvPr>
            <p:ph type="body" idx="4294967295"/>
          </p:nvPr>
        </p:nvSpPr>
        <p:spPr>
          <a:xfrm>
            <a:off x="457200" y="1600200"/>
            <a:ext cx="8229600" cy="5105400"/>
          </a:xfrm>
        </p:spPr>
        <p:txBody>
          <a:bodyPr/>
          <a:lstStyle/>
          <a:p>
            <a:pPr lvl="1">
              <a:buFontTx/>
              <a:buNone/>
            </a:pPr>
            <a:r>
              <a:rPr lang="en-US" altLang="zh-TW" sz="2400" b="1" dirty="0">
                <a:solidFill>
                  <a:srgbClr val="FF9933"/>
                </a:solidFill>
              </a:rPr>
              <a:t>Example</a:t>
            </a:r>
            <a:endParaRPr lang="en-US" altLang="zh-TW" sz="2400" dirty="0" smtClean="0">
              <a:solidFill>
                <a:srgbClr val="FF9933"/>
              </a:solidFill>
            </a:endParaRPr>
          </a:p>
          <a:p>
            <a:pPr lvl="1">
              <a:buFontTx/>
              <a:buNone/>
            </a:pPr>
            <a:r>
              <a:rPr lang="en-US" altLang="zh-TW" sz="2400" dirty="0" smtClean="0">
                <a:solidFill>
                  <a:srgbClr val="FF9933"/>
                </a:solidFill>
              </a:rPr>
              <a:t>Say </a:t>
            </a:r>
            <a:r>
              <a:rPr lang="en-US" altLang="zh-TW" sz="2400" dirty="0" err="1" smtClean="0">
                <a:solidFill>
                  <a:srgbClr val="FF9933"/>
                </a:solidFill>
                <a:latin typeface="Symbol" pitchFamily="18" charset="2"/>
              </a:rPr>
              <a:t>s</a:t>
            </a:r>
            <a:r>
              <a:rPr lang="en-US" altLang="zh-TW" sz="2400" baseline="-25000" dirty="0" err="1" smtClean="0">
                <a:solidFill>
                  <a:srgbClr val="FF9933"/>
                </a:solidFill>
              </a:rPr>
              <a:t>P</a:t>
            </a:r>
            <a:r>
              <a:rPr lang="en-US" altLang="zh-TW" sz="2400" dirty="0" smtClean="0">
                <a:solidFill>
                  <a:srgbClr val="FF9933"/>
                </a:solidFill>
              </a:rPr>
              <a:t>=5% and </a:t>
            </a:r>
            <a:r>
              <a:rPr lang="en-US" altLang="zh-TW" sz="2400" dirty="0" err="1" smtClean="0">
                <a:solidFill>
                  <a:srgbClr val="FF9933"/>
                </a:solidFill>
                <a:latin typeface="Symbol" pitchFamily="18" charset="2"/>
              </a:rPr>
              <a:t>s</a:t>
            </a:r>
            <a:r>
              <a:rPr lang="en-US" altLang="zh-TW" sz="2400" baseline="-25000" dirty="0" err="1" smtClean="0">
                <a:solidFill>
                  <a:srgbClr val="FF9933"/>
                </a:solidFill>
              </a:rPr>
              <a:t>r</a:t>
            </a:r>
            <a:r>
              <a:rPr lang="en-US" altLang="zh-TW" sz="2400" dirty="0" smtClean="0">
                <a:solidFill>
                  <a:srgbClr val="FF9933"/>
                </a:solidFill>
              </a:rPr>
              <a:t> = 2%:</a:t>
            </a:r>
          </a:p>
          <a:p>
            <a:pPr lvl="1">
              <a:buFontTx/>
              <a:buNone/>
            </a:pPr>
            <a:r>
              <a:rPr lang="en-US" altLang="zh-TW" sz="2400" dirty="0" smtClean="0">
                <a:solidFill>
                  <a:srgbClr val="FF9933"/>
                </a:solidFill>
              </a:rPr>
              <a:t>Then </a:t>
            </a:r>
            <a:r>
              <a:rPr lang="en-US" altLang="zh-TW" sz="2400" i="1" dirty="0" err="1" smtClean="0">
                <a:solidFill>
                  <a:srgbClr val="FF9933"/>
                </a:solidFill>
                <a:latin typeface="Symbol" pitchFamily="18" charset="2"/>
              </a:rPr>
              <a:t>s</a:t>
            </a:r>
            <a:r>
              <a:rPr lang="en-US" altLang="zh-TW" sz="2400" i="1" baseline="-25000" dirty="0" err="1" smtClean="0">
                <a:solidFill>
                  <a:srgbClr val="FF9933"/>
                </a:solidFill>
              </a:rPr>
              <a:t>r</a:t>
            </a:r>
            <a:r>
              <a:rPr lang="en-US" altLang="zh-TW" sz="2400" i="1" baseline="-25000" dirty="0" smtClean="0">
                <a:solidFill>
                  <a:srgbClr val="FF9933"/>
                </a:solidFill>
              </a:rPr>
              <a:t> </a:t>
            </a:r>
            <a:r>
              <a:rPr lang="en-US" altLang="zh-TW" sz="2400" i="1" dirty="0" smtClean="0">
                <a:solidFill>
                  <a:srgbClr val="FF9933"/>
                </a:solidFill>
              </a:rPr>
              <a:t>/</a:t>
            </a:r>
            <a:r>
              <a:rPr lang="en-US" altLang="zh-TW" sz="2400" i="1" dirty="0" smtClean="0">
                <a:solidFill>
                  <a:srgbClr val="FF9933"/>
                </a:solidFill>
                <a:latin typeface="Tahoma" pitchFamily="34" charset="0"/>
              </a:rPr>
              <a:t>√n</a:t>
            </a:r>
            <a:r>
              <a:rPr lang="en-US" altLang="zh-TW" sz="2400" dirty="0" smtClean="0">
                <a:solidFill>
                  <a:srgbClr val="FF9933"/>
                </a:solidFill>
              </a:rPr>
              <a:t> </a:t>
            </a:r>
            <a:r>
              <a:rPr lang="en-US" altLang="zh-TW" sz="2400" u="sng" dirty="0" smtClean="0">
                <a:solidFill>
                  <a:srgbClr val="FF9933"/>
                </a:solidFill>
              </a:rPr>
              <a:t>&lt;</a:t>
            </a:r>
            <a:r>
              <a:rPr lang="en-US" altLang="zh-TW" sz="2400" dirty="0" smtClean="0">
                <a:solidFill>
                  <a:srgbClr val="FF9933"/>
                </a:solidFill>
              </a:rPr>
              <a:t> 0.3</a:t>
            </a:r>
            <a:r>
              <a:rPr lang="en-US" altLang="zh-TW" sz="2400" dirty="0" smtClean="0">
                <a:solidFill>
                  <a:srgbClr val="FF9933"/>
                </a:solidFill>
                <a:latin typeface="Symbol" pitchFamily="18" charset="2"/>
              </a:rPr>
              <a:t>s</a:t>
            </a:r>
            <a:r>
              <a:rPr lang="en-US" altLang="zh-TW" sz="2400" baseline="-25000" dirty="0" smtClean="0">
                <a:solidFill>
                  <a:srgbClr val="FF9933"/>
                </a:solidFill>
              </a:rPr>
              <a:t>P</a:t>
            </a:r>
            <a:r>
              <a:rPr lang="en-US" altLang="zh-TW" sz="2400" dirty="0" smtClean="0">
                <a:solidFill>
                  <a:srgbClr val="FF9933"/>
                </a:solidFill>
              </a:rPr>
              <a:t> </a:t>
            </a:r>
            <a:endParaRPr lang="en-US" altLang="zh-TW" sz="2400" dirty="0" smtClean="0">
              <a:solidFill>
                <a:srgbClr val="FF9933"/>
              </a:solidFill>
              <a:latin typeface="Symbol" pitchFamily="18" charset="2"/>
            </a:endParaRPr>
          </a:p>
          <a:p>
            <a:pPr lvl="1">
              <a:buFontTx/>
              <a:buNone/>
            </a:pPr>
            <a:endParaRPr lang="en-US" altLang="zh-TW" sz="2400" dirty="0" smtClean="0">
              <a:solidFill>
                <a:srgbClr val="FF9933"/>
              </a:solidFill>
              <a:latin typeface="Tahoma" pitchFamily="34" charset="0"/>
            </a:endParaRPr>
          </a:p>
          <a:p>
            <a:pPr lvl="1">
              <a:buFontTx/>
              <a:buNone/>
            </a:pPr>
            <a:r>
              <a:rPr lang="en-US" altLang="zh-TW" sz="2400" dirty="0" smtClean="0">
                <a:solidFill>
                  <a:srgbClr val="FF9933"/>
                </a:solidFill>
                <a:latin typeface="Tahoma" pitchFamily="34" charset="0"/>
              </a:rPr>
              <a:t>So 2%/</a:t>
            </a:r>
            <a:r>
              <a:rPr lang="en-US" altLang="zh-TW" sz="2400" i="1" dirty="0" smtClean="0">
                <a:solidFill>
                  <a:srgbClr val="FF9933"/>
                </a:solidFill>
                <a:latin typeface="Tahoma" pitchFamily="34" charset="0"/>
              </a:rPr>
              <a:t>√n</a:t>
            </a:r>
            <a:r>
              <a:rPr lang="en-US" altLang="zh-TW" sz="2400" dirty="0" smtClean="0">
                <a:solidFill>
                  <a:srgbClr val="FF9933"/>
                </a:solidFill>
              </a:rPr>
              <a:t> </a:t>
            </a:r>
            <a:r>
              <a:rPr lang="en-US" altLang="zh-TW" sz="2400" u="sng" dirty="0" smtClean="0">
                <a:solidFill>
                  <a:srgbClr val="FF9933"/>
                </a:solidFill>
              </a:rPr>
              <a:t>&lt;</a:t>
            </a:r>
            <a:r>
              <a:rPr lang="en-US" altLang="zh-TW" sz="2400" dirty="0" smtClean="0">
                <a:solidFill>
                  <a:srgbClr val="FF9933"/>
                </a:solidFill>
              </a:rPr>
              <a:t> 0.3(5%)    or</a:t>
            </a:r>
            <a:endParaRPr lang="en-US" altLang="zh-TW" sz="2400" dirty="0" smtClean="0">
              <a:solidFill>
                <a:srgbClr val="FF9933"/>
              </a:solidFill>
              <a:latin typeface="Symbol" pitchFamily="18" charset="2"/>
            </a:endParaRPr>
          </a:p>
          <a:p>
            <a:pPr lvl="1">
              <a:buFontTx/>
              <a:buNone/>
            </a:pPr>
            <a:endParaRPr lang="en-US" altLang="zh-TW" dirty="0" smtClean="0">
              <a:solidFill>
                <a:srgbClr val="FF9933"/>
              </a:solidFill>
              <a:latin typeface="Tahoma" pitchFamily="34" charset="0"/>
            </a:endParaRPr>
          </a:p>
          <a:p>
            <a:pPr lvl="1">
              <a:buFontTx/>
              <a:buNone/>
            </a:pPr>
            <a:r>
              <a:rPr lang="en-US" altLang="zh-TW" sz="2400" dirty="0" smtClean="0">
                <a:solidFill>
                  <a:srgbClr val="FF9933"/>
                </a:solidFill>
                <a:latin typeface="Tahoma" pitchFamily="34" charset="0"/>
              </a:rPr>
              <a:t>2/1.5</a:t>
            </a:r>
            <a:r>
              <a:rPr lang="en-US" altLang="zh-TW" sz="2400" dirty="0" smtClean="0">
                <a:solidFill>
                  <a:srgbClr val="FF9933"/>
                </a:solidFill>
              </a:rPr>
              <a:t> </a:t>
            </a:r>
            <a:r>
              <a:rPr lang="en-US" altLang="zh-TW" sz="2400" u="sng" dirty="0" smtClean="0">
                <a:solidFill>
                  <a:srgbClr val="FF9933"/>
                </a:solidFill>
              </a:rPr>
              <a:t>&lt;</a:t>
            </a:r>
            <a:r>
              <a:rPr lang="en-US" altLang="zh-TW" sz="2400" dirty="0" smtClean="0">
                <a:solidFill>
                  <a:srgbClr val="FF9933"/>
                </a:solidFill>
              </a:rPr>
              <a:t> </a:t>
            </a:r>
            <a:r>
              <a:rPr lang="en-US" altLang="zh-TW" sz="2400" i="1" dirty="0" smtClean="0">
                <a:solidFill>
                  <a:srgbClr val="FF9933"/>
                </a:solidFill>
                <a:latin typeface="Tahoma" pitchFamily="34" charset="0"/>
              </a:rPr>
              <a:t>√n</a:t>
            </a:r>
            <a:r>
              <a:rPr lang="en-US" altLang="zh-TW" sz="2400" dirty="0" smtClean="0">
                <a:solidFill>
                  <a:srgbClr val="FF9933"/>
                </a:solidFill>
              </a:rPr>
              <a:t>  </a:t>
            </a:r>
            <a:r>
              <a:rPr lang="en-US" altLang="zh-TW" sz="2400" dirty="0" smtClean="0">
                <a:solidFill>
                  <a:srgbClr val="FF9933"/>
                </a:solidFill>
                <a:sym typeface="Wingdings" pitchFamily="2" charset="2"/>
              </a:rPr>
              <a:t>  (1.77)</a:t>
            </a:r>
            <a:r>
              <a:rPr lang="en-US" altLang="zh-TW" sz="2400" baseline="30000" dirty="0" smtClean="0">
                <a:solidFill>
                  <a:srgbClr val="FF9933"/>
                </a:solidFill>
                <a:sym typeface="Wingdings" pitchFamily="2" charset="2"/>
              </a:rPr>
              <a:t>2</a:t>
            </a:r>
            <a:r>
              <a:rPr lang="en-US" altLang="zh-TW" sz="2400" dirty="0" smtClean="0">
                <a:solidFill>
                  <a:srgbClr val="FF9933"/>
                </a:solidFill>
                <a:sym typeface="Wingdings" pitchFamily="2" charset="2"/>
              </a:rPr>
              <a:t> &lt; n   3.13 &lt; n</a:t>
            </a:r>
            <a:endParaRPr lang="en-US" altLang="zh-TW" sz="2400" dirty="0" smtClean="0">
              <a:solidFill>
                <a:srgbClr val="FF9933"/>
              </a:solidFill>
              <a:latin typeface="Tahoma" pitchFamily="34" charset="0"/>
            </a:endParaRPr>
          </a:p>
          <a:p>
            <a:pPr lvl="1">
              <a:buFontTx/>
              <a:buNone/>
            </a:pPr>
            <a:r>
              <a:rPr lang="en-US" altLang="zh-TW" sz="2400" dirty="0" smtClean="0">
                <a:solidFill>
                  <a:srgbClr val="FF9933"/>
                </a:solidFill>
                <a:latin typeface="Tahoma" pitchFamily="34" charset="0"/>
              </a:rPr>
              <a:t>Or n=4 replicates</a:t>
            </a:r>
          </a:p>
          <a:p>
            <a:pPr lvl="1">
              <a:buFontTx/>
              <a:buNone/>
            </a:pPr>
            <a:endParaRPr lang="en-US" altLang="zh-TW" sz="2400" dirty="0" smtClean="0">
              <a:solidFill>
                <a:srgbClr val="FF9933"/>
              </a:solidFill>
              <a:latin typeface="Tahoma" pitchFamily="34" charset="0"/>
            </a:endParaRPr>
          </a:p>
          <a:p>
            <a:pPr lvl="1">
              <a:buFontTx/>
              <a:buNone/>
            </a:pPr>
            <a:r>
              <a:rPr lang="en-US" altLang="zh-TW" sz="2400" dirty="0" smtClean="0">
                <a:solidFill>
                  <a:srgbClr val="FF9933"/>
                </a:solidFill>
                <a:latin typeface="Tahoma" pitchFamily="34" charset="0"/>
              </a:rPr>
              <a:t>This criterion can lead to large n replicates.</a:t>
            </a:r>
            <a:endParaRPr lang="en-US" altLang="zh-TW" sz="2400" dirty="0" smtClean="0">
              <a:solidFill>
                <a:srgbClr val="FF9933"/>
              </a:solidFill>
            </a:endParaRPr>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FE5E6B84-2B36-48C9-AD20-483A5C634124}" type="slidenum">
              <a:rPr kumimoji="0" lang="en-US" altLang="zh-TW" sz="1200">
                <a:solidFill>
                  <a:schemeClr val="tx1">
                    <a:tint val="75000"/>
                  </a:schemeClr>
                </a:solidFill>
                <a:latin typeface="+mn-lt"/>
                <a:ea typeface="+mn-ea"/>
              </a:rPr>
              <a:pPr algn="r" fontAlgn="auto">
                <a:spcBef>
                  <a:spcPts val="0"/>
                </a:spcBef>
                <a:spcAft>
                  <a:spcPts val="0"/>
                </a:spcAft>
                <a:defRPr/>
              </a:pPr>
              <a:t>48</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63">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56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9456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456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456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456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Homogeneity and Stability</a:t>
            </a:r>
            <a:endParaRPr lang="en-US" dirty="0"/>
          </a:p>
        </p:txBody>
      </p:sp>
    </p:spTree>
    <p:extLst>
      <p:ext uri="{BB962C8B-B14F-4D97-AF65-F5344CB8AC3E}">
        <p14:creationId xmlns:p14="http://schemas.microsoft.com/office/powerpoint/2010/main" val="118527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533400" y="0"/>
            <a:ext cx="8229600" cy="1143000"/>
          </a:xfrm>
        </p:spPr>
        <p:txBody>
          <a:bodyPr/>
          <a:lstStyle/>
          <a:p>
            <a:r>
              <a:rPr lang="en-US" altLang="zh-TW" dirty="0" smtClean="0"/>
              <a:t>ISO/IEC 17043</a:t>
            </a:r>
          </a:p>
        </p:txBody>
      </p:sp>
      <p:sp>
        <p:nvSpPr>
          <p:cNvPr id="184323" name="Rectangle 3"/>
          <p:cNvSpPr>
            <a:spLocks noGrp="1" noChangeArrowheads="1"/>
          </p:cNvSpPr>
          <p:nvPr>
            <p:ph type="body" idx="1"/>
          </p:nvPr>
        </p:nvSpPr>
        <p:spPr>
          <a:xfrm>
            <a:off x="457200" y="990600"/>
            <a:ext cx="8229600" cy="5181600"/>
          </a:xfrm>
        </p:spPr>
        <p:txBody>
          <a:bodyPr rtlCol="0">
            <a:normAutofit fontScale="92500" lnSpcReduction="10000"/>
          </a:bodyPr>
          <a:lstStyle/>
          <a:p>
            <a:endParaRPr lang="en-US" sz="3000" b="1" dirty="0" smtClean="0"/>
          </a:p>
          <a:p>
            <a:r>
              <a:rPr lang="en-US" sz="3000" b="1" dirty="0" smtClean="0"/>
              <a:t>assigned value (ISO/IEC 17043, clause 3.1)</a:t>
            </a:r>
            <a:endParaRPr lang="en-US" sz="3000" b="1" dirty="0"/>
          </a:p>
          <a:p>
            <a:pPr marL="0" indent="0">
              <a:buNone/>
            </a:pPr>
            <a:r>
              <a:rPr lang="en-US" sz="3000" dirty="0" smtClean="0"/>
              <a:t>	value </a:t>
            </a:r>
            <a:r>
              <a:rPr lang="en-US" sz="3000" dirty="0"/>
              <a:t>attributed to a particular property of a </a:t>
            </a:r>
            <a:r>
              <a:rPr lang="en-US" sz="3000" dirty="0" smtClean="0"/>
              <a:t>	proficiency </a:t>
            </a:r>
            <a:r>
              <a:rPr lang="en-US" sz="3000" dirty="0"/>
              <a:t>test </a:t>
            </a:r>
            <a:r>
              <a:rPr lang="en-US" sz="3000" dirty="0" smtClean="0"/>
              <a:t>item</a:t>
            </a:r>
          </a:p>
          <a:p>
            <a:endParaRPr lang="en-US" sz="3000" dirty="0" smtClean="0"/>
          </a:p>
          <a:p>
            <a:r>
              <a:rPr lang="en-US" sz="3000" b="1" dirty="0" smtClean="0"/>
              <a:t>assigned value (ISO 13528, clause 3.3)</a:t>
            </a:r>
            <a:endParaRPr lang="en-US" sz="3000" b="1" dirty="0"/>
          </a:p>
          <a:p>
            <a:pPr marL="0" indent="0">
              <a:buNone/>
            </a:pPr>
            <a:r>
              <a:rPr lang="en-US" sz="3000" dirty="0" smtClean="0"/>
              <a:t>	value </a:t>
            </a:r>
            <a:r>
              <a:rPr lang="en-US" sz="3000" dirty="0"/>
              <a:t>attributed to a particular quantity and </a:t>
            </a:r>
            <a:r>
              <a:rPr lang="en-US" sz="3000" dirty="0" smtClean="0"/>
              <a:t>	accepted</a:t>
            </a:r>
            <a:r>
              <a:rPr lang="en-US" sz="3000" dirty="0"/>
              <a:t>, sometimes by convention, as </a:t>
            </a:r>
            <a:r>
              <a:rPr lang="en-US" sz="3000" dirty="0" smtClean="0"/>
              <a:t>	having </a:t>
            </a:r>
            <a:r>
              <a:rPr lang="en-US" sz="3000" dirty="0"/>
              <a:t>an </a:t>
            </a:r>
            <a:r>
              <a:rPr lang="en-US" sz="3000" dirty="0" smtClean="0"/>
              <a:t>uncertainty appropriate </a:t>
            </a:r>
            <a:r>
              <a:rPr lang="en-US" sz="3000" dirty="0"/>
              <a:t>for a given </a:t>
            </a:r>
            <a:r>
              <a:rPr lang="en-US" sz="3000" dirty="0" smtClean="0"/>
              <a:t>	purpose</a:t>
            </a:r>
            <a:endParaRPr lang="en-US" altLang="zh-TW" sz="3000" i="1" dirty="0" smtClean="0"/>
          </a:p>
          <a:p>
            <a:pPr lvl="1" fontAlgn="auto">
              <a:lnSpc>
                <a:spcPct val="90000"/>
              </a:lnSpc>
              <a:spcAft>
                <a:spcPts val="0"/>
              </a:spcAft>
              <a:buFontTx/>
              <a:buNone/>
              <a:defRPr/>
            </a:pPr>
            <a:endParaRPr lang="en-US" altLang="zh-TW" sz="2400" i="1" dirty="0" smtClean="0"/>
          </a:p>
          <a:p>
            <a:pPr lvl="1" fontAlgn="auto">
              <a:lnSpc>
                <a:spcPct val="90000"/>
              </a:lnSpc>
              <a:spcAft>
                <a:spcPts val="0"/>
              </a:spcAft>
              <a:buFontTx/>
              <a:buNone/>
              <a:defRPr/>
            </a:pPr>
            <a:r>
              <a:rPr lang="en-US" altLang="zh-TW" sz="2400" i="1" dirty="0" smtClean="0"/>
              <a:t>	</a:t>
            </a:r>
          </a:p>
        </p:txBody>
      </p:sp>
      <p:sp>
        <p:nvSpPr>
          <p:cNvPr id="4" name="Slide Number Placeholder 3"/>
          <p:cNvSpPr>
            <a:spLocks noGrp="1"/>
          </p:cNvSpPr>
          <p:nvPr>
            <p:ph type="sldNum" sz="quarter" idx="12"/>
          </p:nvPr>
        </p:nvSpPr>
        <p:spPr/>
        <p:txBody>
          <a:bodyPr/>
          <a:lstStyle/>
          <a:p>
            <a:pPr>
              <a:defRPr/>
            </a:pPr>
            <a:fld id="{606773D0-4186-4FD6-B9FF-2C65DDD4F45E}" type="slidenum">
              <a:rPr lang="en-US" altLang="zh-TW"/>
              <a:pPr>
                <a:defRPr/>
              </a:pPr>
              <a:t>5</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idx="4294967295"/>
          </p:nvPr>
        </p:nvSpPr>
        <p:spPr>
          <a:xfrm>
            <a:off x="468313" y="333375"/>
            <a:ext cx="8229600" cy="1143000"/>
          </a:xfrm>
        </p:spPr>
        <p:txBody>
          <a:bodyPr rtlCol="0">
            <a:normAutofit fontScale="90000"/>
          </a:bodyPr>
          <a:lstStyle/>
          <a:p>
            <a:pPr marL="838200" indent="-838200" fontAlgn="auto">
              <a:spcAft>
                <a:spcPts val="0"/>
              </a:spcAft>
              <a:defRPr/>
            </a:pPr>
            <a:r>
              <a:rPr lang="en-US" altLang="zh-TW" sz="3600" dirty="0" smtClean="0"/>
              <a:t>Demonstration of homogeneity and stability in ISO/IEC 17043</a:t>
            </a:r>
            <a:r>
              <a:rPr lang="en-US" altLang="zh-TW" sz="4000" b="1" dirty="0" smtClean="0"/>
              <a:t/>
            </a:r>
            <a:br>
              <a:rPr lang="en-US" altLang="zh-TW" sz="4000" b="1" dirty="0" smtClean="0"/>
            </a:br>
            <a:endParaRPr lang="en-US" altLang="zh-TW" sz="4000" b="1" dirty="0" smtClean="0"/>
          </a:p>
        </p:txBody>
      </p:sp>
      <p:sp>
        <p:nvSpPr>
          <p:cNvPr id="188419" name="Rectangle 3"/>
          <p:cNvSpPr>
            <a:spLocks noGrp="1" noChangeArrowheads="1"/>
          </p:cNvSpPr>
          <p:nvPr>
            <p:ph type="body" idx="4294967295"/>
          </p:nvPr>
        </p:nvSpPr>
        <p:spPr/>
        <p:txBody>
          <a:bodyPr/>
          <a:lstStyle/>
          <a:p>
            <a:r>
              <a:rPr lang="en-US" altLang="zh-TW" smtClean="0"/>
              <a:t>Ensure sufficient homogeneity so as to not impact evaluation of performance</a:t>
            </a:r>
          </a:p>
          <a:p>
            <a:r>
              <a:rPr lang="en-US" altLang="zh-TW" smtClean="0"/>
              <a:t>Different needs for determining H&amp;S in PT and in for Reference Materials (ISO Guides 34 and 35) </a:t>
            </a:r>
          </a:p>
          <a:p>
            <a:pPr lvl="1"/>
            <a:r>
              <a:rPr lang="en-US" altLang="zh-TW" smtClean="0"/>
              <a:t>PT (and RM) needs to ensure sufficient</a:t>
            </a:r>
          </a:p>
          <a:p>
            <a:pPr lvl="1"/>
            <a:r>
              <a:rPr lang="en-US" altLang="zh-TW" smtClean="0"/>
              <a:t>CRM needs to estimate SD between samples, and instability as part of uncertainty of assigned value </a:t>
            </a:r>
            <a:endParaRPr lang="en-US" altLang="zh-TW" smtClean="0">
              <a:sym typeface="Wingdings" pitchFamily="2" charset="2"/>
            </a:endParaRPr>
          </a:p>
          <a:p>
            <a:pPr>
              <a:buFont typeface="Wingdings" pitchFamily="2" charset="2"/>
              <a:buNone/>
            </a:pPr>
            <a:endParaRPr lang="en-US" altLang="zh-TW" smtClean="0">
              <a:sym typeface="Wingdings" pitchFamily="2" charset="2"/>
            </a:endParaRPr>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3421D84A-2998-4CAD-AFE7-018AD6172DE1}" type="slidenum">
              <a:rPr kumimoji="0" lang="en-US" altLang="zh-TW" sz="1200">
                <a:solidFill>
                  <a:schemeClr val="tx1">
                    <a:tint val="75000"/>
                  </a:schemeClr>
                </a:solidFill>
                <a:latin typeface="+mn-lt"/>
                <a:ea typeface="+mn-ea"/>
              </a:rPr>
              <a:pPr algn="r" fontAlgn="auto">
                <a:spcBef>
                  <a:spcPts val="0"/>
                </a:spcBef>
                <a:spcAft>
                  <a:spcPts val="0"/>
                </a:spcAft>
                <a:defRPr/>
              </a:pPr>
              <a:t>50</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8841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841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841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884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idx="4294967295"/>
          </p:nvPr>
        </p:nvSpPr>
        <p:spPr>
          <a:xfrm>
            <a:off x="457200" y="304800"/>
            <a:ext cx="8229600" cy="1143000"/>
          </a:xfrm>
        </p:spPr>
        <p:txBody>
          <a:bodyPr/>
          <a:lstStyle/>
          <a:p>
            <a:r>
              <a:rPr lang="en-US" altLang="zh-TW" smtClean="0"/>
              <a:t>Homogeneity – ISO 13528</a:t>
            </a:r>
          </a:p>
        </p:txBody>
      </p:sp>
      <p:sp>
        <p:nvSpPr>
          <p:cNvPr id="180227" name="Rectangle 3"/>
          <p:cNvSpPr>
            <a:spLocks noGrp="1" noChangeArrowheads="1"/>
          </p:cNvSpPr>
          <p:nvPr>
            <p:ph type="body" idx="4294967295"/>
          </p:nvPr>
        </p:nvSpPr>
        <p:spPr/>
        <p:txBody>
          <a:bodyPr/>
          <a:lstStyle/>
          <a:p>
            <a:r>
              <a:rPr lang="en-US" altLang="zh-TW" smtClean="0"/>
              <a:t>Homogeneity</a:t>
            </a:r>
          </a:p>
          <a:p>
            <a:pPr lvl="1"/>
            <a:r>
              <a:rPr lang="en-US" altLang="zh-TW" smtClean="0"/>
              <a:t>Precision of method: (</a:t>
            </a:r>
            <a:r>
              <a:rPr lang="en-US" altLang="zh-TW" smtClean="0">
                <a:latin typeface="Symbol" pitchFamily="18" charset="2"/>
              </a:rPr>
              <a:t>s</a:t>
            </a:r>
            <a:r>
              <a:rPr lang="en-US" altLang="zh-TW" baseline="-25000" smtClean="0"/>
              <a:t>an </a:t>
            </a:r>
            <a:r>
              <a:rPr lang="en-US" altLang="zh-TW" smtClean="0"/>
              <a:t>/</a:t>
            </a:r>
            <a:r>
              <a:rPr lang="en-US" altLang="zh-TW" smtClean="0">
                <a:latin typeface="Symbol" pitchFamily="18" charset="2"/>
              </a:rPr>
              <a:t> s</a:t>
            </a:r>
            <a:r>
              <a:rPr lang="en-US" altLang="zh-TW" baseline="-25000" smtClean="0"/>
              <a:t>P</a:t>
            </a:r>
            <a:r>
              <a:rPr lang="en-US" altLang="zh-TW" smtClean="0"/>
              <a:t>)  &lt; 0.5 </a:t>
            </a:r>
          </a:p>
          <a:p>
            <a:pPr lvl="1"/>
            <a:r>
              <a:rPr lang="en-US" altLang="zh-TW" smtClean="0"/>
              <a:t>10 or more samples, 2 replicates</a:t>
            </a:r>
          </a:p>
          <a:p>
            <a:pPr lvl="1"/>
            <a:r>
              <a:rPr lang="en-US" altLang="zh-TW" smtClean="0"/>
              <a:t>SD</a:t>
            </a:r>
            <a:r>
              <a:rPr lang="en-US" altLang="zh-TW" baseline="-25000" smtClean="0"/>
              <a:t>S</a:t>
            </a:r>
            <a:r>
              <a:rPr lang="en-US" altLang="zh-TW" smtClean="0"/>
              <a:t> for samples (ANOVA or direct calculation)</a:t>
            </a:r>
          </a:p>
          <a:p>
            <a:pPr lvl="1"/>
            <a:r>
              <a:rPr lang="en-US" altLang="zh-TW" smtClean="0"/>
              <a:t>SD</a:t>
            </a:r>
            <a:r>
              <a:rPr lang="en-US" altLang="zh-TW" baseline="-25000" smtClean="0"/>
              <a:t>S</a:t>
            </a:r>
            <a:r>
              <a:rPr lang="en-US" altLang="zh-TW" smtClean="0"/>
              <a:t> &lt; 0.3 </a:t>
            </a:r>
            <a:r>
              <a:rPr lang="en-US" altLang="zh-TW" smtClean="0">
                <a:latin typeface="Symbol" pitchFamily="18" charset="2"/>
              </a:rPr>
              <a:t>s</a:t>
            </a:r>
            <a:r>
              <a:rPr lang="en-US" altLang="zh-TW" baseline="-25000" smtClean="0"/>
              <a:t>P</a:t>
            </a:r>
            <a:endParaRPr lang="en-US" altLang="zh-TW" smtClean="0"/>
          </a:p>
          <a:p>
            <a:pPr lvl="1"/>
            <a:r>
              <a:rPr lang="en-US" altLang="zh-TW" smtClean="0"/>
              <a:t>No F test</a:t>
            </a:r>
          </a:p>
          <a:p>
            <a:r>
              <a:rPr lang="en-US" altLang="zh-TW" smtClean="0">
                <a:sym typeface="Wingdings" pitchFamily="2" charset="2"/>
              </a:rPr>
              <a:t>Can use experience to reduce testing</a:t>
            </a:r>
          </a:p>
          <a:p>
            <a:pPr lvl="1">
              <a:buFontTx/>
              <a:buNone/>
            </a:pPr>
            <a:r>
              <a:rPr lang="en-US" altLang="zh-TW" smtClean="0">
                <a:sym typeface="Wingdings" pitchFamily="2" charset="2"/>
              </a:rPr>
              <a:t>When evidence and theory prove homogeneous</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62368E38-E7B9-4288-8385-1634032941BE}" type="slidenum">
              <a:rPr kumimoji="0" lang="en-US" altLang="zh-TW" sz="1200">
                <a:solidFill>
                  <a:schemeClr val="tx1">
                    <a:tint val="75000"/>
                  </a:schemeClr>
                </a:solidFill>
                <a:latin typeface="+mn-lt"/>
                <a:ea typeface="+mn-ea"/>
              </a:rPr>
              <a:pPr algn="r" fontAlgn="auto">
                <a:spcBef>
                  <a:spcPts val="0"/>
                </a:spcBef>
                <a:spcAft>
                  <a:spcPts val="0"/>
                </a:spcAft>
                <a:defRPr/>
              </a:pPr>
              <a:t>51</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80227">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0227">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0227">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0227">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022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a:xfrm>
            <a:off x="457200" y="304800"/>
            <a:ext cx="8229600" cy="1143000"/>
          </a:xfrm>
        </p:spPr>
        <p:txBody>
          <a:bodyPr/>
          <a:lstStyle/>
          <a:p>
            <a:r>
              <a:rPr lang="en-US" altLang="zh-TW" smtClean="0"/>
              <a:t>Homogeneity – IUPAC (2006)</a:t>
            </a:r>
          </a:p>
        </p:txBody>
      </p:sp>
      <p:sp>
        <p:nvSpPr>
          <p:cNvPr id="82947" name="Rectangle 3"/>
          <p:cNvSpPr>
            <a:spLocks noGrp="1" noChangeArrowheads="1"/>
          </p:cNvSpPr>
          <p:nvPr>
            <p:ph type="body" idx="4294967295"/>
          </p:nvPr>
        </p:nvSpPr>
        <p:spPr>
          <a:xfrm>
            <a:off x="457200" y="1600200"/>
            <a:ext cx="8229600" cy="5257800"/>
          </a:xfrm>
        </p:spPr>
        <p:txBody>
          <a:bodyPr/>
          <a:lstStyle/>
          <a:p>
            <a:r>
              <a:rPr lang="en-US" altLang="zh-TW" smtClean="0"/>
              <a:t>Similar to ISO 13528, larger criterion for acceptance, more complex statistics.</a:t>
            </a:r>
          </a:p>
          <a:p>
            <a:r>
              <a:rPr lang="en-US" altLang="zh-TW" smtClean="0"/>
              <a:t>10 or more samples, in duplicate</a:t>
            </a:r>
          </a:p>
          <a:p>
            <a:r>
              <a:rPr lang="en-US" altLang="zh-TW" smtClean="0">
                <a:sym typeface="Wingdings" pitchFamily="2" charset="2"/>
              </a:rPr>
              <a:t>Sufficient repeatability: σ</a:t>
            </a:r>
            <a:r>
              <a:rPr lang="en-US" altLang="zh-TW" baseline="-25000" smtClean="0">
                <a:sym typeface="Wingdings" pitchFamily="2" charset="2"/>
              </a:rPr>
              <a:t>an</a:t>
            </a:r>
            <a:r>
              <a:rPr lang="en-US" altLang="zh-TW" smtClean="0">
                <a:sym typeface="Wingdings" pitchFamily="2" charset="2"/>
              </a:rPr>
              <a:t> &lt; 0.5σ</a:t>
            </a:r>
            <a:r>
              <a:rPr lang="en-US" altLang="zh-TW" baseline="-25000" smtClean="0">
                <a:sym typeface="Wingdings" pitchFamily="2" charset="2"/>
              </a:rPr>
              <a:t>p</a:t>
            </a:r>
          </a:p>
          <a:p>
            <a:r>
              <a:rPr lang="en-US" altLang="zh-TW" smtClean="0">
                <a:sym typeface="Wingdings" pitchFamily="2" charset="2"/>
              </a:rPr>
              <a:t>Cochran test for duplicates</a:t>
            </a:r>
          </a:p>
          <a:p>
            <a:r>
              <a:rPr lang="en-US" altLang="zh-TW" smtClean="0">
                <a:sym typeface="Wingdings" pitchFamily="2" charset="2"/>
              </a:rPr>
              <a:t>Visual check for anomalies</a:t>
            </a:r>
          </a:p>
          <a:p>
            <a:pPr lvl="1"/>
            <a:r>
              <a:rPr lang="en-US" altLang="zh-TW" smtClean="0">
                <a:sym typeface="Wingdings" pitchFamily="2" charset="2"/>
              </a:rPr>
              <a:t>Non-random differences between replicates</a:t>
            </a:r>
          </a:p>
          <a:p>
            <a:pPr lvl="1"/>
            <a:r>
              <a:rPr lang="en-US" altLang="zh-TW" smtClean="0">
                <a:sym typeface="Wingdings" pitchFamily="2" charset="2"/>
              </a:rPr>
              <a:t>Time trend across manufacture</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2627F0FC-E628-4FD1-A4E8-847165772721}" type="slidenum">
              <a:rPr kumimoji="0" lang="en-US" altLang="zh-TW" sz="1200">
                <a:solidFill>
                  <a:schemeClr val="tx1">
                    <a:tint val="75000"/>
                  </a:schemeClr>
                </a:solidFill>
                <a:latin typeface="+mn-lt"/>
                <a:ea typeface="+mn-ea"/>
              </a:rPr>
              <a:pPr algn="r" fontAlgn="auto">
                <a:spcBef>
                  <a:spcPts val="0"/>
                </a:spcBef>
                <a:spcAft>
                  <a:spcPts val="0"/>
                </a:spcAft>
                <a:defRPr/>
              </a:pPr>
              <a:t>52</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idx="4294967295"/>
          </p:nvPr>
        </p:nvSpPr>
        <p:spPr>
          <a:xfrm>
            <a:off x="457200" y="304800"/>
            <a:ext cx="8229600" cy="1143000"/>
          </a:xfrm>
        </p:spPr>
        <p:txBody>
          <a:bodyPr/>
          <a:lstStyle/>
          <a:p>
            <a:r>
              <a:rPr lang="en-US" altLang="zh-TW" smtClean="0"/>
              <a:t>Homogeneity – IUPAC (2006)</a:t>
            </a:r>
          </a:p>
        </p:txBody>
      </p:sp>
      <p:sp>
        <p:nvSpPr>
          <p:cNvPr id="83971" name="Rectangle 3"/>
          <p:cNvSpPr>
            <a:spLocks noGrp="1" noChangeArrowheads="1"/>
          </p:cNvSpPr>
          <p:nvPr>
            <p:ph type="body" idx="4294967295"/>
          </p:nvPr>
        </p:nvSpPr>
        <p:spPr>
          <a:xfrm>
            <a:off x="457200" y="1600200"/>
            <a:ext cx="8229600" cy="5257800"/>
          </a:xfrm>
        </p:spPr>
        <p:txBody>
          <a:bodyPr/>
          <a:lstStyle/>
          <a:p>
            <a:pPr>
              <a:lnSpc>
                <a:spcPct val="90000"/>
              </a:lnSpc>
            </a:pPr>
            <a:r>
              <a:rPr lang="en-US" altLang="zh-TW" sz="2400" dirty="0" smtClean="0"/>
              <a:t>Calculate variances</a:t>
            </a:r>
          </a:p>
          <a:p>
            <a:pPr lvl="1">
              <a:lnSpc>
                <a:spcPct val="90000"/>
              </a:lnSpc>
            </a:pPr>
            <a:r>
              <a:rPr lang="en-US" altLang="zh-TW" sz="2400" dirty="0" smtClean="0"/>
              <a:t>S</a:t>
            </a:r>
            <a:r>
              <a:rPr lang="en-US" altLang="zh-TW" sz="2400" baseline="30000" dirty="0" smtClean="0"/>
              <a:t>2</a:t>
            </a:r>
            <a:r>
              <a:rPr lang="en-US" altLang="zh-TW" sz="2400" baseline="-25000" dirty="0" smtClean="0"/>
              <a:t>an</a:t>
            </a:r>
            <a:r>
              <a:rPr lang="en-US" altLang="zh-TW" sz="2400" dirty="0" smtClean="0"/>
              <a:t>   (between replicates)</a:t>
            </a:r>
            <a:endParaRPr lang="en-US" altLang="zh-TW" sz="2400" dirty="0" smtClean="0">
              <a:sym typeface="Wingdings" pitchFamily="2" charset="2"/>
            </a:endParaRPr>
          </a:p>
          <a:p>
            <a:pPr lvl="1">
              <a:lnSpc>
                <a:spcPct val="90000"/>
              </a:lnSpc>
            </a:pPr>
            <a:r>
              <a:rPr lang="en-US" altLang="zh-TW" sz="2400" dirty="0" smtClean="0"/>
              <a:t>S</a:t>
            </a:r>
            <a:r>
              <a:rPr lang="en-US" altLang="zh-TW" sz="2400" baseline="30000" dirty="0" smtClean="0"/>
              <a:t>2</a:t>
            </a:r>
            <a:r>
              <a:rPr lang="en-US" altLang="zh-TW" sz="2400" baseline="-25000" dirty="0" smtClean="0"/>
              <a:t>sam</a:t>
            </a:r>
            <a:r>
              <a:rPr lang="en-US" altLang="zh-TW" sz="2400" dirty="0" smtClean="0"/>
              <a:t> (between samples)</a:t>
            </a:r>
          </a:p>
          <a:p>
            <a:pPr lvl="1">
              <a:lnSpc>
                <a:spcPct val="90000"/>
              </a:lnSpc>
            </a:pPr>
            <a:r>
              <a:rPr lang="en-US" altLang="zh-TW" sz="2400" dirty="0" smtClean="0">
                <a:sym typeface="Wingdings" pitchFamily="2" charset="2"/>
              </a:rPr>
              <a:t>σ</a:t>
            </a:r>
            <a:r>
              <a:rPr lang="en-US" altLang="zh-TW" sz="2400" baseline="30000" dirty="0" smtClean="0">
                <a:sym typeface="Wingdings" pitchFamily="2" charset="2"/>
              </a:rPr>
              <a:t>2</a:t>
            </a:r>
            <a:r>
              <a:rPr lang="en-US" altLang="zh-TW" sz="2400" baseline="-25000" dirty="0" smtClean="0"/>
              <a:t>all</a:t>
            </a:r>
            <a:r>
              <a:rPr lang="en-US" altLang="zh-TW" sz="2400" dirty="0" smtClean="0"/>
              <a:t> = (0.3</a:t>
            </a:r>
            <a:r>
              <a:rPr lang="en-US" altLang="zh-TW" sz="2400" dirty="0" smtClean="0">
                <a:sym typeface="Wingdings" pitchFamily="2" charset="2"/>
              </a:rPr>
              <a:t>σ</a:t>
            </a:r>
            <a:r>
              <a:rPr lang="en-US" altLang="zh-TW" sz="2400" baseline="-25000" dirty="0" smtClean="0">
                <a:sym typeface="Wingdings" pitchFamily="2" charset="2"/>
              </a:rPr>
              <a:t>p</a:t>
            </a:r>
            <a:r>
              <a:rPr lang="en-US" altLang="zh-TW" sz="2400" dirty="0" smtClean="0"/>
              <a:t>)</a:t>
            </a:r>
            <a:r>
              <a:rPr lang="en-US" altLang="zh-TW" sz="2400" baseline="30000" dirty="0" smtClean="0"/>
              <a:t>2</a:t>
            </a:r>
          </a:p>
          <a:p>
            <a:pPr>
              <a:lnSpc>
                <a:spcPct val="90000"/>
              </a:lnSpc>
            </a:pPr>
            <a:endParaRPr lang="en-US" altLang="zh-TW" sz="2400" dirty="0" smtClean="0"/>
          </a:p>
          <a:p>
            <a:pPr>
              <a:lnSpc>
                <a:spcPct val="90000"/>
              </a:lnSpc>
            </a:pPr>
            <a:r>
              <a:rPr lang="en-US" altLang="zh-TW" sz="2400" dirty="0" smtClean="0"/>
              <a:t>Calculate acceptance criterion</a:t>
            </a:r>
          </a:p>
          <a:p>
            <a:pPr lvl="1">
              <a:lnSpc>
                <a:spcPct val="90000"/>
              </a:lnSpc>
            </a:pPr>
            <a:r>
              <a:rPr lang="en-US" altLang="zh-TW" sz="2400" dirty="0" smtClean="0"/>
              <a:t>Take F</a:t>
            </a:r>
            <a:r>
              <a:rPr lang="en-US" altLang="zh-TW" sz="2400" baseline="-25000" dirty="0" smtClean="0"/>
              <a:t>1</a:t>
            </a:r>
            <a:r>
              <a:rPr lang="en-US" altLang="zh-TW" sz="2400" dirty="0" smtClean="0"/>
              <a:t> and F</a:t>
            </a:r>
            <a:r>
              <a:rPr lang="en-US" altLang="zh-TW" sz="2400" baseline="-25000" dirty="0" smtClean="0"/>
              <a:t>2</a:t>
            </a:r>
            <a:r>
              <a:rPr lang="en-US" altLang="zh-TW" sz="2400" dirty="0" smtClean="0"/>
              <a:t> from Tables</a:t>
            </a:r>
          </a:p>
          <a:p>
            <a:pPr lvl="1">
              <a:lnSpc>
                <a:spcPct val="90000"/>
              </a:lnSpc>
            </a:pPr>
            <a:r>
              <a:rPr lang="en-US" altLang="zh-TW" sz="2400" i="1" dirty="0" smtClean="0"/>
              <a:t>c</a:t>
            </a:r>
            <a:r>
              <a:rPr lang="en-US" altLang="zh-TW" sz="2400" dirty="0" smtClean="0"/>
              <a:t> = F</a:t>
            </a:r>
            <a:r>
              <a:rPr lang="en-US" altLang="zh-TW" sz="2400" baseline="-25000" dirty="0" smtClean="0"/>
              <a:t>1</a:t>
            </a:r>
            <a:r>
              <a:rPr lang="en-US" altLang="zh-TW" sz="2400" dirty="0" smtClean="0"/>
              <a:t>σ </a:t>
            </a:r>
            <a:r>
              <a:rPr lang="en-US" altLang="zh-TW" sz="2400" baseline="30000" dirty="0" smtClean="0"/>
              <a:t>2</a:t>
            </a:r>
            <a:r>
              <a:rPr lang="en-US" altLang="zh-TW" sz="2400" baseline="-25000" dirty="0" smtClean="0"/>
              <a:t>all</a:t>
            </a:r>
            <a:r>
              <a:rPr lang="en-US" altLang="zh-TW" sz="2400" dirty="0" smtClean="0"/>
              <a:t> +F</a:t>
            </a:r>
            <a:r>
              <a:rPr lang="en-US" altLang="zh-TW" sz="2400" baseline="-25000" dirty="0" smtClean="0"/>
              <a:t>2</a:t>
            </a:r>
            <a:r>
              <a:rPr lang="en-US" altLang="zh-TW" sz="2400" i="1" dirty="0" smtClean="0"/>
              <a:t>s</a:t>
            </a:r>
            <a:r>
              <a:rPr lang="en-US" altLang="zh-TW" sz="2400" baseline="30000" dirty="0" smtClean="0"/>
              <a:t>2</a:t>
            </a:r>
            <a:r>
              <a:rPr lang="en-US" altLang="zh-TW" sz="2400" baseline="-25000" dirty="0" smtClean="0"/>
              <a:t>an</a:t>
            </a:r>
          </a:p>
          <a:p>
            <a:pPr lvl="1">
              <a:lnSpc>
                <a:spcPct val="90000"/>
              </a:lnSpc>
            </a:pPr>
            <a:r>
              <a:rPr lang="en-US" altLang="zh-TW" sz="2400" dirty="0" smtClean="0"/>
              <a:t>If S</a:t>
            </a:r>
            <a:r>
              <a:rPr lang="en-US" altLang="zh-TW" sz="2400" baseline="30000" dirty="0" smtClean="0"/>
              <a:t>2</a:t>
            </a:r>
            <a:r>
              <a:rPr lang="en-US" altLang="zh-TW" sz="2400" baseline="-25000" dirty="0" smtClean="0"/>
              <a:t>sam</a:t>
            </a:r>
            <a:r>
              <a:rPr lang="en-US" altLang="zh-TW" sz="2400" dirty="0" smtClean="0"/>
              <a:t> &lt; </a:t>
            </a:r>
            <a:r>
              <a:rPr lang="en-US" altLang="zh-TW" sz="2400" i="1" dirty="0" smtClean="0"/>
              <a:t>c</a:t>
            </a:r>
            <a:r>
              <a:rPr lang="en-US" altLang="zh-TW" sz="2400" dirty="0" smtClean="0"/>
              <a:t> then acceptable homogeneity</a:t>
            </a:r>
          </a:p>
          <a:p>
            <a:pPr>
              <a:lnSpc>
                <a:spcPct val="90000"/>
              </a:lnSpc>
            </a:pPr>
            <a:endParaRPr lang="en-US" altLang="zh-TW" sz="2400" dirty="0" smtClean="0"/>
          </a:p>
          <a:p>
            <a:pPr>
              <a:lnSpc>
                <a:spcPct val="90000"/>
              </a:lnSpc>
            </a:pPr>
            <a:r>
              <a:rPr lang="en-US" altLang="zh-TW" sz="2400" dirty="0" smtClean="0"/>
              <a:t>Since F</a:t>
            </a:r>
            <a:r>
              <a:rPr lang="en-US" altLang="zh-TW" sz="2400" baseline="-25000" dirty="0" smtClean="0"/>
              <a:t>1</a:t>
            </a:r>
            <a:r>
              <a:rPr lang="en-US" altLang="zh-TW" sz="2400" dirty="0" smtClean="0"/>
              <a:t>&gt;0 and s</a:t>
            </a:r>
            <a:r>
              <a:rPr lang="en-US" altLang="zh-TW" sz="2400" baseline="30000" dirty="0" smtClean="0"/>
              <a:t>2</a:t>
            </a:r>
            <a:r>
              <a:rPr lang="en-US" altLang="zh-TW" sz="2400" baseline="-25000" dirty="0" smtClean="0"/>
              <a:t>an</a:t>
            </a:r>
            <a:r>
              <a:rPr lang="en-US" altLang="zh-TW" sz="2400" dirty="0" smtClean="0"/>
              <a:t>&gt;0 and </a:t>
            </a:r>
            <a:r>
              <a:rPr lang="en-US" altLang="zh-TW" sz="2400" dirty="0" smtClean="0">
                <a:sym typeface="Wingdings" pitchFamily="2" charset="2"/>
              </a:rPr>
              <a:t>σ</a:t>
            </a:r>
            <a:r>
              <a:rPr lang="en-US" altLang="zh-TW" sz="2400" baseline="30000" dirty="0" smtClean="0">
                <a:sym typeface="Wingdings" pitchFamily="2" charset="2"/>
              </a:rPr>
              <a:t>2</a:t>
            </a:r>
            <a:r>
              <a:rPr lang="en-US" altLang="zh-TW" sz="2400" baseline="-25000" dirty="0" smtClean="0"/>
              <a:t>all </a:t>
            </a:r>
            <a:r>
              <a:rPr lang="en-US" altLang="zh-TW" sz="2400" dirty="0" smtClean="0"/>
              <a:t>= 13528 criterion, this is always an easier criterion</a:t>
            </a:r>
            <a:r>
              <a:rPr lang="en-US" altLang="zh-TW" sz="2400" baseline="-25000" dirty="0" smtClean="0"/>
              <a:t> </a:t>
            </a:r>
            <a:endParaRPr lang="en-US" altLang="zh-TW" sz="2400" dirty="0" smtClean="0"/>
          </a:p>
          <a:p>
            <a:pPr>
              <a:lnSpc>
                <a:spcPct val="90000"/>
              </a:lnSpc>
            </a:pPr>
            <a:endParaRPr lang="en-US" altLang="zh-TW" dirty="0" smtClean="0"/>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9C0EEBA-5E91-460E-BFFD-7C4D42F96E6D}" type="slidenum">
              <a:rPr kumimoji="0" lang="en-US" altLang="zh-TW" sz="1200">
                <a:solidFill>
                  <a:schemeClr val="tx1">
                    <a:tint val="75000"/>
                  </a:schemeClr>
                </a:solidFill>
                <a:latin typeface="+mn-lt"/>
                <a:ea typeface="+mn-ea"/>
              </a:rPr>
              <a:pPr algn="r" fontAlgn="auto">
                <a:spcBef>
                  <a:spcPts val="0"/>
                </a:spcBef>
                <a:spcAft>
                  <a:spcPts val="0"/>
                </a:spcAft>
                <a:defRPr/>
              </a:pPr>
              <a:t>53</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idx="4294967295"/>
          </p:nvPr>
        </p:nvSpPr>
        <p:spPr/>
        <p:txBody>
          <a:bodyPr/>
          <a:lstStyle/>
          <a:p>
            <a:r>
              <a:rPr lang="en-US" altLang="zh-TW" smtClean="0"/>
              <a:t>Homogeneity - traditional</a:t>
            </a:r>
          </a:p>
        </p:txBody>
      </p:sp>
      <p:sp>
        <p:nvSpPr>
          <p:cNvPr id="181251" name="Rectangle 3"/>
          <p:cNvSpPr>
            <a:spLocks noGrp="1" noChangeArrowheads="1"/>
          </p:cNvSpPr>
          <p:nvPr>
            <p:ph type="body" idx="4294967295"/>
          </p:nvPr>
        </p:nvSpPr>
        <p:spPr/>
        <p:txBody>
          <a:bodyPr/>
          <a:lstStyle/>
          <a:p>
            <a:r>
              <a:rPr lang="en-US" altLang="zh-TW" smtClean="0"/>
              <a:t>F test (allowed, not recommended)</a:t>
            </a:r>
          </a:p>
          <a:p>
            <a:pPr>
              <a:buFont typeface="Wingdings" pitchFamily="2" charset="2"/>
              <a:buNone/>
            </a:pPr>
            <a:r>
              <a:rPr lang="en-US" altLang="zh-TW" smtClean="0"/>
              <a:t>		F = (SD</a:t>
            </a:r>
            <a:r>
              <a:rPr lang="en-US" altLang="zh-TW" baseline="-25000" smtClean="0"/>
              <a:t>S</a:t>
            </a:r>
            <a:r>
              <a:rPr lang="en-US" altLang="zh-TW" baseline="30000" smtClean="0"/>
              <a:t>2</a:t>
            </a:r>
            <a:r>
              <a:rPr lang="en-US" altLang="zh-TW" smtClean="0"/>
              <a:t>/s</a:t>
            </a:r>
            <a:r>
              <a:rPr lang="en-US" altLang="zh-TW" baseline="-25000" smtClean="0"/>
              <a:t>r</a:t>
            </a:r>
            <a:r>
              <a:rPr lang="en-US" altLang="zh-TW" baseline="30000" smtClean="0"/>
              <a:t>2</a:t>
            </a:r>
            <a:r>
              <a:rPr lang="en-US" altLang="zh-TW" smtClean="0"/>
              <a:t>)  </a:t>
            </a:r>
          </a:p>
          <a:p>
            <a:pPr>
              <a:buFont typeface="Wingdings" pitchFamily="2" charset="2"/>
              <a:buNone/>
            </a:pPr>
            <a:r>
              <a:rPr lang="en-US" altLang="zh-TW" smtClean="0"/>
              <a:t>				</a:t>
            </a:r>
            <a:r>
              <a:rPr lang="en-US" altLang="zh-TW" sz="2000" smtClean="0"/>
              <a:t>S</a:t>
            </a:r>
            <a:r>
              <a:rPr lang="en-US" altLang="zh-TW" sz="2000" baseline="-25000" smtClean="0"/>
              <a:t>r</a:t>
            </a:r>
            <a:r>
              <a:rPr lang="en-US" altLang="zh-TW" sz="2000" smtClean="0"/>
              <a:t> = repeatability  SD</a:t>
            </a:r>
            <a:r>
              <a:rPr lang="en-US" altLang="zh-TW" sz="2000" baseline="-25000" smtClean="0"/>
              <a:t>S</a:t>
            </a:r>
            <a:r>
              <a:rPr lang="en-US" altLang="zh-TW" sz="2000" smtClean="0"/>
              <a:t>= between samples</a:t>
            </a:r>
          </a:p>
          <a:p>
            <a:pPr>
              <a:buFont typeface="Wingdings" pitchFamily="2" charset="2"/>
              <a:buNone/>
            </a:pPr>
            <a:r>
              <a:rPr lang="en-US" altLang="zh-TW" smtClean="0"/>
              <a:t>		F</a:t>
            </a:r>
            <a:r>
              <a:rPr lang="en-US" altLang="zh-TW" baseline="-25000" smtClean="0"/>
              <a:t>crit</a:t>
            </a:r>
            <a:r>
              <a:rPr lang="en-US" altLang="zh-TW" smtClean="0"/>
              <a:t> = F</a:t>
            </a:r>
            <a:r>
              <a:rPr lang="en-US" altLang="zh-TW" baseline="-25000" smtClean="0"/>
              <a:t>(.05,k-1, s(n-1))</a:t>
            </a:r>
            <a:r>
              <a:rPr lang="en-US" altLang="zh-TW" smtClean="0"/>
              <a:t>   </a:t>
            </a:r>
            <a:r>
              <a:rPr lang="en-US" altLang="zh-TW" sz="2000" smtClean="0"/>
              <a:t>k=# samples  n=# replicates</a:t>
            </a:r>
            <a:endParaRPr lang="en-US" altLang="zh-TW" sz="2000" baseline="-25000" smtClean="0"/>
          </a:p>
          <a:p>
            <a:pPr>
              <a:buFont typeface="Wingdings" pitchFamily="2" charset="2"/>
              <a:buNone/>
            </a:pPr>
            <a:endParaRPr lang="en-US" altLang="zh-TW" sz="1800" smtClean="0"/>
          </a:p>
          <a:p>
            <a:pPr>
              <a:buFont typeface="Wingdings" pitchFamily="2" charset="2"/>
              <a:buNone/>
            </a:pPr>
            <a:endParaRPr lang="en-US" altLang="zh-TW" sz="1800" smtClean="0"/>
          </a:p>
          <a:p>
            <a:pPr lvl="2"/>
            <a:r>
              <a:rPr lang="en-US" altLang="zh-TW" sz="2800" smtClean="0"/>
              <a:t>High S</a:t>
            </a:r>
            <a:r>
              <a:rPr lang="en-US" altLang="zh-TW" sz="2800" baseline="-25000" smtClean="0"/>
              <a:t>r</a:t>
            </a:r>
            <a:r>
              <a:rPr lang="en-US" altLang="zh-TW" smtClean="0"/>
              <a:t> </a:t>
            </a:r>
            <a:r>
              <a:rPr lang="en-US" altLang="zh-TW" smtClean="0">
                <a:sym typeface="Wingdings" pitchFamily="2" charset="2"/>
              </a:rPr>
              <a:t>insensitive test (large SD</a:t>
            </a:r>
            <a:r>
              <a:rPr lang="en-US" altLang="zh-TW" baseline="-25000" smtClean="0">
                <a:sym typeface="Wingdings" pitchFamily="2" charset="2"/>
              </a:rPr>
              <a:t>S</a:t>
            </a:r>
            <a:r>
              <a:rPr lang="en-US" altLang="zh-TW" smtClean="0">
                <a:sym typeface="Wingdings" pitchFamily="2" charset="2"/>
              </a:rPr>
              <a:t> passes)</a:t>
            </a:r>
          </a:p>
          <a:p>
            <a:pPr lvl="2"/>
            <a:r>
              <a:rPr lang="en-US" altLang="zh-TW" sz="2800" smtClean="0"/>
              <a:t>Low S</a:t>
            </a:r>
            <a:r>
              <a:rPr lang="en-US" altLang="zh-TW" sz="2800" baseline="-25000" smtClean="0"/>
              <a:t>r</a:t>
            </a:r>
            <a:r>
              <a:rPr lang="en-US" altLang="zh-TW" smtClean="0"/>
              <a:t> </a:t>
            </a:r>
            <a:r>
              <a:rPr lang="en-US" altLang="zh-TW" smtClean="0">
                <a:sym typeface="Wingdings" pitchFamily="2" charset="2"/>
              </a:rPr>
              <a:t>too sensitive test (small SD</a:t>
            </a:r>
            <a:r>
              <a:rPr lang="en-US" altLang="zh-TW" baseline="-25000" smtClean="0">
                <a:sym typeface="Wingdings" pitchFamily="2" charset="2"/>
              </a:rPr>
              <a:t>S</a:t>
            </a:r>
            <a:r>
              <a:rPr lang="en-US" altLang="zh-TW" smtClean="0">
                <a:sym typeface="Wingdings" pitchFamily="2" charset="2"/>
              </a:rPr>
              <a:t> fails)</a:t>
            </a:r>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D80FC68E-E604-4D93-B5C3-9019C9630F83}" type="slidenum">
              <a:rPr kumimoji="0" lang="en-US" altLang="zh-TW" sz="1200">
                <a:solidFill>
                  <a:schemeClr val="tx1">
                    <a:tint val="75000"/>
                  </a:schemeClr>
                </a:solidFill>
                <a:latin typeface="+mn-lt"/>
                <a:ea typeface="+mn-ea"/>
              </a:rPr>
              <a:pPr algn="r" fontAlgn="auto">
                <a:spcBef>
                  <a:spcPts val="0"/>
                </a:spcBef>
                <a:spcAft>
                  <a:spcPts val="0"/>
                </a:spcAft>
                <a:defRPr/>
              </a:pPr>
              <a:t>54</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125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1251">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8125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1251">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8125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lstStyle/>
          <a:p>
            <a:r>
              <a:rPr lang="en-US" altLang="zh-TW" smtClean="0"/>
              <a:t>Stability – ISO 13528</a:t>
            </a:r>
          </a:p>
        </p:txBody>
      </p:sp>
      <p:sp>
        <p:nvSpPr>
          <p:cNvPr id="59395" name="Rectangle 3"/>
          <p:cNvSpPr>
            <a:spLocks noGrp="1" noChangeArrowheads="1"/>
          </p:cNvSpPr>
          <p:nvPr>
            <p:ph type="body" idx="4294967295"/>
          </p:nvPr>
        </p:nvSpPr>
        <p:spPr/>
        <p:txBody>
          <a:bodyPr/>
          <a:lstStyle/>
          <a:p>
            <a:r>
              <a:rPr lang="en-US" altLang="zh-TW" smtClean="0"/>
              <a:t>Stability</a:t>
            </a:r>
          </a:p>
          <a:p>
            <a:pPr lvl="1"/>
            <a:r>
              <a:rPr lang="en-US" altLang="zh-TW" smtClean="0"/>
              <a:t>Analysis on or after closing date</a:t>
            </a:r>
          </a:p>
          <a:p>
            <a:pPr lvl="1"/>
            <a:r>
              <a:rPr lang="en-US" altLang="zh-TW" smtClean="0"/>
              <a:t>(2-)3 samples, (1-)2 replicates, depending on experience</a:t>
            </a:r>
          </a:p>
          <a:p>
            <a:pPr lvl="1"/>
            <a:r>
              <a:rPr lang="en-US" altLang="zh-TW" smtClean="0"/>
              <a:t>Calculate overall mean</a:t>
            </a:r>
          </a:p>
          <a:p>
            <a:pPr lvl="1"/>
            <a:r>
              <a:rPr lang="en-US" altLang="zh-TW" smtClean="0"/>
              <a:t>[Mean(H) – Mean(S)] &lt; 0.3 </a:t>
            </a:r>
            <a:r>
              <a:rPr lang="en-US" altLang="zh-TW" smtClean="0">
                <a:latin typeface="Symbol" pitchFamily="18" charset="2"/>
              </a:rPr>
              <a:t>s</a:t>
            </a:r>
            <a:r>
              <a:rPr lang="en-US" altLang="zh-TW" baseline="-25000" smtClean="0"/>
              <a:t>P</a:t>
            </a:r>
            <a:endParaRPr lang="en-US" altLang="zh-TW" smtClean="0">
              <a:latin typeface="Symbol" pitchFamily="18" charset="2"/>
            </a:endParaRPr>
          </a:p>
          <a:p>
            <a:pPr lvl="1"/>
            <a:r>
              <a:rPr lang="en-US" altLang="zh-TW" smtClean="0"/>
              <a:t>No statistical </a:t>
            </a:r>
            <a:r>
              <a:rPr lang="en-US" altLang="zh-TW" i="1" smtClean="0"/>
              <a:t>t</a:t>
            </a:r>
            <a:r>
              <a:rPr lang="en-US" altLang="zh-TW" smtClean="0"/>
              <a:t> test</a:t>
            </a:r>
          </a:p>
          <a:p>
            <a:pPr lvl="2"/>
            <a:r>
              <a:rPr lang="en-US" altLang="zh-TW" smtClean="0"/>
              <a:t>High S</a:t>
            </a:r>
            <a:r>
              <a:rPr lang="en-US" altLang="zh-TW" sz="2800" baseline="-25000" smtClean="0"/>
              <a:t>r</a:t>
            </a:r>
            <a:r>
              <a:rPr lang="en-US" altLang="zh-TW" smtClean="0"/>
              <a:t> </a:t>
            </a:r>
            <a:r>
              <a:rPr lang="en-US" altLang="zh-TW" smtClean="0">
                <a:sym typeface="Wingdings" pitchFamily="2" charset="2"/>
              </a:rPr>
              <a:t>insensitive test (big difference passes)</a:t>
            </a:r>
          </a:p>
          <a:p>
            <a:pPr lvl="2"/>
            <a:r>
              <a:rPr lang="en-US" altLang="zh-TW" smtClean="0"/>
              <a:t>Low S</a:t>
            </a:r>
            <a:r>
              <a:rPr lang="en-US" altLang="zh-TW" sz="2800" baseline="-25000" smtClean="0"/>
              <a:t>r</a:t>
            </a:r>
            <a:r>
              <a:rPr lang="en-US" altLang="zh-TW" smtClean="0"/>
              <a:t> </a:t>
            </a:r>
            <a:r>
              <a:rPr lang="en-US" altLang="zh-TW" smtClean="0">
                <a:sym typeface="Wingdings" pitchFamily="2" charset="2"/>
              </a:rPr>
              <a:t>too sensitive test (small difference fails)</a:t>
            </a:r>
          </a:p>
          <a:p>
            <a:pPr lvl="2">
              <a:buFont typeface="Wingdings" pitchFamily="2" charset="2"/>
              <a:buNone/>
            </a:pPr>
            <a:endParaRPr lang="en-US" altLang="zh-TW" smtClean="0"/>
          </a:p>
          <a:p>
            <a:pPr lvl="2"/>
            <a:endParaRPr lang="en-US" altLang="zh-TW" smtClean="0"/>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94638DED-B9D2-4C1F-8014-F059CD673A5C}" type="slidenum">
              <a:rPr kumimoji="0" lang="en-US" altLang="zh-TW" sz="1200">
                <a:solidFill>
                  <a:schemeClr val="tx1">
                    <a:tint val="75000"/>
                  </a:schemeClr>
                </a:solidFill>
                <a:latin typeface="+mn-lt"/>
                <a:ea typeface="+mn-ea"/>
              </a:rPr>
              <a:pPr algn="r" fontAlgn="auto">
                <a:spcBef>
                  <a:spcPts val="0"/>
                </a:spcBef>
                <a:spcAft>
                  <a:spcPts val="0"/>
                </a:spcAft>
                <a:defRPr/>
              </a:pPr>
              <a:t>55</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939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9395">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939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939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9395">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939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idx="4294967295"/>
          </p:nvPr>
        </p:nvSpPr>
        <p:spPr/>
        <p:txBody>
          <a:bodyPr/>
          <a:lstStyle/>
          <a:p>
            <a:r>
              <a:rPr lang="en-US" altLang="zh-TW" smtClean="0"/>
              <a:t>Stability - practical</a:t>
            </a:r>
          </a:p>
        </p:txBody>
      </p:sp>
      <p:sp>
        <p:nvSpPr>
          <p:cNvPr id="182275" name="Rectangle 3"/>
          <p:cNvSpPr>
            <a:spLocks noGrp="1" noChangeArrowheads="1"/>
          </p:cNvSpPr>
          <p:nvPr>
            <p:ph type="body" idx="4294967295"/>
          </p:nvPr>
        </p:nvSpPr>
        <p:spPr/>
        <p:txBody>
          <a:bodyPr/>
          <a:lstStyle/>
          <a:p>
            <a:r>
              <a:rPr lang="en-US" altLang="zh-TW" smtClean="0"/>
              <a:t>Can use experience and technical knowledge (backed by data)</a:t>
            </a:r>
          </a:p>
          <a:p>
            <a:pPr lvl="1"/>
            <a:r>
              <a:rPr lang="en-US" altLang="zh-TW" smtClean="0"/>
              <a:t>Same measurand, same manufacture process, same matrix</a:t>
            </a:r>
          </a:p>
          <a:p>
            <a:pPr lvl="1"/>
            <a:r>
              <a:rPr lang="en-US" altLang="zh-TW" smtClean="0"/>
              <a:t>For calibration artefacts, homogeneity and stability are usually the same thing </a:t>
            </a:r>
            <a:endParaRPr lang="en-US" altLang="zh-TW" smtClean="0">
              <a:sym typeface="Wingdings" pitchFamily="2" charset="2"/>
            </a:endParaRPr>
          </a:p>
          <a:p>
            <a:pPr lvl="2">
              <a:buFont typeface="Wingdings" pitchFamily="2" charset="2"/>
              <a:buNone/>
            </a:pPr>
            <a:endParaRPr lang="en-US" altLang="zh-TW" smtClean="0"/>
          </a:p>
          <a:p>
            <a:pPr lvl="2"/>
            <a:endParaRPr lang="en-US" altLang="zh-TW" smtClean="0"/>
          </a:p>
        </p:txBody>
      </p:sp>
      <p:sp>
        <p:nvSpPr>
          <p:cNvPr id="4" name="Slide Number Placeholder 3"/>
          <p:cNvSpPr txBox="1">
            <a:spLocks noGrp="1"/>
          </p:cNvSpPr>
          <p:nvPr/>
        </p:nvSpPr>
        <p:spPr>
          <a:xfrm>
            <a:off x="6553200" y="6356350"/>
            <a:ext cx="2133600" cy="365125"/>
          </a:xfrm>
          <a:prstGeom prst="rect">
            <a:avLst/>
          </a:prstGeom>
          <a:noFill/>
        </p:spPr>
        <p:txBody>
          <a:bodyPr anchor="ctr"/>
          <a:lstStyle/>
          <a:p>
            <a:pPr algn="r" fontAlgn="auto">
              <a:spcBef>
                <a:spcPts val="0"/>
              </a:spcBef>
              <a:spcAft>
                <a:spcPts val="0"/>
              </a:spcAft>
              <a:defRPr/>
            </a:pPr>
            <a:fld id="{72ED43E1-B6C8-4CF0-9BB6-0D076EA6581C}" type="slidenum">
              <a:rPr kumimoji="0" lang="en-US" altLang="zh-TW" sz="1200">
                <a:solidFill>
                  <a:schemeClr val="tx1">
                    <a:tint val="75000"/>
                  </a:schemeClr>
                </a:solidFill>
                <a:latin typeface="+mn-lt"/>
                <a:ea typeface="+mn-ea"/>
              </a:rPr>
              <a:pPr algn="r" fontAlgn="auto">
                <a:spcBef>
                  <a:spcPts val="0"/>
                </a:spcBef>
                <a:spcAft>
                  <a:spcPts val="0"/>
                </a:spcAft>
                <a:defRPr/>
              </a:pPr>
              <a:t>56</a:t>
            </a:fld>
            <a:endParaRPr kumimoji="0" lang="en-US" altLang="zh-TW" sz="1200">
              <a:solidFill>
                <a:schemeClr val="tx1">
                  <a:tint val="75000"/>
                </a:schemeClr>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18227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227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533400" y="0"/>
            <a:ext cx="8229600" cy="1143000"/>
          </a:xfrm>
        </p:spPr>
        <p:txBody>
          <a:bodyPr/>
          <a:lstStyle/>
          <a:p>
            <a:r>
              <a:rPr lang="en-US" altLang="zh-TW" smtClean="0"/>
              <a:t>ISO/IEC 17043</a:t>
            </a:r>
          </a:p>
        </p:txBody>
      </p:sp>
      <p:sp>
        <p:nvSpPr>
          <p:cNvPr id="184323" name="Rectangle 3"/>
          <p:cNvSpPr>
            <a:spLocks noGrp="1" noChangeArrowheads="1"/>
          </p:cNvSpPr>
          <p:nvPr>
            <p:ph type="body" idx="1"/>
          </p:nvPr>
        </p:nvSpPr>
        <p:spPr>
          <a:xfrm>
            <a:off x="457200" y="990600"/>
            <a:ext cx="8229600" cy="5181600"/>
          </a:xfrm>
        </p:spPr>
        <p:txBody>
          <a:bodyPr rtlCol="0">
            <a:normAutofit fontScale="92500" lnSpcReduction="20000"/>
          </a:bodyPr>
          <a:lstStyle/>
          <a:p>
            <a:pPr lvl="1" fontAlgn="auto">
              <a:lnSpc>
                <a:spcPct val="90000"/>
              </a:lnSpc>
              <a:spcAft>
                <a:spcPts val="0"/>
              </a:spcAft>
              <a:buFont typeface="Arial" pitchFamily="34" charset="0"/>
              <a:buChar char="–"/>
              <a:defRPr/>
            </a:pPr>
            <a:r>
              <a:rPr lang="en-US" altLang="zh-TW" sz="2400" i="1" dirty="0" smtClean="0"/>
              <a:t>3.5 	outlier</a:t>
            </a:r>
          </a:p>
          <a:p>
            <a:pPr lvl="1" fontAlgn="auto">
              <a:lnSpc>
                <a:spcPct val="90000"/>
              </a:lnSpc>
              <a:spcAft>
                <a:spcPts val="0"/>
              </a:spcAft>
              <a:buFontTx/>
              <a:buNone/>
              <a:defRPr/>
            </a:pPr>
            <a:r>
              <a:rPr lang="en-US" altLang="zh-TW" sz="2400" i="1" dirty="0" smtClean="0"/>
              <a:t>	observation in a set of data that appears to be inconsistent with the remainder of that set</a:t>
            </a:r>
          </a:p>
          <a:p>
            <a:pPr lvl="1" fontAlgn="auto">
              <a:lnSpc>
                <a:spcPct val="90000"/>
              </a:lnSpc>
              <a:spcAft>
                <a:spcPts val="0"/>
              </a:spcAft>
              <a:buFontTx/>
              <a:buNone/>
              <a:defRPr/>
            </a:pPr>
            <a:endParaRPr lang="en-US" altLang="zh-TW" sz="2400" i="1" dirty="0" smtClean="0"/>
          </a:p>
          <a:p>
            <a:pPr lvl="1" fontAlgn="auto">
              <a:lnSpc>
                <a:spcPct val="90000"/>
              </a:lnSpc>
              <a:spcAft>
                <a:spcPts val="0"/>
              </a:spcAft>
              <a:buFontTx/>
              <a:buNone/>
              <a:defRPr/>
            </a:pPr>
            <a:r>
              <a:rPr lang="en-US" altLang="zh-TW" sz="2400" i="1" dirty="0" smtClean="0"/>
              <a:t>NOTE	An outlier can originate from a different population or be the result of an incorrect or other gross error</a:t>
            </a:r>
          </a:p>
          <a:p>
            <a:pPr lvl="1" fontAlgn="auto">
              <a:lnSpc>
                <a:spcPct val="90000"/>
              </a:lnSpc>
              <a:spcAft>
                <a:spcPts val="0"/>
              </a:spcAft>
              <a:buFontTx/>
              <a:buNone/>
              <a:defRPr/>
            </a:pPr>
            <a:endParaRPr lang="en-US" altLang="zh-TW" sz="2400" i="1" dirty="0" smtClean="0"/>
          </a:p>
          <a:p>
            <a:pPr lvl="1" fontAlgn="auto">
              <a:lnSpc>
                <a:spcPct val="90000"/>
              </a:lnSpc>
              <a:spcAft>
                <a:spcPts val="0"/>
              </a:spcAft>
              <a:buFontTx/>
              <a:buNone/>
              <a:defRPr/>
            </a:pPr>
            <a:r>
              <a:rPr lang="en-US" altLang="zh-TW" sz="2400" i="1" dirty="0" smtClean="0"/>
              <a:t>Assumption: </a:t>
            </a:r>
          </a:p>
          <a:p>
            <a:pPr lvl="1" fontAlgn="auto">
              <a:lnSpc>
                <a:spcPct val="90000"/>
              </a:lnSpc>
              <a:spcAft>
                <a:spcPts val="0"/>
              </a:spcAft>
              <a:buFont typeface="Arial" pitchFamily="34" charset="0"/>
              <a:buChar char="–"/>
              <a:defRPr/>
            </a:pPr>
            <a:r>
              <a:rPr lang="en-US" altLang="zh-TW" sz="2400" i="1" dirty="0" smtClean="0"/>
              <a:t>when a lab’s result is classified as an outlier, its performance is regarded as unsatisfactory</a:t>
            </a:r>
          </a:p>
          <a:p>
            <a:pPr lvl="2" fontAlgn="auto">
              <a:lnSpc>
                <a:spcPct val="90000"/>
              </a:lnSpc>
              <a:spcAft>
                <a:spcPts val="0"/>
              </a:spcAft>
              <a:buFont typeface="Arial" pitchFamily="34" charset="0"/>
              <a:buChar char="•"/>
              <a:defRPr/>
            </a:pPr>
            <a:r>
              <a:rPr lang="en-US" altLang="zh-TW" i="1" dirty="0" smtClean="0"/>
              <a:t>But it is not appropriate to call all unsatisfactory results ‘outliers’</a:t>
            </a:r>
          </a:p>
          <a:p>
            <a:pPr lvl="1" fontAlgn="auto">
              <a:lnSpc>
                <a:spcPct val="90000"/>
              </a:lnSpc>
              <a:spcAft>
                <a:spcPts val="0"/>
              </a:spcAft>
              <a:buFont typeface="Arial" pitchFamily="34" charset="0"/>
              <a:buChar char="–"/>
              <a:defRPr/>
            </a:pPr>
            <a:r>
              <a:rPr lang="en-US" altLang="zh-TW" sz="2400" i="1" dirty="0" smtClean="0"/>
              <a:t>It is a prima facie evidence and the lab needs to investigate its operation</a:t>
            </a:r>
          </a:p>
          <a:p>
            <a:pPr lvl="1" fontAlgn="auto">
              <a:lnSpc>
                <a:spcPct val="90000"/>
              </a:lnSpc>
              <a:spcAft>
                <a:spcPts val="0"/>
              </a:spcAft>
              <a:buFont typeface="Arial" pitchFamily="34" charset="0"/>
              <a:buChar char="–"/>
              <a:defRPr/>
            </a:pPr>
            <a:r>
              <a:rPr lang="en-US" altLang="zh-TW" sz="2400" i="1" dirty="0" smtClean="0"/>
              <a:t>There may be other valid reasons not relating to performance causing its result classified as outlier</a:t>
            </a:r>
          </a:p>
          <a:p>
            <a:pPr lvl="1" fontAlgn="auto">
              <a:lnSpc>
                <a:spcPct val="90000"/>
              </a:lnSpc>
              <a:spcAft>
                <a:spcPts val="0"/>
              </a:spcAft>
              <a:buFontTx/>
              <a:buNone/>
              <a:defRPr/>
            </a:pPr>
            <a:endParaRPr lang="en-US" altLang="zh-TW" sz="2400" i="1" dirty="0" smtClean="0"/>
          </a:p>
          <a:p>
            <a:pPr lvl="1" fontAlgn="auto">
              <a:lnSpc>
                <a:spcPct val="90000"/>
              </a:lnSpc>
              <a:spcAft>
                <a:spcPts val="0"/>
              </a:spcAft>
              <a:buFontTx/>
              <a:buNone/>
              <a:defRPr/>
            </a:pPr>
            <a:r>
              <a:rPr lang="en-US" altLang="zh-TW" sz="2400" i="1" dirty="0" smtClean="0"/>
              <a:t>	</a:t>
            </a:r>
          </a:p>
        </p:txBody>
      </p:sp>
      <p:sp>
        <p:nvSpPr>
          <p:cNvPr id="4" name="Slide Number Placeholder 3"/>
          <p:cNvSpPr>
            <a:spLocks noGrp="1"/>
          </p:cNvSpPr>
          <p:nvPr>
            <p:ph type="sldNum" sz="quarter" idx="12"/>
          </p:nvPr>
        </p:nvSpPr>
        <p:spPr/>
        <p:txBody>
          <a:bodyPr/>
          <a:lstStyle/>
          <a:p>
            <a:pPr>
              <a:defRPr/>
            </a:pPr>
            <a:fld id="{606773D0-4186-4FD6-B9FF-2C65DDD4F45E}" type="slidenum">
              <a:rPr lang="en-US" altLang="zh-TW"/>
              <a:pPr>
                <a:defRPr/>
              </a:pPr>
              <a:t>6</a:t>
            </a:fld>
            <a:endParaRPr lang="en-US" altLang="zh-TW"/>
          </a:p>
        </p:txBody>
      </p:sp>
    </p:spTree>
    <p:extLst>
      <p:ext uri="{BB962C8B-B14F-4D97-AF65-F5344CB8AC3E}">
        <p14:creationId xmlns:p14="http://schemas.microsoft.com/office/powerpoint/2010/main" val="1407726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2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2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2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32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323">
                                            <p:txEl>
                                              <p:pRg st="9" end="9"/>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8432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title"/>
          </p:nvPr>
        </p:nvSpPr>
        <p:spPr/>
        <p:txBody>
          <a:bodyPr/>
          <a:lstStyle/>
          <a:p>
            <a:r>
              <a:rPr lang="en-US" altLang="zh-TW" smtClean="0"/>
              <a:t>ISO 13528</a:t>
            </a:r>
          </a:p>
        </p:txBody>
      </p:sp>
      <p:sp>
        <p:nvSpPr>
          <p:cNvPr id="10243" name="Rectangle 3"/>
          <p:cNvSpPr>
            <a:spLocks noGrp="1" noChangeArrowheads="1"/>
          </p:cNvSpPr>
          <p:nvPr>
            <p:ph type="body" idx="1"/>
          </p:nvPr>
        </p:nvSpPr>
        <p:spPr>
          <a:xfrm>
            <a:off x="457200" y="1600200"/>
            <a:ext cx="8229600" cy="5257800"/>
          </a:xfrm>
        </p:spPr>
        <p:txBody>
          <a:bodyPr/>
          <a:lstStyle/>
          <a:p>
            <a:r>
              <a:rPr lang="en-US" altLang="zh-TW" dirty="0" smtClean="0"/>
              <a:t>Written by ISO TC69, SC6</a:t>
            </a:r>
          </a:p>
          <a:p>
            <a:r>
              <a:rPr lang="en-US" altLang="zh-TW" dirty="0" smtClean="0"/>
              <a:t>Approved work item in 1997</a:t>
            </a:r>
          </a:p>
          <a:p>
            <a:r>
              <a:rPr lang="en-US" altLang="zh-TW" dirty="0" smtClean="0"/>
              <a:t>Published in 2005</a:t>
            </a:r>
          </a:p>
          <a:p>
            <a:r>
              <a:rPr lang="en-US" altLang="zh-TW" dirty="0" smtClean="0"/>
              <a:t>Reaffirmed in 2009</a:t>
            </a:r>
          </a:p>
          <a:p>
            <a:r>
              <a:rPr lang="en-US" altLang="zh-TW" dirty="0" smtClean="0"/>
              <a:t>Now under revision</a:t>
            </a:r>
          </a:p>
          <a:p>
            <a:r>
              <a:rPr lang="en-US" altLang="zh-TW" dirty="0" smtClean="0"/>
              <a:t>Still in CD</a:t>
            </a:r>
          </a:p>
          <a:p>
            <a:r>
              <a:rPr lang="en-US" altLang="zh-TW" dirty="0" smtClean="0"/>
              <a:t>CD1 passed ballot, but will re-ballot as CD</a:t>
            </a:r>
          </a:p>
        </p:txBody>
      </p:sp>
      <p:sp>
        <p:nvSpPr>
          <p:cNvPr id="4" name="Slide Number Placeholder 3"/>
          <p:cNvSpPr>
            <a:spLocks noGrp="1"/>
          </p:cNvSpPr>
          <p:nvPr>
            <p:ph type="sldNum" sz="quarter" idx="12"/>
          </p:nvPr>
        </p:nvSpPr>
        <p:spPr/>
        <p:txBody>
          <a:bodyPr/>
          <a:lstStyle/>
          <a:p>
            <a:pPr>
              <a:defRPr/>
            </a:pPr>
            <a:fld id="{19920E78-F6CF-48C8-8E68-1C279ACD6B74}" type="slidenum">
              <a:rPr lang="en-US" altLang="zh-TW"/>
              <a:pPr>
                <a:defRPr/>
              </a:pPr>
              <a:t>7</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r>
              <a:rPr lang="en-US" altLang="zh-TW" sz="3600" smtClean="0"/>
              <a:t>Other ISO Documents for PT Statistics</a:t>
            </a:r>
          </a:p>
        </p:txBody>
      </p:sp>
      <p:sp>
        <p:nvSpPr>
          <p:cNvPr id="184323" name="Rectangle 3"/>
          <p:cNvSpPr>
            <a:spLocks noGrp="1" noChangeArrowheads="1"/>
          </p:cNvSpPr>
          <p:nvPr>
            <p:ph type="body" idx="1"/>
          </p:nvPr>
        </p:nvSpPr>
        <p:spPr>
          <a:xfrm>
            <a:off x="457200" y="1295400"/>
            <a:ext cx="8229600" cy="5181600"/>
          </a:xfrm>
        </p:spPr>
        <p:txBody>
          <a:bodyPr/>
          <a:lstStyle/>
          <a:p>
            <a:pPr>
              <a:lnSpc>
                <a:spcPct val="90000"/>
              </a:lnSpc>
            </a:pPr>
            <a:r>
              <a:rPr lang="en-US" altLang="zh-TW" smtClean="0"/>
              <a:t>ISO /TR 13425: 2006 Guidelines for the selection of statistical methods in standardization and specification</a:t>
            </a:r>
          </a:p>
          <a:p>
            <a:pPr>
              <a:lnSpc>
                <a:spcPct val="90000"/>
              </a:lnSpc>
            </a:pPr>
            <a:endParaRPr lang="en-US" altLang="zh-TW" smtClean="0"/>
          </a:p>
          <a:p>
            <a:pPr>
              <a:lnSpc>
                <a:spcPct val="90000"/>
              </a:lnSpc>
            </a:pPr>
            <a:r>
              <a:rPr lang="en-US" altLang="zh-TW" smtClean="0"/>
              <a:t>ISO 16269-4: 2011</a:t>
            </a:r>
          </a:p>
          <a:p>
            <a:pPr>
              <a:lnSpc>
                <a:spcPct val="90000"/>
              </a:lnSpc>
              <a:buFont typeface="Wingdings" pitchFamily="2" charset="2"/>
              <a:buNone/>
            </a:pPr>
            <a:r>
              <a:rPr lang="en-US" altLang="zh-TW" smtClean="0"/>
              <a:t>	</a:t>
            </a:r>
            <a:r>
              <a:rPr lang="en-US" altLang="zh-TW" i="1" smtClean="0"/>
              <a:t>Statistical interpretation of data: Part 4: Detection and treatment of outliers</a:t>
            </a:r>
          </a:p>
          <a:p>
            <a:pPr>
              <a:lnSpc>
                <a:spcPct val="90000"/>
              </a:lnSpc>
            </a:pPr>
            <a:endParaRPr lang="en-US" altLang="zh-TW" i="1" smtClean="0"/>
          </a:p>
          <a:p>
            <a:pPr>
              <a:lnSpc>
                <a:spcPct val="90000"/>
              </a:lnSpc>
              <a:buFont typeface="Wingdings" pitchFamily="2" charset="2"/>
              <a:buNone/>
            </a:pPr>
            <a:endParaRPr lang="en-US" altLang="zh-TW" i="1" smtClean="0"/>
          </a:p>
        </p:txBody>
      </p:sp>
      <p:sp>
        <p:nvSpPr>
          <p:cNvPr id="4" name="Slide Number Placeholder 3"/>
          <p:cNvSpPr>
            <a:spLocks noGrp="1"/>
          </p:cNvSpPr>
          <p:nvPr>
            <p:ph type="sldNum" sz="quarter" idx="12"/>
          </p:nvPr>
        </p:nvSpPr>
        <p:spPr/>
        <p:txBody>
          <a:bodyPr/>
          <a:lstStyle/>
          <a:p>
            <a:pPr>
              <a:defRPr/>
            </a:pPr>
            <a:fld id="{440089CB-9DE7-4BFE-9188-570FCD02722A}" type="slidenum">
              <a:rPr lang="en-US" altLang="zh-TW"/>
              <a:pPr>
                <a:defRPr/>
              </a:pPr>
              <a:t>8</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2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2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2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Grp="1" noChangeArrowheads="1"/>
          </p:cNvSpPr>
          <p:nvPr>
            <p:ph type="title"/>
          </p:nvPr>
        </p:nvSpPr>
        <p:spPr/>
        <p:txBody>
          <a:bodyPr/>
          <a:lstStyle/>
          <a:p>
            <a:r>
              <a:rPr lang="en-US" altLang="zh-TW" smtClean="0"/>
              <a:t>ISO 13425</a:t>
            </a:r>
          </a:p>
        </p:txBody>
      </p:sp>
      <p:sp>
        <p:nvSpPr>
          <p:cNvPr id="10243" name="Rectangle 3"/>
          <p:cNvSpPr>
            <a:spLocks noGrp="1" noChangeArrowheads="1"/>
          </p:cNvSpPr>
          <p:nvPr>
            <p:ph type="body" idx="1"/>
          </p:nvPr>
        </p:nvSpPr>
        <p:spPr>
          <a:xfrm>
            <a:off x="457200" y="1600200"/>
            <a:ext cx="8229600" cy="5257800"/>
          </a:xfrm>
        </p:spPr>
        <p:txBody>
          <a:bodyPr/>
          <a:lstStyle/>
          <a:p>
            <a:pPr>
              <a:lnSpc>
                <a:spcPct val="90000"/>
              </a:lnSpc>
            </a:pPr>
            <a:r>
              <a:rPr lang="en-US" altLang="zh-TW" sz="3600" smtClean="0"/>
              <a:t>A descriptive catalogue of the available TC69 International Standards and Guides</a:t>
            </a:r>
          </a:p>
          <a:p>
            <a:pPr>
              <a:lnSpc>
                <a:spcPct val="90000"/>
              </a:lnSpc>
            </a:pPr>
            <a:r>
              <a:rPr lang="en-US" altLang="zh-TW" sz="3600" smtClean="0"/>
              <a:t>Assist in selecting most suitable for a particular purpose</a:t>
            </a:r>
          </a:p>
          <a:p>
            <a:pPr>
              <a:lnSpc>
                <a:spcPct val="90000"/>
              </a:lnSpc>
            </a:pPr>
            <a:r>
              <a:rPr lang="en-US" altLang="zh-TW" sz="3600" smtClean="0"/>
              <a:t>Gives non-technical  abstracts and technical abstracts </a:t>
            </a:r>
          </a:p>
        </p:txBody>
      </p:sp>
      <p:sp>
        <p:nvSpPr>
          <p:cNvPr id="4" name="Slide Number Placeholder 3"/>
          <p:cNvSpPr>
            <a:spLocks noGrp="1"/>
          </p:cNvSpPr>
          <p:nvPr>
            <p:ph type="sldNum" sz="quarter" idx="12"/>
          </p:nvPr>
        </p:nvSpPr>
        <p:spPr/>
        <p:txBody>
          <a:bodyPr/>
          <a:lstStyle/>
          <a:p>
            <a:pPr>
              <a:defRPr/>
            </a:pPr>
            <a:fld id="{6C8C4C11-7051-4302-83A1-26C8498B6A42}" type="slidenum">
              <a:rPr lang="en-US" altLang="zh-TW"/>
              <a:pPr>
                <a:defRPr/>
              </a:pPr>
              <a:t>9</a:t>
            </a:fld>
            <a:endParaRPr lang="en-US" altLang="zh-TW"/>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859</TotalTime>
  <Words>2060</Words>
  <Application>Microsoft Office PowerPoint</Application>
  <PresentationFormat>On-screen Show (4:3)</PresentationFormat>
  <Paragraphs>416</Paragraphs>
  <Slides>56</Slides>
  <Notes>0</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Office Theme</vt:lpstr>
      <vt:lpstr>Statistical Methods in  ISO/IEC 17043 and ISO 13528</vt:lpstr>
      <vt:lpstr>When is Statistics Relevant</vt:lpstr>
      <vt:lpstr>Overview</vt:lpstr>
      <vt:lpstr>Documents for PT Statistics</vt:lpstr>
      <vt:lpstr>ISO/IEC 17043</vt:lpstr>
      <vt:lpstr>ISO/IEC 17043</vt:lpstr>
      <vt:lpstr>ISO 13528</vt:lpstr>
      <vt:lpstr>Other ISO Documents for PT Statistics</vt:lpstr>
      <vt:lpstr>ISO 13425</vt:lpstr>
      <vt:lpstr>PowerPoint Presentation</vt:lpstr>
      <vt:lpstr>ISO 16269-4</vt:lpstr>
      <vt:lpstr>Other Documents for PT Statistics</vt:lpstr>
      <vt:lpstr>Other Documents for PT Statistics</vt:lpstr>
      <vt:lpstr> </vt:lpstr>
      <vt:lpstr>ISO/IEC 17043 Requirements relating to statistics </vt:lpstr>
      <vt:lpstr>ISO/IEC 17043 Requirements relating to statistics </vt:lpstr>
      <vt:lpstr>ISO/IEC 17043</vt:lpstr>
      <vt:lpstr>ISO/IEC 17043</vt:lpstr>
      <vt:lpstr>ISO/IEC 17043</vt:lpstr>
      <vt:lpstr>ISO/IEC 17043</vt:lpstr>
      <vt:lpstr>ISO/IEC 17043</vt:lpstr>
      <vt:lpstr>ISO/IEC 17043</vt:lpstr>
      <vt:lpstr>ISO/IEC 17043</vt:lpstr>
      <vt:lpstr>ISO/IEC 17043</vt:lpstr>
      <vt:lpstr>ISO/IEC 17043</vt:lpstr>
      <vt:lpstr>ISO/IEC 17043</vt:lpstr>
      <vt:lpstr>ISO/IEC 17043</vt:lpstr>
      <vt:lpstr>ISO/IEC 17043</vt:lpstr>
      <vt:lpstr>ISO/IEC 17043</vt:lpstr>
      <vt:lpstr>ISO/IEC 17043 Annex B (informative) Statistical methods for proficiency testing </vt:lpstr>
      <vt:lpstr>ISO/IEC 17043 Annex B (informative) Statistical methods for proficiency testing</vt:lpstr>
      <vt:lpstr>ISO/IEC 17043 Annex B (informative) Statistical methods for proficiency testing</vt:lpstr>
      <vt:lpstr>ISO/IEC 17043 Annex B (informative) Statistical methods for proficiency testing</vt:lpstr>
      <vt:lpstr>ISO/IEC 17043 Annex B (informative) Statistical methods for proficiency testing</vt:lpstr>
      <vt:lpstr>ISO/IEC 17043 Annex B (informative) Statistical methods for proficiency testing</vt:lpstr>
      <vt:lpstr>ISO/IEC 17043 Annex B (informative) Statistical methods for proficiency testing</vt:lpstr>
      <vt:lpstr>ISO/IEC 17043 Annex B (informative) Statistical methods for proficiency testing</vt:lpstr>
      <vt:lpstr>ISO/IEC 17043 Annex B (informative) Statistical methods for proficiency testing</vt:lpstr>
      <vt:lpstr>ISO/IEC 17043 Annex B (informative) Statistical methods for proficiency testing</vt:lpstr>
      <vt:lpstr>ISO/IEC 17043 Annex B (informative) Statistical methods for proficiency </vt:lpstr>
      <vt:lpstr>ISO 13528 Statistical methods for use in proficiency testing by interlaboratory comparisons</vt:lpstr>
      <vt:lpstr>ISO 13528</vt:lpstr>
      <vt:lpstr>ISO 13528</vt:lpstr>
      <vt:lpstr>ISO 13528</vt:lpstr>
      <vt:lpstr>Statistical guidelines for the design and interpretation of proficiency test</vt:lpstr>
      <vt:lpstr>Reporting considerations: ISO 13528, section 4.6</vt:lpstr>
      <vt:lpstr>Reporting considerations: ISO 13528, section 4.6 and 5.8</vt:lpstr>
      <vt:lpstr>Limiting the effect of repeatability</vt:lpstr>
      <vt:lpstr>Homogeneity and Stability</vt:lpstr>
      <vt:lpstr>Demonstration of homogeneity and stability in ISO/IEC 17043 </vt:lpstr>
      <vt:lpstr>Homogeneity – ISO 13528</vt:lpstr>
      <vt:lpstr>Homogeneity – IUPAC (2006)</vt:lpstr>
      <vt:lpstr>Homogeneity – IUPAC (2006)</vt:lpstr>
      <vt:lpstr>Homogeneity - traditional</vt:lpstr>
      <vt:lpstr>Stability – ISO 13528</vt:lpstr>
      <vt:lpstr>Stability - practical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Compaq</dc:creator>
  <cp:lastModifiedBy>Dan</cp:lastModifiedBy>
  <cp:revision>47</cp:revision>
  <dcterms:created xsi:type="dcterms:W3CDTF">2011-10-02T13:22:26Z</dcterms:created>
  <dcterms:modified xsi:type="dcterms:W3CDTF">2013-03-06T04:46:18Z</dcterms:modified>
</cp:coreProperties>
</file>