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5" r:id="rId2"/>
    <p:sldId id="256" r:id="rId3"/>
    <p:sldId id="257" r:id="rId4"/>
    <p:sldId id="266" r:id="rId5"/>
    <p:sldId id="267" r:id="rId6"/>
    <p:sldId id="268" r:id="rId7"/>
    <p:sldId id="273" r:id="rId8"/>
    <p:sldId id="264" r:id="rId9"/>
    <p:sldId id="269" r:id="rId10"/>
    <p:sldId id="270" r:id="rId11"/>
    <p:sldId id="272" r:id="rId12"/>
    <p:sldId id="262" r:id="rId13"/>
    <p:sldId id="274" r:id="rId14"/>
    <p:sldId id="275" r:id="rId15"/>
    <p:sldId id="277" r:id="rId16"/>
    <p:sldId id="276" r:id="rId17"/>
    <p:sldId id="259" r:id="rId18"/>
    <p:sldId id="260" r:id="rId19"/>
    <p:sldId id="278" r:id="rId20"/>
    <p:sldId id="279" r:id="rId21"/>
    <p:sldId id="280" r:id="rId22"/>
    <p:sldId id="281" r:id="rId23"/>
  </p:sldIdLst>
  <p:sldSz cx="9144000" cy="6858000" type="screen4x3"/>
  <p:notesSz cx="6858000" cy="9144000"/>
  <p:defaultTextStyle>
    <a:defPPr>
      <a:defRPr lang="ar-JO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70" d="100"/>
          <a:sy n="70" d="100"/>
        </p:scale>
        <p:origin x="-116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CB455-00A3-4DEC-A47D-3A0FE283F1E1}" type="datetimeFigureOut">
              <a:rPr lang="ar-JO" smtClean="0"/>
              <a:pPr/>
              <a:t>28/09/1432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B39DB-DB9D-4121-B7D0-FD9BFD1A7D3D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CB455-00A3-4DEC-A47D-3A0FE283F1E1}" type="datetimeFigureOut">
              <a:rPr lang="ar-JO" smtClean="0"/>
              <a:pPr/>
              <a:t>28/09/1432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B39DB-DB9D-4121-B7D0-FD9BFD1A7D3D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CB455-00A3-4DEC-A47D-3A0FE283F1E1}" type="datetimeFigureOut">
              <a:rPr lang="ar-JO" smtClean="0"/>
              <a:pPr/>
              <a:t>28/09/1432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B39DB-DB9D-4121-B7D0-FD9BFD1A7D3D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CB455-00A3-4DEC-A47D-3A0FE283F1E1}" type="datetimeFigureOut">
              <a:rPr lang="ar-JO" smtClean="0"/>
              <a:pPr/>
              <a:t>28/09/1432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B39DB-DB9D-4121-B7D0-FD9BFD1A7D3D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CB455-00A3-4DEC-A47D-3A0FE283F1E1}" type="datetimeFigureOut">
              <a:rPr lang="ar-JO" smtClean="0"/>
              <a:pPr/>
              <a:t>28/09/1432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B39DB-DB9D-4121-B7D0-FD9BFD1A7D3D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CB455-00A3-4DEC-A47D-3A0FE283F1E1}" type="datetimeFigureOut">
              <a:rPr lang="ar-JO" smtClean="0"/>
              <a:pPr/>
              <a:t>28/09/1432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B39DB-DB9D-4121-B7D0-FD9BFD1A7D3D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CB455-00A3-4DEC-A47D-3A0FE283F1E1}" type="datetimeFigureOut">
              <a:rPr lang="ar-JO" smtClean="0"/>
              <a:pPr/>
              <a:t>28/09/1432</a:t>
            </a:fld>
            <a:endParaRPr lang="ar-J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B39DB-DB9D-4121-B7D0-FD9BFD1A7D3D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CB455-00A3-4DEC-A47D-3A0FE283F1E1}" type="datetimeFigureOut">
              <a:rPr lang="ar-JO" smtClean="0"/>
              <a:pPr/>
              <a:t>28/09/1432</a:t>
            </a:fld>
            <a:endParaRPr lang="ar-J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B39DB-DB9D-4121-B7D0-FD9BFD1A7D3D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CB455-00A3-4DEC-A47D-3A0FE283F1E1}" type="datetimeFigureOut">
              <a:rPr lang="ar-JO" smtClean="0"/>
              <a:pPr/>
              <a:t>28/09/1432</a:t>
            </a:fld>
            <a:endParaRPr lang="ar-J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B39DB-DB9D-4121-B7D0-FD9BFD1A7D3D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CB455-00A3-4DEC-A47D-3A0FE283F1E1}" type="datetimeFigureOut">
              <a:rPr lang="ar-JO" smtClean="0"/>
              <a:pPr/>
              <a:t>28/09/1432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B39DB-DB9D-4121-B7D0-FD9BFD1A7D3D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J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CB455-00A3-4DEC-A47D-3A0FE283F1E1}" type="datetimeFigureOut">
              <a:rPr lang="ar-JO" smtClean="0"/>
              <a:pPr/>
              <a:t>28/09/1432</a:t>
            </a:fld>
            <a:endParaRPr lang="ar-J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B39DB-DB9D-4121-B7D0-FD9BFD1A7D3D}" type="slidenum">
              <a:rPr lang="ar-JO" smtClean="0"/>
              <a:pPr/>
              <a:t>‹#›</a:t>
            </a:fld>
            <a:endParaRPr lang="ar-J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8CB455-00A3-4DEC-A47D-3A0FE283F1E1}" type="datetimeFigureOut">
              <a:rPr lang="ar-JO" smtClean="0"/>
              <a:pPr/>
              <a:t>28/09/1432</a:t>
            </a:fld>
            <a:endParaRPr lang="ar-J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J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AB39DB-DB9D-4121-B7D0-FD9BFD1A7D3D}" type="slidenum">
              <a:rPr lang="ar-JO" smtClean="0"/>
              <a:pPr/>
              <a:t>‹#›</a:t>
            </a:fld>
            <a:endParaRPr lang="ar-J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JO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 smtClean="0"/>
              <a:t>فحص الذهب بالتجفين</a:t>
            </a:r>
            <a:endParaRPr lang="ar-JO" dirty="0"/>
          </a:p>
        </p:txBody>
      </p:sp>
      <p:pic>
        <p:nvPicPr>
          <p:cNvPr id="4" name="Content Placeholder 3" descr="CompleteRefiningSystem_img_4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51520" y="1628800"/>
            <a:ext cx="8665792" cy="4680520"/>
          </a:xfr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JO" dirty="0" smtClean="0"/>
              <a:t>ملاقط</a:t>
            </a:r>
          </a:p>
          <a:p>
            <a:endParaRPr lang="ar-JO" dirty="0" smtClean="0"/>
          </a:p>
          <a:p>
            <a:endParaRPr lang="ar-JO" dirty="0" smtClean="0"/>
          </a:p>
          <a:p>
            <a:r>
              <a:rPr lang="ar-JO" dirty="0" smtClean="0"/>
              <a:t>جفنات</a:t>
            </a:r>
            <a:endParaRPr lang="ar-JO" dirty="0"/>
          </a:p>
        </p:txBody>
      </p:sp>
      <p:pic>
        <p:nvPicPr>
          <p:cNvPr id="4" name="Picture 3" descr="ملقط تجفين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21423362">
            <a:off x="251520" y="1844824"/>
            <a:ext cx="4742688" cy="1362456"/>
          </a:xfrm>
          <a:prstGeom prst="rect">
            <a:avLst/>
          </a:prstGeom>
        </p:spPr>
      </p:pic>
      <p:pic>
        <p:nvPicPr>
          <p:cNvPr id="5" name="Picture 4" descr="19 copy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99592" y="3573016"/>
            <a:ext cx="1751118" cy="1826888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JO" dirty="0" smtClean="0"/>
              <a:t>مطرقة يدوية    </a:t>
            </a:r>
            <a:endParaRPr lang="ar-JO" dirty="0"/>
          </a:p>
        </p:txBody>
      </p:sp>
      <p:pic>
        <p:nvPicPr>
          <p:cNvPr id="4" name="Picture 3" descr="21 cop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99592" y="2132856"/>
            <a:ext cx="1182624" cy="2414016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 smtClean="0"/>
              <a:t>احتياطات السلامة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ar-JO" dirty="0" smtClean="0"/>
              <a:t>احتياطات السلامة</a:t>
            </a:r>
          </a:p>
          <a:p>
            <a:pPr>
              <a:buNone/>
            </a:pPr>
            <a:r>
              <a:rPr lang="ar-JO" dirty="0" smtClean="0"/>
              <a:t>1- مريول مناسب للعمل</a:t>
            </a:r>
          </a:p>
          <a:p>
            <a:pPr>
              <a:buNone/>
            </a:pPr>
            <a:r>
              <a:rPr lang="ar-JO" dirty="0" smtClean="0"/>
              <a:t>2- كفوف ضد الحرارة</a:t>
            </a:r>
          </a:p>
          <a:p>
            <a:pPr>
              <a:buNone/>
            </a:pPr>
            <a:r>
              <a:rPr lang="ar-JO" dirty="0" smtClean="0"/>
              <a:t>3- نظارات ضد الحرارة</a:t>
            </a:r>
          </a:p>
          <a:p>
            <a:pPr>
              <a:buNone/>
            </a:pPr>
            <a:r>
              <a:rPr lang="ar-JO" dirty="0" smtClean="0"/>
              <a:t>4- كمامات ضد أبخرة الرصاص</a:t>
            </a:r>
          </a:p>
          <a:p>
            <a:endParaRPr lang="ar-JO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 smtClean="0"/>
              <a:t>اجراءات التجفين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ar-JO" dirty="0" smtClean="0"/>
              <a:t>اضبط فرن التجفين على درجة حرارة 1100 درجة مئوية</a:t>
            </a:r>
          </a:p>
          <a:p>
            <a:r>
              <a:rPr lang="ar-JO" dirty="0" smtClean="0"/>
              <a:t>ضع الجفنات في الفرن</a:t>
            </a:r>
          </a:p>
          <a:p>
            <a:r>
              <a:rPr lang="ar-JO" dirty="0" smtClean="0"/>
              <a:t>بعد 5 دقائق ضع العينات في الجفنات</a:t>
            </a:r>
          </a:p>
          <a:p>
            <a:r>
              <a:rPr lang="ar-JO" dirty="0" smtClean="0"/>
              <a:t>بعد 5 دقائق افتح باب الفرن لمدة دقيقة تقريبا ثم اغلقه</a:t>
            </a:r>
          </a:p>
          <a:p>
            <a:r>
              <a:rPr lang="ar-JO" dirty="0" smtClean="0"/>
              <a:t>بعد 15 دقيقة تقريبا اخرج الجفنات بما فيها من عينات من الفرن</a:t>
            </a:r>
          </a:p>
          <a:p>
            <a:r>
              <a:rPr lang="ar-JO" dirty="0" smtClean="0"/>
              <a:t>ضع على كل عينة قطرات من الماء المقطر</a:t>
            </a:r>
          </a:p>
          <a:p>
            <a:r>
              <a:rPr lang="ar-JO" dirty="0" smtClean="0"/>
              <a:t>اخرج العينات من الجفنات بالملقط </a:t>
            </a:r>
            <a:endParaRPr lang="ar-JO" dirty="0"/>
          </a:p>
        </p:txBody>
      </p:sp>
      <p:pic>
        <p:nvPicPr>
          <p:cNvPr id="4" name="Picture 3" descr="5 cop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536" y="4653136"/>
            <a:ext cx="2336106" cy="1512168"/>
          </a:xfrm>
          <a:prstGeom prst="rect">
            <a:avLst/>
          </a:prstGeom>
          <a:ln>
            <a:solidFill>
              <a:srgbClr val="FFFF00"/>
            </a:solidFill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 smtClean="0"/>
              <a:t>اجراءات التجفين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JO" dirty="0" smtClean="0"/>
              <a:t>اطرق العينات بالمطرقة</a:t>
            </a:r>
          </a:p>
          <a:p>
            <a:endParaRPr lang="ar-JO" dirty="0" smtClean="0"/>
          </a:p>
          <a:p>
            <a:endParaRPr lang="ar-JO" dirty="0" smtClean="0"/>
          </a:p>
          <a:p>
            <a:endParaRPr lang="ar-JO" dirty="0" smtClean="0"/>
          </a:p>
          <a:p>
            <a:endParaRPr lang="ar-JO" dirty="0" smtClean="0"/>
          </a:p>
          <a:p>
            <a:r>
              <a:rPr lang="ar-JO" dirty="0" smtClean="0"/>
              <a:t>احمي العينات بالشلمون لدرجة الاحمرار</a:t>
            </a:r>
          </a:p>
          <a:p>
            <a:endParaRPr lang="ar-JO" dirty="0" smtClean="0"/>
          </a:p>
        </p:txBody>
      </p:sp>
      <p:pic>
        <p:nvPicPr>
          <p:cNvPr id="4" name="Picture 3" descr="21 cop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55576" y="980728"/>
            <a:ext cx="1182624" cy="2414016"/>
          </a:xfrm>
          <a:prstGeom prst="rect">
            <a:avLst/>
          </a:prstGeom>
        </p:spPr>
      </p:pic>
      <p:pic>
        <p:nvPicPr>
          <p:cNvPr id="5" name="Picture 4" descr="20 copy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20" y="4509120"/>
            <a:ext cx="2464234" cy="1117848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 smtClean="0"/>
              <a:t>اجراءات التجفين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JO" dirty="0" smtClean="0"/>
              <a:t>اسحب العينات بواسطة ماكنة الدرفلة </a:t>
            </a:r>
          </a:p>
          <a:p>
            <a:endParaRPr lang="ar-JO" dirty="0" smtClean="0"/>
          </a:p>
          <a:p>
            <a:endParaRPr lang="ar-JO" dirty="0" smtClean="0"/>
          </a:p>
          <a:p>
            <a:r>
              <a:rPr lang="ar-JO" dirty="0" smtClean="0"/>
              <a:t>احمي العينات بالشلمون لدرجة الاحمرار</a:t>
            </a:r>
          </a:p>
          <a:p>
            <a:endParaRPr lang="ar-JO" dirty="0" smtClean="0"/>
          </a:p>
          <a:p>
            <a:endParaRPr lang="ar-JO" dirty="0" smtClean="0"/>
          </a:p>
          <a:p>
            <a:r>
              <a:rPr lang="ar-JO" dirty="0" smtClean="0"/>
              <a:t>لف العينات بالملقط لتصبح على شكل لفافة</a:t>
            </a:r>
          </a:p>
          <a:p>
            <a:endParaRPr lang="ar-JO" dirty="0"/>
          </a:p>
        </p:txBody>
      </p:sp>
      <p:pic>
        <p:nvPicPr>
          <p:cNvPr id="4" name="Picture 3" descr="الة سحب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584" y="1412776"/>
            <a:ext cx="1872208" cy="1689433"/>
          </a:xfrm>
          <a:prstGeom prst="rect">
            <a:avLst/>
          </a:prstGeom>
        </p:spPr>
      </p:pic>
      <p:pic>
        <p:nvPicPr>
          <p:cNvPr id="5" name="Picture 4" descr="rolled buto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rot="2052548">
            <a:off x="1334925" y="2793565"/>
            <a:ext cx="576064" cy="1725906"/>
          </a:xfrm>
          <a:prstGeom prst="rect">
            <a:avLst/>
          </a:prstGeom>
        </p:spPr>
      </p:pic>
      <p:pic>
        <p:nvPicPr>
          <p:cNvPr id="6" name="Picture 5" descr="cornet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83568" y="4653136"/>
            <a:ext cx="1748990" cy="1471792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 smtClean="0"/>
              <a:t>اجراءات التجفين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JO" dirty="0" smtClean="0"/>
              <a:t>ضع اللفافات في حوامل السليكا</a:t>
            </a:r>
          </a:p>
          <a:p>
            <a:endParaRPr lang="ar-JO" dirty="0" smtClean="0"/>
          </a:p>
          <a:p>
            <a:endParaRPr lang="ar-JO" dirty="0" smtClean="0"/>
          </a:p>
          <a:p>
            <a:r>
              <a:rPr lang="ar-JO" dirty="0" smtClean="0"/>
              <a:t>ارسلها للتحليل</a:t>
            </a:r>
            <a:endParaRPr lang="ar-JO" dirty="0"/>
          </a:p>
        </p:txBody>
      </p:sp>
      <p:pic>
        <p:nvPicPr>
          <p:cNvPr id="4" name="Picture 3" descr="silic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1600" y="1700808"/>
            <a:ext cx="1470672" cy="1415954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928670"/>
            <a:ext cx="7772400" cy="1470025"/>
          </a:xfrm>
        </p:spPr>
        <p:txBody>
          <a:bodyPr>
            <a:normAutofit/>
          </a:bodyPr>
          <a:lstStyle/>
          <a:p>
            <a:pPr rtl="0"/>
            <a:r>
              <a:rPr lang="en-US" dirty="0" smtClean="0"/>
              <a:t>(Parting </a:t>
            </a:r>
            <a:r>
              <a:rPr lang="ar-JO" dirty="0" smtClean="0"/>
              <a:t>3- تحليل العينة (</a:t>
            </a:r>
            <a:endParaRPr lang="ar-JO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4414" y="2786058"/>
            <a:ext cx="6400800" cy="1752600"/>
          </a:xfrm>
        </p:spPr>
        <p:txBody>
          <a:bodyPr>
            <a:normAutofit/>
          </a:bodyPr>
          <a:lstStyle/>
          <a:p>
            <a:pPr algn="r"/>
            <a:endParaRPr lang="ar-JO" b="1" dirty="0" smtClean="0">
              <a:solidFill>
                <a:schemeClr val="tx1"/>
              </a:solidFill>
            </a:endParaRPr>
          </a:p>
          <a:p>
            <a:pPr algn="r"/>
            <a:r>
              <a:rPr lang="ar-JO" dirty="0" smtClean="0">
                <a:solidFill>
                  <a:schemeClr val="tx1"/>
                </a:solidFill>
              </a:rPr>
              <a:t>التحليل يعني فصل الذهب عن غيره من العناصر</a:t>
            </a:r>
            <a:endParaRPr lang="ar-JO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928670"/>
            <a:ext cx="7772400" cy="1470025"/>
          </a:xfrm>
        </p:spPr>
        <p:txBody>
          <a:bodyPr>
            <a:normAutofit/>
          </a:bodyPr>
          <a:lstStyle/>
          <a:p>
            <a:r>
              <a:rPr lang="ar-JO" dirty="0" smtClean="0"/>
              <a:t>المعدات والاجهزة اللازمة للتحليل</a:t>
            </a:r>
            <a:endParaRPr lang="ar-JO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4414" y="2348880"/>
            <a:ext cx="6400800" cy="3744416"/>
          </a:xfrm>
        </p:spPr>
        <p:txBody>
          <a:bodyPr>
            <a:normAutofit/>
          </a:bodyPr>
          <a:lstStyle/>
          <a:p>
            <a:pPr algn="r"/>
            <a:endParaRPr lang="ar-JO" b="1" dirty="0" smtClean="0">
              <a:solidFill>
                <a:schemeClr val="tx1"/>
              </a:solidFill>
            </a:endParaRPr>
          </a:p>
          <a:p>
            <a:pPr algn="r"/>
            <a:r>
              <a:rPr lang="ar-JO" dirty="0" smtClean="0">
                <a:solidFill>
                  <a:schemeClr val="tx1"/>
                </a:solidFill>
              </a:rPr>
              <a:t> حمض نيتريك تركيز 68%</a:t>
            </a:r>
          </a:p>
          <a:p>
            <a:pPr algn="r"/>
            <a:endParaRPr lang="ar-JO" dirty="0" smtClean="0">
              <a:solidFill>
                <a:schemeClr val="tx1"/>
              </a:solidFill>
            </a:endParaRPr>
          </a:p>
          <a:p>
            <a:pPr algn="r"/>
            <a:r>
              <a:rPr lang="ar-JO" dirty="0" smtClean="0">
                <a:solidFill>
                  <a:schemeClr val="tx1"/>
                </a:solidFill>
              </a:rPr>
              <a:t> بياكر زجاجية سعة لتر</a:t>
            </a:r>
          </a:p>
          <a:p>
            <a:pPr algn="r"/>
            <a:endParaRPr lang="ar-JO" dirty="0" smtClean="0">
              <a:solidFill>
                <a:schemeClr val="tx1"/>
              </a:solidFill>
            </a:endParaRPr>
          </a:p>
          <a:p>
            <a:pPr algn="r"/>
            <a:r>
              <a:rPr lang="ar-JO" dirty="0" smtClean="0">
                <a:solidFill>
                  <a:schemeClr val="tx1"/>
                </a:solidFill>
              </a:rPr>
              <a:t> هيدروميتر يقيس 22 و 32 </a:t>
            </a:r>
            <a:r>
              <a:rPr lang="en-US" smtClean="0">
                <a:solidFill>
                  <a:schemeClr val="tx1"/>
                </a:solidFill>
              </a:rPr>
              <a:t>Be</a:t>
            </a:r>
            <a:endParaRPr lang="ar-JO" dirty="0" smtClean="0">
              <a:solidFill>
                <a:schemeClr val="tx1"/>
              </a:solidFill>
            </a:endParaRPr>
          </a:p>
          <a:p>
            <a:pPr algn="r"/>
            <a:endParaRPr lang="ar-JO" dirty="0">
              <a:solidFill>
                <a:schemeClr val="tx1"/>
              </a:solidFill>
            </a:endParaRPr>
          </a:p>
        </p:txBody>
      </p:sp>
      <p:pic>
        <p:nvPicPr>
          <p:cNvPr id="4" name="Picture 3" descr="hydromete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 rot="1400860">
            <a:off x="1375367" y="2077564"/>
            <a:ext cx="953615" cy="4207125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JO" dirty="0" smtClean="0"/>
              <a:t>ماء مقطر</a:t>
            </a:r>
          </a:p>
          <a:p>
            <a:r>
              <a:rPr lang="ar-JO" dirty="0" smtClean="0"/>
              <a:t>5- ساحبة ابخرة          </a:t>
            </a:r>
          </a:p>
          <a:p>
            <a:r>
              <a:rPr lang="ar-JO" dirty="0" smtClean="0"/>
              <a:t>6- سخانات كهربائية</a:t>
            </a:r>
          </a:p>
          <a:p>
            <a:endParaRPr lang="ar-JO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928670"/>
            <a:ext cx="7772400" cy="1470025"/>
          </a:xfrm>
        </p:spPr>
        <p:txBody>
          <a:bodyPr/>
          <a:lstStyle/>
          <a:p>
            <a:r>
              <a:rPr lang="ar-JO" dirty="0" smtClean="0"/>
              <a:t>فحص الذهب</a:t>
            </a:r>
            <a:br>
              <a:rPr lang="ar-JO" dirty="0" smtClean="0"/>
            </a:br>
            <a:r>
              <a:rPr lang="ar-JO" dirty="0" smtClean="0"/>
              <a:t>التجفين   </a:t>
            </a:r>
            <a:r>
              <a:rPr lang="en-US" dirty="0" smtClean="0"/>
              <a:t>Cupellation</a:t>
            </a:r>
            <a:endParaRPr lang="ar-JO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5852" y="2714620"/>
            <a:ext cx="6400800" cy="2928958"/>
          </a:xfrm>
        </p:spPr>
        <p:txBody>
          <a:bodyPr>
            <a:normAutofit/>
          </a:bodyPr>
          <a:lstStyle/>
          <a:p>
            <a:pPr algn="just"/>
            <a:endParaRPr lang="ar-JO" dirty="0" smtClean="0">
              <a:solidFill>
                <a:schemeClr val="tx1"/>
              </a:solidFill>
            </a:endParaRPr>
          </a:p>
          <a:p>
            <a:pPr algn="just"/>
            <a:r>
              <a:rPr lang="ar-JO" dirty="0" smtClean="0">
                <a:solidFill>
                  <a:schemeClr val="tx1"/>
                </a:solidFill>
              </a:rPr>
              <a:t>1- تجهيز العينة</a:t>
            </a:r>
          </a:p>
          <a:p>
            <a:pPr algn="just"/>
            <a:r>
              <a:rPr lang="ar-JO" dirty="0" smtClean="0">
                <a:solidFill>
                  <a:schemeClr val="tx1"/>
                </a:solidFill>
              </a:rPr>
              <a:t>2- تجفين العينة</a:t>
            </a:r>
          </a:p>
          <a:p>
            <a:pPr algn="just"/>
            <a:r>
              <a:rPr lang="ar-JO" dirty="0" smtClean="0">
                <a:solidFill>
                  <a:schemeClr val="tx1"/>
                </a:solidFill>
              </a:rPr>
              <a:t>3- تحليل العينة</a:t>
            </a:r>
          </a:p>
          <a:p>
            <a:pPr algn="just"/>
            <a:r>
              <a:rPr lang="ar-JO" dirty="0" smtClean="0">
                <a:solidFill>
                  <a:schemeClr val="tx1"/>
                </a:solidFill>
              </a:rPr>
              <a:t>4- حساب النتائج</a:t>
            </a:r>
          </a:p>
          <a:p>
            <a:pPr algn="just">
              <a:buFontTx/>
              <a:buChar char="-"/>
            </a:pPr>
            <a:endParaRPr lang="ar-JO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 smtClean="0"/>
              <a:t>اجراءات التحليل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JO" dirty="0" smtClean="0"/>
              <a:t>ضع بيكر يحتوي على حمض نيتريك (24) على السخان الكهربائي</a:t>
            </a:r>
          </a:p>
          <a:p>
            <a:r>
              <a:rPr lang="ar-JO" dirty="0" smtClean="0"/>
              <a:t>ضع حاملة السليكا في البيكر أعلاه بحذر عند بدء الحمض بالغليان</a:t>
            </a:r>
          </a:p>
          <a:p>
            <a:r>
              <a:rPr lang="ar-JO" dirty="0" smtClean="0"/>
              <a:t>انتظر لمدة 15- 20 دقيقة بعد الغليان</a:t>
            </a:r>
          </a:p>
          <a:p>
            <a:r>
              <a:rPr lang="ar-JO" dirty="0" smtClean="0"/>
              <a:t>اخرج حاملة السليكا من الحمض وضعها في ماء مقطر</a:t>
            </a:r>
          </a:p>
          <a:p>
            <a:r>
              <a:rPr lang="ar-JO" dirty="0" smtClean="0"/>
              <a:t>أعد نفس العملية أعلاه مع الحمض تركيز (34)</a:t>
            </a:r>
            <a:endParaRPr lang="ar-JO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JO" dirty="0" smtClean="0"/>
              <a:t>اغسل العينات بالماء المقطر الدافئ بعد خروجها من الحمض (34)</a:t>
            </a:r>
          </a:p>
          <a:p>
            <a:r>
              <a:rPr lang="ar-JO" dirty="0" smtClean="0"/>
              <a:t>نشف العينات بفرن التنشيف</a:t>
            </a:r>
          </a:p>
          <a:p>
            <a:r>
              <a:rPr lang="ar-JO" dirty="0" smtClean="0"/>
              <a:t>احرق العينات بالشلمون حتى يصبح لونها لون الذهب اللامع</a:t>
            </a:r>
          </a:p>
          <a:p>
            <a:r>
              <a:rPr lang="ar-JO" dirty="0" smtClean="0"/>
              <a:t>اترك العينات لتبرد</a:t>
            </a:r>
            <a:endParaRPr lang="ar-JO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 smtClean="0"/>
              <a:t>حساب النتائج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JO" dirty="0" smtClean="0"/>
              <a:t>زن العينات القادمة من التحليل</a:t>
            </a:r>
          </a:p>
          <a:p>
            <a:r>
              <a:rPr lang="ar-JO" dirty="0" smtClean="0"/>
              <a:t>اقسم وزن العينة بعد التحليل على وزنها الاول </a:t>
            </a:r>
          </a:p>
          <a:p>
            <a:r>
              <a:rPr lang="ar-JO" dirty="0" smtClean="0"/>
              <a:t>تكون النتيجة هي حاصل قسمة الوزن النهائي على الوزن الاول بالسهم</a:t>
            </a:r>
            <a:endParaRPr lang="ar-JO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2910" y="928670"/>
            <a:ext cx="7772400" cy="1470025"/>
          </a:xfrm>
        </p:spPr>
        <p:txBody>
          <a:bodyPr/>
          <a:lstStyle/>
          <a:p>
            <a:r>
              <a:rPr lang="ar-JO" dirty="0" smtClean="0"/>
              <a:t>1- تجهيز العينة </a:t>
            </a:r>
            <a:br>
              <a:rPr lang="ar-JO" dirty="0" smtClean="0"/>
            </a:br>
            <a:endParaRPr lang="ar-JO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5852" y="2071678"/>
            <a:ext cx="6400800" cy="4071966"/>
          </a:xfrm>
        </p:spPr>
        <p:txBody>
          <a:bodyPr>
            <a:normAutofit/>
          </a:bodyPr>
          <a:lstStyle/>
          <a:p>
            <a:pPr algn="just"/>
            <a:r>
              <a:rPr lang="ar-JO" dirty="0" smtClean="0">
                <a:solidFill>
                  <a:schemeClr val="tx1"/>
                </a:solidFill>
              </a:rPr>
              <a:t>المعدات والأجهزة اللازمة</a:t>
            </a:r>
          </a:p>
          <a:p>
            <a:pPr algn="just"/>
            <a:r>
              <a:rPr lang="ar-JO" dirty="0" smtClean="0">
                <a:solidFill>
                  <a:schemeClr val="tx1"/>
                </a:solidFill>
              </a:rPr>
              <a:t>1- ميزان</a:t>
            </a:r>
          </a:p>
          <a:p>
            <a:pPr algn="just" rtl="0"/>
            <a:r>
              <a:rPr lang="en-US" dirty="0" smtClean="0">
                <a:solidFill>
                  <a:schemeClr val="tx1"/>
                </a:solidFill>
              </a:rPr>
              <a:t>                                                Five digits</a:t>
            </a:r>
          </a:p>
          <a:p>
            <a:pPr algn="just" rtl="0"/>
            <a:r>
              <a:rPr lang="en-US" dirty="0" smtClean="0">
                <a:solidFill>
                  <a:schemeClr val="tx1"/>
                </a:solidFill>
              </a:rPr>
              <a:t>                                               Top loader</a:t>
            </a:r>
            <a:endParaRPr lang="ar-JO" dirty="0" smtClean="0">
              <a:solidFill>
                <a:schemeClr val="tx1"/>
              </a:solidFill>
            </a:endParaRPr>
          </a:p>
          <a:p>
            <a:pPr algn="just"/>
            <a:endParaRPr lang="ar-JO" dirty="0">
              <a:solidFill>
                <a:schemeClr val="tx1"/>
              </a:solidFill>
            </a:endParaRPr>
          </a:p>
        </p:txBody>
      </p:sp>
      <p:pic>
        <p:nvPicPr>
          <p:cNvPr id="5" name="Picture 4" descr="Analytical_Balances_0386612710212231_files_Par_analyse_small_jpg_Imag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99592" y="3789040"/>
            <a:ext cx="2286000" cy="2286000"/>
          </a:xfrm>
          <a:prstGeom prst="rect">
            <a:avLst/>
          </a:prstGeom>
        </p:spPr>
      </p:pic>
      <p:pic>
        <p:nvPicPr>
          <p:cNvPr id="6" name="Picture 5" descr="mettler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9552" y="2420888"/>
            <a:ext cx="2839616" cy="87234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ar-JO" dirty="0" smtClean="0"/>
              <a:t>ملاقط</a:t>
            </a:r>
          </a:p>
          <a:p>
            <a:pPr algn="just"/>
            <a:endParaRPr lang="ar-JO" dirty="0" smtClean="0"/>
          </a:p>
          <a:p>
            <a:pPr algn="just"/>
            <a:r>
              <a:rPr lang="ar-JO" dirty="0" smtClean="0"/>
              <a:t> مقصات</a:t>
            </a:r>
          </a:p>
          <a:p>
            <a:pPr algn="just"/>
            <a:endParaRPr lang="ar-JO" dirty="0" smtClean="0"/>
          </a:p>
          <a:p>
            <a:pPr algn="just"/>
            <a:endParaRPr lang="ar-JO" dirty="0" smtClean="0"/>
          </a:p>
          <a:p>
            <a:pPr algn="just"/>
            <a:r>
              <a:rPr lang="ar-JO" dirty="0" smtClean="0"/>
              <a:t> قطاعات</a:t>
            </a:r>
            <a:endParaRPr lang="ar-JO" dirty="0"/>
          </a:p>
        </p:txBody>
      </p:sp>
      <p:pic>
        <p:nvPicPr>
          <p:cNvPr id="4" name="Picture 3" descr="6 cop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9552" y="3140968"/>
            <a:ext cx="1368152" cy="680706"/>
          </a:xfrm>
          <a:prstGeom prst="rect">
            <a:avLst/>
          </a:prstGeom>
        </p:spPr>
      </p:pic>
      <p:pic>
        <p:nvPicPr>
          <p:cNvPr id="6" name="Picture 5" descr="8 copy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1560" y="4581128"/>
            <a:ext cx="1141017" cy="1052542"/>
          </a:xfrm>
          <a:prstGeom prst="rect">
            <a:avLst/>
          </a:prstGeom>
        </p:spPr>
      </p:pic>
      <p:pic>
        <p:nvPicPr>
          <p:cNvPr id="8" name="Picture 7" descr="22 copy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1340768"/>
            <a:ext cx="2926080" cy="1764792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JO" dirty="0" smtClean="0"/>
              <a:t>زرادية</a:t>
            </a:r>
          </a:p>
          <a:p>
            <a:endParaRPr lang="ar-JO" dirty="0" smtClean="0"/>
          </a:p>
          <a:p>
            <a:endParaRPr lang="ar-JO" dirty="0" smtClean="0"/>
          </a:p>
          <a:p>
            <a:r>
              <a:rPr lang="ar-JO" dirty="0" smtClean="0"/>
              <a:t>مبرد</a:t>
            </a:r>
          </a:p>
          <a:p>
            <a:endParaRPr lang="ar-JO" dirty="0" smtClean="0"/>
          </a:p>
          <a:p>
            <a:r>
              <a:rPr lang="ar-JO" dirty="0" smtClean="0"/>
              <a:t>رصاص</a:t>
            </a:r>
            <a:endParaRPr lang="ar-JO" dirty="0"/>
          </a:p>
        </p:txBody>
      </p:sp>
      <p:pic>
        <p:nvPicPr>
          <p:cNvPr id="5" name="Picture 4" descr="9 cop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3568" y="1988840"/>
            <a:ext cx="2066823" cy="864096"/>
          </a:xfrm>
          <a:prstGeom prst="rect">
            <a:avLst/>
          </a:prstGeom>
        </p:spPr>
      </p:pic>
      <p:pic>
        <p:nvPicPr>
          <p:cNvPr id="6" name="Picture 5" descr="7 copy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3568" y="3429000"/>
            <a:ext cx="1758817" cy="875076"/>
          </a:xfrm>
          <a:prstGeom prst="rect">
            <a:avLst/>
          </a:prstGeom>
        </p:spPr>
      </p:pic>
      <p:pic>
        <p:nvPicPr>
          <p:cNvPr id="7" name="Picture 6" descr="untitled.bmp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83568" y="4293096"/>
            <a:ext cx="1476191" cy="809524"/>
          </a:xfrm>
          <a:prstGeom prst="rect">
            <a:avLst/>
          </a:prstGeom>
        </p:spPr>
      </p:pic>
      <p:pic>
        <p:nvPicPr>
          <p:cNvPr id="9" name="Picture 8" descr="lead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95536" y="5517232"/>
            <a:ext cx="1622623" cy="90614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JO" dirty="0" smtClean="0"/>
              <a:t>فضة    </a:t>
            </a:r>
            <a:endParaRPr lang="ar-JO" dirty="0"/>
          </a:p>
        </p:txBody>
      </p:sp>
      <p:pic>
        <p:nvPicPr>
          <p:cNvPr id="4" name="Picture 3" descr="silver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9552" y="1772816"/>
            <a:ext cx="1247619" cy="961905"/>
          </a:xfrm>
          <a:prstGeom prst="rect">
            <a:avLst/>
          </a:prstGeom>
        </p:spPr>
      </p:pic>
      <p:pic>
        <p:nvPicPr>
          <p:cNvPr id="5" name="Picture 4" descr="فضة حبيبات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3568" y="3284984"/>
            <a:ext cx="804672" cy="896112"/>
          </a:xfrm>
          <a:prstGeom prst="rect">
            <a:avLst/>
          </a:prstGeom>
        </p:spPr>
      </p:pic>
      <p:pic>
        <p:nvPicPr>
          <p:cNvPr id="6" name="Picture 5" descr="ذهب وفضة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843808" y="2714666"/>
            <a:ext cx="3816424" cy="2726017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 smtClean="0"/>
              <a:t>إجراءات تجهيز العينة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JO" dirty="0" smtClean="0"/>
              <a:t> عاير الميزان</a:t>
            </a:r>
          </a:p>
          <a:p>
            <a:r>
              <a:rPr lang="ar-JO" dirty="0" smtClean="0"/>
              <a:t>ضع قطعة رصاص مناسبة على الميزان</a:t>
            </a:r>
          </a:p>
          <a:p>
            <a:r>
              <a:rPr lang="ar-JO" dirty="0" smtClean="0"/>
              <a:t>زن وزنة محددة من الذهب بدقة</a:t>
            </a:r>
          </a:p>
          <a:p>
            <a:r>
              <a:rPr lang="ar-JO" dirty="0" smtClean="0"/>
              <a:t>ضع كمية مناسبة من الفضة النقية للعينة</a:t>
            </a:r>
          </a:p>
          <a:p>
            <a:r>
              <a:rPr lang="ar-JO" dirty="0" smtClean="0"/>
              <a:t>لف الرصاص على العينة بدقة وباحكام</a:t>
            </a:r>
            <a:endParaRPr lang="ar-JO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 smtClean="0"/>
              <a:t>التجفين</a:t>
            </a:r>
            <a:r>
              <a:rPr lang="en-US" dirty="0" smtClean="0"/>
              <a:t>(Cupellation) 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ar-JO" dirty="0" smtClean="0"/>
              <a:t> هي عملية تنقية العناصر الثمينة من العناصر غير الثمينة وذلك باكسدة الاخيرة  وامتصاصها من قبل الجفنات</a:t>
            </a:r>
            <a:endParaRPr lang="ar-JO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 smtClean="0"/>
              <a:t>المعدات والاجهزة اللازمة</a:t>
            </a:r>
            <a:endParaRPr lang="ar-J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JO" dirty="0" smtClean="0"/>
              <a:t>فرن تجفين</a:t>
            </a:r>
          </a:p>
          <a:p>
            <a:endParaRPr lang="ar-JO" dirty="0" smtClean="0"/>
          </a:p>
          <a:p>
            <a:endParaRPr lang="ar-JO" dirty="0" smtClean="0"/>
          </a:p>
          <a:p>
            <a:endParaRPr lang="ar-JO" dirty="0" smtClean="0"/>
          </a:p>
          <a:p>
            <a:endParaRPr lang="ar-JO" dirty="0" smtClean="0"/>
          </a:p>
          <a:p>
            <a:endParaRPr lang="ar-JO" dirty="0" smtClean="0"/>
          </a:p>
          <a:p>
            <a:r>
              <a:rPr lang="ar-JO" dirty="0" smtClean="0"/>
              <a:t>ماكنة درفلة  </a:t>
            </a:r>
            <a:endParaRPr lang="ar-JO" dirty="0"/>
          </a:p>
        </p:txBody>
      </p:sp>
      <p:pic>
        <p:nvPicPr>
          <p:cNvPr id="4" name="Picture 3" descr="فرن تجفين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980728"/>
            <a:ext cx="1986009" cy="4130107"/>
          </a:xfrm>
          <a:prstGeom prst="rect">
            <a:avLst/>
          </a:prstGeom>
        </p:spPr>
      </p:pic>
      <p:pic>
        <p:nvPicPr>
          <p:cNvPr id="5" name="Picture 4" descr="الة سحب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491880" y="3717032"/>
            <a:ext cx="3021754" cy="272675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663</TotalTime>
  <Words>368</Words>
  <Application>Microsoft Office PowerPoint</Application>
  <PresentationFormat>On-screen Show (4:3)</PresentationFormat>
  <Paragraphs>107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فحص الذهب بالتجفين</vt:lpstr>
      <vt:lpstr>فحص الذهب التجفين   Cupellation</vt:lpstr>
      <vt:lpstr>1- تجهيز العينة  </vt:lpstr>
      <vt:lpstr>Slide 4</vt:lpstr>
      <vt:lpstr>Slide 5</vt:lpstr>
      <vt:lpstr>Slide 6</vt:lpstr>
      <vt:lpstr>إجراءات تجهيز العينة</vt:lpstr>
      <vt:lpstr>التجفين(Cupellation) </vt:lpstr>
      <vt:lpstr>المعدات والاجهزة اللازمة</vt:lpstr>
      <vt:lpstr>Slide 10</vt:lpstr>
      <vt:lpstr>Slide 11</vt:lpstr>
      <vt:lpstr>احتياطات السلامة</vt:lpstr>
      <vt:lpstr>اجراءات التجفين</vt:lpstr>
      <vt:lpstr>اجراءات التجفين</vt:lpstr>
      <vt:lpstr>اجراءات التجفين</vt:lpstr>
      <vt:lpstr>اجراءات التجفين</vt:lpstr>
      <vt:lpstr>(Parting 3- تحليل العينة (</vt:lpstr>
      <vt:lpstr>المعدات والاجهزة اللازمة للتحليل</vt:lpstr>
      <vt:lpstr>Slide 19</vt:lpstr>
      <vt:lpstr>اجراءات التحليل</vt:lpstr>
      <vt:lpstr>Slide 21</vt:lpstr>
      <vt:lpstr>حساب النتائج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فحص الذهب التخمين</dc:title>
  <dc:creator>idris</dc:creator>
  <cp:lastModifiedBy>idris</cp:lastModifiedBy>
  <cp:revision>13</cp:revision>
  <dcterms:created xsi:type="dcterms:W3CDTF">2011-04-21T08:09:58Z</dcterms:created>
  <dcterms:modified xsi:type="dcterms:W3CDTF">2011-08-27T08:28:56Z</dcterms:modified>
</cp:coreProperties>
</file>