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dris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11T11:41:53.210" idx="1">
    <p:pos x="575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554B66D-A469-49EB-8370-0CD6DD8F61E3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Rectangle 5"/>
          <p:cNvSpPr/>
          <p:nvPr/>
        </p:nvSpPr>
        <p:spPr>
          <a:xfrm>
            <a:off x="5286389" y="1071537"/>
            <a:ext cx="859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JO" dirty="0" smtClean="0"/>
              <a:t>الأونصة </a:t>
            </a:r>
            <a:endParaRPr lang="ar-J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374E4F9-1910-47C0-A13B-398605DAA747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Eng.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Nimir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Idris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4E4F9-1910-47C0-A13B-398605DAA747}" type="slidenum">
              <a:rPr lang="ar-JO" smtClean="0"/>
              <a:pPr/>
              <a:t>1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4E4F9-1910-47C0-A13B-398605DAA747}" type="slidenum">
              <a:rPr lang="ar-JO" smtClean="0"/>
              <a:pPr/>
              <a:t>14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E056C-B0C4-4CEF-8A20-73C4679A7E54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2000240"/>
            <a:ext cx="7772400" cy="1470025"/>
          </a:xfrm>
        </p:spPr>
        <p:txBody>
          <a:bodyPr/>
          <a:lstStyle/>
          <a:p>
            <a:pPr algn="r"/>
            <a:r>
              <a:rPr lang="ar-JO" dirty="0" smtClean="0"/>
              <a:t>الأونصة (أوقية ) </a:t>
            </a:r>
            <a:r>
              <a:rPr lang="en-US" dirty="0" smtClean="0"/>
              <a:t>Troy Ounce 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JO" sz="4000" dirty="0" smtClean="0">
                <a:solidFill>
                  <a:schemeClr val="tx1"/>
                </a:solidFill>
                <a:cs typeface="Arabic Transparent" pitchFamily="2" charset="-78"/>
              </a:rPr>
              <a:t>وحدة وزن</a:t>
            </a:r>
          </a:p>
          <a:p>
            <a:r>
              <a:rPr lang="ar-JO" sz="4000" dirty="0" smtClean="0">
                <a:solidFill>
                  <a:schemeClr val="tx1"/>
                </a:solidFill>
                <a:cs typeface="Arabic Transparent" pitchFamily="2" charset="-78"/>
              </a:rPr>
              <a:t>31،1035 غرام</a:t>
            </a:r>
          </a:p>
          <a:p>
            <a:r>
              <a:rPr lang="en-US" sz="4300" dirty="0" smtClean="0">
                <a:solidFill>
                  <a:schemeClr val="tx1"/>
                </a:solidFill>
              </a:rPr>
              <a:t>Avoirdupois = 28.3495 g </a:t>
            </a:r>
            <a:endParaRPr lang="ar-JO" sz="4300" dirty="0" smtClean="0">
              <a:solidFill>
                <a:schemeClr val="tx1"/>
              </a:solidFill>
              <a:cs typeface="Arabic Transparent" pitchFamily="2" charset="-78"/>
            </a:endParaRPr>
          </a:p>
          <a:p>
            <a:endParaRPr lang="ar-JO" dirty="0">
              <a:solidFill>
                <a:schemeClr val="tx1"/>
              </a:solidFill>
              <a:cs typeface="Arabic Transparent" pitchFamily="2" charset="-78"/>
            </a:endParaRPr>
          </a:p>
        </p:txBody>
      </p:sp>
      <p:pic>
        <p:nvPicPr>
          <p:cNvPr id="1026" name="Picture 2" descr="H:\صور المناهج\اونصة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214422"/>
            <a:ext cx="2141520" cy="285752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714744" y="6072206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رفع العيار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928802"/>
            <a:ext cx="7929618" cy="4286280"/>
          </a:xfrm>
        </p:spPr>
        <p:txBody>
          <a:bodyPr>
            <a:normAutofit fontScale="47500" lnSpcReduction="20000"/>
          </a:bodyPr>
          <a:lstStyle/>
          <a:p>
            <a:pPr algn="r"/>
            <a:r>
              <a:rPr lang="ar-JO" sz="5900" dirty="0" smtClean="0">
                <a:solidFill>
                  <a:schemeClr val="tx1"/>
                </a:solidFill>
              </a:rPr>
              <a:t>لرفع عيار سبيكة ما يتوجب وجود سبيكة أخرى ذات عيار أعلى منها</a:t>
            </a:r>
          </a:p>
          <a:p>
            <a:pPr algn="r"/>
            <a:r>
              <a:rPr lang="ar-JO" sz="5900" dirty="0" smtClean="0">
                <a:solidFill>
                  <a:schemeClr val="tx1"/>
                </a:solidFill>
              </a:rPr>
              <a:t> نستخدم المعادلة التالية</a:t>
            </a:r>
          </a:p>
          <a:p>
            <a:pPr algn="r"/>
            <a:r>
              <a:rPr lang="ar-JO" sz="3400" dirty="0" smtClean="0">
                <a:solidFill>
                  <a:schemeClr val="tx1"/>
                </a:solidFill>
              </a:rPr>
              <a:t> </a:t>
            </a:r>
            <a:r>
              <a:rPr lang="ar-SA" sz="5100" dirty="0" smtClean="0">
                <a:solidFill>
                  <a:schemeClr val="tx1"/>
                </a:solidFill>
                <a:cs typeface="+mj-cs"/>
              </a:rPr>
              <a:t>العيار المطلوب – العيار المتوفر</a:t>
            </a:r>
            <a:endParaRPr lang="en-US" sz="5100" dirty="0" smtClean="0">
              <a:solidFill>
                <a:schemeClr val="tx1"/>
              </a:solidFill>
              <a:cs typeface="+mj-cs"/>
            </a:endParaRPr>
          </a:p>
          <a:p>
            <a:pPr algn="r"/>
            <a:r>
              <a:rPr lang="ar-SA" sz="5100" dirty="0" smtClean="0">
                <a:solidFill>
                  <a:schemeClr val="tx1"/>
                </a:solidFill>
                <a:cs typeface="+mj-cs"/>
              </a:rPr>
              <a:t>ـــــــــــــــــــــــــــــــــــــــــــ×  وزن السبيكة المراد رفعها = وزن المعدن الثمين </a:t>
            </a:r>
            <a:endParaRPr lang="ar-JO" sz="5100" dirty="0" smtClean="0">
              <a:solidFill>
                <a:schemeClr val="tx1"/>
              </a:solidFill>
              <a:cs typeface="+mj-cs"/>
            </a:endParaRPr>
          </a:p>
          <a:p>
            <a:pPr algn="r"/>
            <a:r>
              <a:rPr lang="ar-SA" sz="5100" dirty="0" smtClean="0">
                <a:solidFill>
                  <a:schemeClr val="tx1"/>
                </a:solidFill>
                <a:cs typeface="+mj-cs"/>
              </a:rPr>
              <a:t>العيار العالي – العيار المطلوب</a:t>
            </a:r>
            <a:endParaRPr lang="ar-JO" sz="5100" dirty="0" smtClean="0">
              <a:solidFill>
                <a:schemeClr val="tx1"/>
              </a:solidFill>
              <a:cs typeface="+mj-cs"/>
            </a:endParaRPr>
          </a:p>
          <a:p>
            <a:pPr algn="r"/>
            <a:r>
              <a:rPr lang="ar-JO" sz="5100" b="1" dirty="0" smtClean="0">
                <a:solidFill>
                  <a:schemeClr val="tx1"/>
                </a:solidFill>
                <a:cs typeface="+mj-cs"/>
              </a:rPr>
              <a:t>الواجب إضافته للسبيكة المراد رفع عيارها لتصل للعيار المطلوب</a:t>
            </a:r>
          </a:p>
          <a:p>
            <a:pPr algn="r"/>
            <a:endParaRPr lang="ar-JO" sz="3800" dirty="0" smtClean="0">
              <a:solidFill>
                <a:schemeClr val="accent6"/>
              </a:solidFill>
            </a:endParaRPr>
          </a:p>
          <a:p>
            <a:pPr algn="r"/>
            <a:endParaRPr lang="en-US" sz="3800" dirty="0" smtClean="0">
              <a:solidFill>
                <a:schemeClr val="accent6"/>
              </a:solidFill>
            </a:endParaRPr>
          </a:p>
          <a:p>
            <a:endParaRPr lang="ar-JO" sz="2400" dirty="0" smtClean="0">
              <a:solidFill>
                <a:schemeClr val="tx1"/>
              </a:solidFill>
            </a:endParaRPr>
          </a:p>
          <a:p>
            <a:r>
              <a:rPr lang="ar-JO" sz="2400" dirty="0" smtClean="0">
                <a:solidFill>
                  <a:schemeClr val="tx1"/>
                </a:solidFill>
              </a:rPr>
              <a:t>                       </a:t>
            </a:r>
            <a:endParaRPr lang="en-US" sz="2400" dirty="0" smtClean="0"/>
          </a:p>
          <a:p>
            <a:pPr algn="r"/>
            <a:r>
              <a:rPr lang="ar-SA" sz="5100" dirty="0" smtClean="0">
                <a:solidFill>
                  <a:schemeClr val="tx1"/>
                </a:solidFill>
              </a:rPr>
              <a:t>حيث أن: و = وزن السبيكة  ،  ع = عيار( نقاوة ) السبيكة</a:t>
            </a:r>
            <a:endParaRPr lang="ar-JO" sz="51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774312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تنزيل العيار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7929618" cy="3000396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ar-JO" sz="3000" dirty="0" smtClean="0">
                <a:solidFill>
                  <a:schemeClr val="tx1"/>
                </a:solidFill>
              </a:rPr>
              <a:t>لتنزيل عيار سبيكة ما يتوجب وجود سبيكة أخرى ذات عيار أقل منها</a:t>
            </a:r>
          </a:p>
          <a:p>
            <a:pPr algn="r"/>
            <a:r>
              <a:rPr lang="ar-JO" sz="3000" dirty="0" smtClean="0">
                <a:solidFill>
                  <a:schemeClr val="tx1"/>
                </a:solidFill>
              </a:rPr>
              <a:t> نستخدم المعادلة التالية</a:t>
            </a:r>
          </a:p>
          <a:p>
            <a:pPr algn="r"/>
            <a:r>
              <a:rPr lang="ar-SA" sz="2600" dirty="0" smtClean="0">
                <a:solidFill>
                  <a:schemeClr val="tx1"/>
                </a:solidFill>
              </a:rPr>
              <a:t> وزن السبيكة × عيارها</a:t>
            </a:r>
            <a:endParaRPr lang="en-US" sz="2600" dirty="0" smtClean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ــــــــــــــــــــــــــــــــــــ   </a:t>
            </a:r>
            <a:r>
              <a:rPr lang="ar-JO" sz="2400" dirty="0" smtClean="0">
                <a:solidFill>
                  <a:schemeClr val="tx1"/>
                </a:solidFill>
              </a:rPr>
              <a:t>      </a:t>
            </a:r>
            <a:r>
              <a:rPr lang="ar-SA" sz="2600" dirty="0" smtClean="0">
                <a:solidFill>
                  <a:schemeClr val="tx1"/>
                </a:solidFill>
              </a:rPr>
              <a:t>ـــ </a:t>
            </a:r>
            <a:r>
              <a:rPr lang="ar-JO" sz="2600" dirty="0" smtClean="0">
                <a:solidFill>
                  <a:schemeClr val="tx1"/>
                </a:solidFill>
              </a:rPr>
              <a:t>           </a:t>
            </a:r>
            <a:r>
              <a:rPr lang="ar-SA" sz="2600" dirty="0" smtClean="0">
                <a:solidFill>
                  <a:schemeClr val="tx1"/>
                </a:solidFill>
              </a:rPr>
              <a:t>وزن السبيكة   =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r"/>
            <a:r>
              <a:rPr lang="ar-SA" sz="2600" dirty="0" smtClean="0">
                <a:solidFill>
                  <a:schemeClr val="tx1"/>
                </a:solidFill>
              </a:rPr>
              <a:t>     العيار المطلوب</a:t>
            </a:r>
            <a:endParaRPr lang="en-US" sz="2600" dirty="0" smtClean="0">
              <a:solidFill>
                <a:schemeClr val="tx1"/>
              </a:solidFill>
            </a:endParaRPr>
          </a:p>
          <a:p>
            <a:pPr algn="just"/>
            <a:r>
              <a:rPr lang="ar-SA" sz="2600" dirty="0" smtClean="0">
                <a:solidFill>
                  <a:schemeClr val="tx1"/>
                </a:solidFill>
              </a:rPr>
              <a:t>وزن المعدن غير الثمين الواجب اضافته</a:t>
            </a:r>
            <a:endParaRPr lang="en-US" sz="2600" dirty="0" smtClean="0">
              <a:solidFill>
                <a:schemeClr val="tx1"/>
              </a:solidFill>
            </a:endParaRPr>
          </a:p>
          <a:p>
            <a:pPr algn="just"/>
            <a:r>
              <a:rPr lang="ar-SA" sz="2400" dirty="0" smtClean="0">
                <a:solidFill>
                  <a:schemeClr val="tx1"/>
                </a:solidFill>
              </a:rPr>
              <a:t>              </a:t>
            </a:r>
            <a:endParaRPr lang="ar-JO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988626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التحقق من صحة رفع أو تنزيل العيار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7929618" cy="3000396"/>
          </a:xfrm>
        </p:spPr>
        <p:txBody>
          <a:bodyPr>
            <a:normAutofit fontScale="70000" lnSpcReduction="20000"/>
          </a:bodyPr>
          <a:lstStyle/>
          <a:p>
            <a:pPr algn="r"/>
            <a:endParaRPr lang="ar-JO" sz="2600" dirty="0" smtClean="0">
              <a:solidFill>
                <a:schemeClr val="tx1"/>
              </a:solidFill>
            </a:endParaRPr>
          </a:p>
          <a:p>
            <a:pPr algn="r"/>
            <a:r>
              <a:rPr lang="ar-JO" sz="2600" dirty="0" smtClean="0">
                <a:solidFill>
                  <a:schemeClr val="tx1"/>
                </a:solidFill>
              </a:rPr>
              <a:t> </a:t>
            </a:r>
            <a:r>
              <a:rPr lang="ar-JO" sz="3000" dirty="0" smtClean="0">
                <a:solidFill>
                  <a:schemeClr val="tx1"/>
                </a:solidFill>
              </a:rPr>
              <a:t>نستخدم المعادلة التالية</a:t>
            </a:r>
          </a:p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 </a:t>
            </a:r>
            <a:r>
              <a:rPr lang="ar-JO" sz="2400" dirty="0" smtClean="0">
                <a:solidFill>
                  <a:schemeClr val="tx1"/>
                </a:solidFill>
              </a:rPr>
              <a:t>    </a:t>
            </a:r>
          </a:p>
          <a:p>
            <a:pPr algn="r"/>
            <a:r>
              <a:rPr lang="ar-JO" sz="2800" dirty="0" smtClean="0">
                <a:solidFill>
                  <a:schemeClr val="tx1"/>
                </a:solidFill>
              </a:rPr>
              <a:t> </a:t>
            </a:r>
            <a:r>
              <a:rPr lang="ar-SA" sz="2800" dirty="0" smtClean="0">
                <a:solidFill>
                  <a:schemeClr val="tx1"/>
                </a:solidFill>
              </a:rPr>
              <a:t>و</a:t>
            </a:r>
            <a:r>
              <a:rPr lang="ar-SA" sz="2800" baseline="-25000" dirty="0" smtClean="0">
                <a:solidFill>
                  <a:schemeClr val="tx1"/>
                </a:solidFill>
              </a:rPr>
              <a:t>1 ×  </a:t>
            </a:r>
            <a:r>
              <a:rPr lang="ar-SA" sz="2800" dirty="0" smtClean="0">
                <a:solidFill>
                  <a:schemeClr val="tx1"/>
                </a:solidFill>
              </a:rPr>
              <a:t>ع</a:t>
            </a:r>
            <a:r>
              <a:rPr lang="ar-SA" sz="2800" baseline="-25000" dirty="0" smtClean="0">
                <a:solidFill>
                  <a:schemeClr val="tx1"/>
                </a:solidFill>
              </a:rPr>
              <a:t> 1 + </a:t>
            </a:r>
            <a:r>
              <a:rPr lang="ar-SA" sz="2800" dirty="0" smtClean="0">
                <a:solidFill>
                  <a:schemeClr val="tx1"/>
                </a:solidFill>
              </a:rPr>
              <a:t>و</a:t>
            </a:r>
            <a:r>
              <a:rPr lang="ar-SA" sz="2800" baseline="-25000" dirty="0" smtClean="0">
                <a:solidFill>
                  <a:schemeClr val="tx1"/>
                </a:solidFill>
              </a:rPr>
              <a:t>2 × </a:t>
            </a:r>
            <a:r>
              <a:rPr lang="ar-SA" sz="2800" dirty="0" smtClean="0">
                <a:solidFill>
                  <a:schemeClr val="tx1"/>
                </a:solidFill>
              </a:rPr>
              <a:t>ع</a:t>
            </a:r>
            <a:r>
              <a:rPr lang="ar-SA" sz="2800" baseline="-25000" dirty="0" smtClean="0">
                <a:solidFill>
                  <a:schemeClr val="tx1"/>
                </a:solidFill>
              </a:rPr>
              <a:t> 2+ </a:t>
            </a:r>
            <a:r>
              <a:rPr lang="ar-SA" sz="2800" dirty="0" smtClean="0">
                <a:solidFill>
                  <a:schemeClr val="tx1"/>
                </a:solidFill>
              </a:rPr>
              <a:t>و</a:t>
            </a:r>
            <a:r>
              <a:rPr lang="ar-SA" sz="2800" baseline="-25000" dirty="0" smtClean="0">
                <a:solidFill>
                  <a:schemeClr val="tx1"/>
                </a:solidFill>
              </a:rPr>
              <a:t>3 × </a:t>
            </a:r>
            <a:r>
              <a:rPr lang="ar-SA" sz="2800" dirty="0" smtClean="0">
                <a:solidFill>
                  <a:schemeClr val="tx1"/>
                </a:solidFill>
              </a:rPr>
              <a:t>ع</a:t>
            </a:r>
            <a:r>
              <a:rPr lang="ar-SA" sz="2800" baseline="-25000" dirty="0" smtClean="0">
                <a:solidFill>
                  <a:schemeClr val="tx1"/>
                </a:solidFill>
              </a:rPr>
              <a:t> 3 + ........ +</a:t>
            </a:r>
            <a:r>
              <a:rPr lang="ar-SA" sz="2800" dirty="0" smtClean="0">
                <a:solidFill>
                  <a:schemeClr val="tx1"/>
                </a:solidFill>
              </a:rPr>
              <a:t> و</a:t>
            </a:r>
            <a:r>
              <a:rPr lang="ar-SA" sz="2800" baseline="-25000" dirty="0" smtClean="0">
                <a:solidFill>
                  <a:schemeClr val="tx1"/>
                </a:solidFill>
              </a:rPr>
              <a:t>ن × </a:t>
            </a:r>
            <a:r>
              <a:rPr lang="ar-SA" sz="2800" dirty="0" smtClean="0">
                <a:solidFill>
                  <a:schemeClr val="tx1"/>
                </a:solidFill>
              </a:rPr>
              <a:t>ع</a:t>
            </a:r>
            <a:r>
              <a:rPr lang="ar-SA" sz="2800" baseline="-25000" dirty="0" smtClean="0">
                <a:solidFill>
                  <a:schemeClr val="tx1"/>
                </a:solidFill>
              </a:rPr>
              <a:t> ن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r"/>
            <a:r>
              <a:rPr lang="ar-SA" sz="2400" baseline="-25000" dirty="0" smtClean="0">
                <a:solidFill>
                  <a:schemeClr val="accent6"/>
                </a:solidFill>
              </a:rPr>
              <a:t>        </a:t>
            </a:r>
            <a:r>
              <a:rPr lang="ar-SA" sz="3400" baseline="-25000" dirty="0" smtClean="0">
                <a:solidFill>
                  <a:schemeClr val="tx1"/>
                </a:solidFill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r>
              <a:rPr lang="ar-SA" sz="2400" baseline="-25000" dirty="0" smtClean="0">
                <a:solidFill>
                  <a:schemeClr val="accent6"/>
                </a:solidFill>
              </a:rPr>
              <a:t>  </a:t>
            </a:r>
            <a:r>
              <a:rPr lang="ar-SA" sz="3100" baseline="-25000" dirty="0" smtClean="0">
                <a:solidFill>
                  <a:schemeClr val="tx1"/>
                </a:solidFill>
              </a:rPr>
              <a:t>=</a:t>
            </a:r>
            <a:r>
              <a:rPr lang="ar-SA" sz="2400" baseline="-25000" dirty="0" smtClean="0">
                <a:solidFill>
                  <a:schemeClr val="accent6"/>
                </a:solidFill>
              </a:rPr>
              <a:t>     </a:t>
            </a:r>
            <a:r>
              <a:rPr lang="ar-SA" sz="3100" dirty="0" smtClean="0">
                <a:solidFill>
                  <a:schemeClr val="tx1"/>
                </a:solidFill>
              </a:rPr>
              <a:t>نقاوة السبيكة الجديدة</a:t>
            </a:r>
            <a:endParaRPr lang="en-US" sz="3100" dirty="0" smtClean="0">
              <a:solidFill>
                <a:schemeClr val="tx1"/>
              </a:solidFill>
            </a:endParaRPr>
          </a:p>
          <a:p>
            <a:pPr algn="r"/>
            <a:r>
              <a:rPr lang="ar-SA" sz="2400" dirty="0" smtClean="0">
                <a:solidFill>
                  <a:schemeClr val="accent6"/>
                </a:solidFill>
              </a:rPr>
              <a:t>                  </a:t>
            </a:r>
            <a:r>
              <a:rPr lang="ar-SA" sz="3100" dirty="0" smtClean="0">
                <a:solidFill>
                  <a:schemeClr val="tx1"/>
                </a:solidFill>
              </a:rPr>
              <a:t>و</a:t>
            </a:r>
            <a:r>
              <a:rPr lang="ar-SA" sz="3100" baseline="-25000" dirty="0" smtClean="0">
                <a:solidFill>
                  <a:schemeClr val="tx1"/>
                </a:solidFill>
              </a:rPr>
              <a:t>1 + </a:t>
            </a:r>
            <a:r>
              <a:rPr lang="ar-SA" sz="3100" dirty="0" smtClean="0">
                <a:solidFill>
                  <a:schemeClr val="tx1"/>
                </a:solidFill>
              </a:rPr>
              <a:t>و</a:t>
            </a:r>
            <a:r>
              <a:rPr lang="ar-SA" sz="3100" baseline="-25000" dirty="0" smtClean="0">
                <a:solidFill>
                  <a:schemeClr val="tx1"/>
                </a:solidFill>
              </a:rPr>
              <a:t>2  + </a:t>
            </a:r>
            <a:r>
              <a:rPr lang="ar-SA" sz="3100" dirty="0" smtClean="0">
                <a:solidFill>
                  <a:schemeClr val="tx1"/>
                </a:solidFill>
              </a:rPr>
              <a:t>و</a:t>
            </a:r>
            <a:r>
              <a:rPr lang="ar-SA" sz="3100" baseline="-25000" dirty="0" smtClean="0">
                <a:solidFill>
                  <a:schemeClr val="tx1"/>
                </a:solidFill>
              </a:rPr>
              <a:t>3 + ........... + </a:t>
            </a:r>
            <a:r>
              <a:rPr lang="ar-SA" sz="3100" dirty="0" smtClean="0">
                <a:solidFill>
                  <a:schemeClr val="tx1"/>
                </a:solidFill>
              </a:rPr>
              <a:t>و</a:t>
            </a:r>
            <a:r>
              <a:rPr lang="ar-SA" sz="3100" baseline="-25000" dirty="0" smtClean="0">
                <a:solidFill>
                  <a:schemeClr val="tx1"/>
                </a:solidFill>
              </a:rPr>
              <a:t>ن</a:t>
            </a:r>
            <a:endParaRPr lang="en-US" sz="3100" dirty="0" smtClean="0">
              <a:solidFill>
                <a:schemeClr val="tx1"/>
              </a:solidFill>
            </a:endParaRPr>
          </a:p>
          <a:p>
            <a:pPr algn="r"/>
            <a:endParaRPr lang="en-US" sz="2400" dirty="0" smtClean="0">
              <a:solidFill>
                <a:schemeClr val="accent6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ar-SA" sz="2400" dirty="0" smtClean="0">
                <a:solidFill>
                  <a:schemeClr val="tx1"/>
                </a:solidFill>
              </a:rPr>
              <a:t>              </a:t>
            </a:r>
            <a:endParaRPr lang="ar-JO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917188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حساب سعر غرام  الذهب 24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7929618" cy="3000396"/>
          </a:xfrm>
        </p:spPr>
        <p:txBody>
          <a:bodyPr>
            <a:normAutofit fontScale="70000" lnSpcReduction="20000"/>
          </a:bodyPr>
          <a:lstStyle/>
          <a:p>
            <a:pPr algn="r"/>
            <a:endParaRPr lang="ar-JO" sz="2600" dirty="0" smtClean="0">
              <a:solidFill>
                <a:schemeClr val="tx1"/>
              </a:solidFill>
            </a:endParaRPr>
          </a:p>
          <a:p>
            <a:pPr algn="r"/>
            <a:r>
              <a:rPr lang="ar-JO" sz="2600" dirty="0" smtClean="0">
                <a:solidFill>
                  <a:schemeClr val="tx1"/>
                </a:solidFill>
              </a:rPr>
              <a:t> </a:t>
            </a:r>
            <a:r>
              <a:rPr lang="ar-JO" sz="3300" dirty="0" smtClean="0">
                <a:solidFill>
                  <a:schemeClr val="tx1"/>
                </a:solidFill>
              </a:rPr>
              <a:t>نستخدم المعادلة التالية</a:t>
            </a:r>
          </a:p>
          <a:p>
            <a:pPr algn="r"/>
            <a:endParaRPr lang="ar-JO" sz="2600" dirty="0" smtClean="0">
              <a:solidFill>
                <a:schemeClr val="tx1"/>
              </a:solidFill>
            </a:endParaRPr>
          </a:p>
          <a:p>
            <a:r>
              <a:rPr lang="ar-SA" sz="2400" dirty="0" smtClean="0">
                <a:solidFill>
                  <a:schemeClr val="tx1"/>
                </a:solidFill>
              </a:rPr>
              <a:t> </a:t>
            </a:r>
            <a:r>
              <a:rPr lang="ar-JO" sz="2400" dirty="0" smtClean="0">
                <a:solidFill>
                  <a:schemeClr val="tx1"/>
                </a:solidFill>
              </a:rPr>
              <a:t>     </a:t>
            </a:r>
            <a:r>
              <a:rPr lang="ar-SA" sz="3600" dirty="0" smtClean="0">
                <a:solidFill>
                  <a:schemeClr val="tx1"/>
                </a:solidFill>
              </a:rPr>
              <a:t>سعر الأونصة بالدولار × قيمة الدولار بال</a:t>
            </a:r>
            <a:r>
              <a:rPr lang="ar-JO" sz="3600" dirty="0" smtClean="0">
                <a:solidFill>
                  <a:schemeClr val="tx1"/>
                </a:solidFill>
              </a:rPr>
              <a:t>عملة المحلية</a:t>
            </a:r>
            <a:endParaRPr lang="en-US" sz="3600" dirty="0" smtClean="0">
              <a:solidFill>
                <a:schemeClr val="tx1"/>
              </a:solidFill>
            </a:endParaRPr>
          </a:p>
          <a:p>
            <a:r>
              <a:rPr lang="ar-SA" sz="2400" dirty="0" smtClean="0">
                <a:solidFill>
                  <a:schemeClr val="tx1"/>
                </a:solidFill>
              </a:rPr>
              <a:t> ـــــــــــــــــــــــــــــــــــــــــــــــــــــــــــــــــــــــــــــــــــــــــــــــــــــــــــــ      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ar-SA" sz="4000" dirty="0" smtClean="0">
                <a:solidFill>
                  <a:schemeClr val="tx1"/>
                </a:solidFill>
              </a:rPr>
              <a:t>             31.1035 </a:t>
            </a:r>
            <a:endParaRPr lang="en-US" sz="4000" dirty="0" smtClean="0">
              <a:solidFill>
                <a:schemeClr val="tx1"/>
              </a:solidFill>
            </a:endParaRPr>
          </a:p>
          <a:p>
            <a:pPr algn="r"/>
            <a:endParaRPr lang="en-US" sz="2400" dirty="0" smtClean="0">
              <a:solidFill>
                <a:schemeClr val="accent6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ar-SA" sz="2400" dirty="0" smtClean="0">
                <a:solidFill>
                  <a:schemeClr val="tx1"/>
                </a:solidFill>
              </a:rPr>
              <a:t>              </a:t>
            </a:r>
            <a:endParaRPr lang="ar-JO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988626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حساب سعر غرام  الذهب من عيارات مختلفة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7929618" cy="3000396"/>
          </a:xfrm>
        </p:spPr>
        <p:txBody>
          <a:bodyPr>
            <a:normAutofit fontScale="70000" lnSpcReduction="20000"/>
          </a:bodyPr>
          <a:lstStyle/>
          <a:p>
            <a:pPr algn="r"/>
            <a:endParaRPr lang="ar-JO" sz="2600" dirty="0" smtClean="0">
              <a:solidFill>
                <a:schemeClr val="tx1"/>
              </a:solidFill>
            </a:endParaRPr>
          </a:p>
          <a:p>
            <a:pPr algn="r"/>
            <a:r>
              <a:rPr lang="ar-JO" sz="3300" dirty="0" smtClean="0">
                <a:solidFill>
                  <a:schemeClr val="tx1"/>
                </a:solidFill>
              </a:rPr>
              <a:t> نستخدم المعادلة التالية</a:t>
            </a:r>
          </a:p>
          <a:p>
            <a:pPr algn="r"/>
            <a:endParaRPr lang="ar-JO" sz="2600" dirty="0" smtClean="0">
              <a:solidFill>
                <a:schemeClr val="tx1"/>
              </a:solidFill>
            </a:endParaRPr>
          </a:p>
          <a:p>
            <a:r>
              <a:rPr lang="ar-SA" sz="3600" dirty="0" smtClean="0">
                <a:solidFill>
                  <a:schemeClr val="tx1"/>
                </a:solidFill>
              </a:rPr>
              <a:t> </a:t>
            </a:r>
            <a:r>
              <a:rPr lang="ar-JO" sz="3600" dirty="0" smtClean="0">
                <a:solidFill>
                  <a:schemeClr val="tx1"/>
                </a:solidFill>
              </a:rPr>
              <a:t>     </a:t>
            </a:r>
            <a:r>
              <a:rPr lang="ar-SA" sz="3600" dirty="0" smtClean="0">
                <a:solidFill>
                  <a:schemeClr val="tx1"/>
                </a:solidFill>
              </a:rPr>
              <a:t>سعر </a:t>
            </a:r>
            <a:r>
              <a:rPr lang="ar-JO" sz="3600" dirty="0" smtClean="0">
                <a:solidFill>
                  <a:schemeClr val="tx1"/>
                </a:solidFill>
              </a:rPr>
              <a:t>غرام الـ 24</a:t>
            </a:r>
            <a:r>
              <a:rPr lang="ar-SA" sz="3600" dirty="0" smtClean="0">
                <a:solidFill>
                  <a:schemeClr val="tx1"/>
                </a:solidFill>
              </a:rPr>
              <a:t>× </a:t>
            </a:r>
            <a:r>
              <a:rPr lang="ar-JO" sz="3600" dirty="0" smtClean="0">
                <a:solidFill>
                  <a:schemeClr val="tx1"/>
                </a:solidFill>
              </a:rPr>
              <a:t>العيار المطلوب</a:t>
            </a:r>
            <a:endParaRPr lang="en-US" sz="3600" dirty="0" smtClean="0">
              <a:solidFill>
                <a:schemeClr val="tx1"/>
              </a:solidFill>
            </a:endParaRPr>
          </a:p>
          <a:p>
            <a:r>
              <a:rPr lang="ar-SA" sz="2400" dirty="0" smtClean="0">
                <a:solidFill>
                  <a:schemeClr val="tx1"/>
                </a:solidFill>
              </a:rPr>
              <a:t> ـــــــــــــــــــــــــــــــــــــــــــــــــــــــــــــــــــــــــــــــــــــــــــــــــــــــــــــ      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ar-SA" sz="4000" dirty="0" smtClean="0">
                <a:solidFill>
                  <a:schemeClr val="tx1"/>
                </a:solidFill>
              </a:rPr>
              <a:t>             </a:t>
            </a:r>
            <a:r>
              <a:rPr lang="ar-JO" sz="4000" dirty="0" smtClean="0">
                <a:solidFill>
                  <a:schemeClr val="tx1"/>
                </a:solidFill>
              </a:rPr>
              <a:t>24</a:t>
            </a:r>
            <a:endParaRPr lang="en-US" sz="4000" dirty="0" smtClean="0">
              <a:solidFill>
                <a:schemeClr val="tx1"/>
              </a:solidFill>
            </a:endParaRPr>
          </a:p>
          <a:p>
            <a:pPr algn="r"/>
            <a:endParaRPr lang="en-US" sz="2400" dirty="0" smtClean="0">
              <a:solidFill>
                <a:schemeClr val="accent6"/>
              </a:solidFill>
            </a:endParaRP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ar-SA" sz="2400" dirty="0" smtClean="0">
                <a:solidFill>
                  <a:schemeClr val="tx1"/>
                </a:solidFill>
              </a:rPr>
              <a:t>              </a:t>
            </a:r>
            <a:endParaRPr lang="ar-JO" sz="2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988626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214422"/>
            <a:ext cx="7772400" cy="1470025"/>
          </a:xfrm>
        </p:spPr>
        <p:txBody>
          <a:bodyPr/>
          <a:lstStyle/>
          <a:p>
            <a:pPr algn="r"/>
            <a:r>
              <a:rPr lang="ar-JO" dirty="0" smtClean="0"/>
              <a:t>التولا</a:t>
            </a:r>
            <a:r>
              <a:rPr lang="en-US" dirty="0" err="1" smtClean="0"/>
              <a:t>Tola</a:t>
            </a:r>
            <a:r>
              <a:rPr lang="en-US" dirty="0" smtClean="0"/>
              <a:t>   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857628"/>
            <a:ext cx="6400800" cy="1752600"/>
          </a:xfrm>
        </p:spPr>
        <p:txBody>
          <a:bodyPr/>
          <a:lstStyle/>
          <a:p>
            <a:r>
              <a:rPr lang="ar-JO" sz="4000" dirty="0" smtClean="0">
                <a:solidFill>
                  <a:schemeClr val="tx1"/>
                </a:solidFill>
                <a:cs typeface="Arabic Transparent" pitchFamily="2" charset="-78"/>
              </a:rPr>
              <a:t>وحدة وزن</a:t>
            </a:r>
          </a:p>
          <a:p>
            <a:r>
              <a:rPr lang="ar-JO" sz="4000" dirty="0" smtClean="0">
                <a:solidFill>
                  <a:schemeClr val="tx1"/>
                </a:solidFill>
                <a:cs typeface="Arabic Transparent" pitchFamily="2" charset="-78"/>
              </a:rPr>
              <a:t>11،6638غرام</a:t>
            </a:r>
            <a:endParaRPr lang="ar-JO" sz="4000" dirty="0">
              <a:solidFill>
                <a:schemeClr val="tx1"/>
              </a:solidFill>
              <a:cs typeface="Arabic Transparent" pitchFamily="2" charset="-78"/>
            </a:endParaRPr>
          </a:p>
        </p:txBody>
      </p:sp>
      <p:pic>
        <p:nvPicPr>
          <p:cNvPr id="7170" name="Picture 2" descr="UBS 10 Tola Gold B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36930"/>
            <a:ext cx="2643174" cy="4387669"/>
          </a:xfrm>
          <a:prstGeom prst="rect">
            <a:avLst/>
          </a:prstGeom>
          <a:noFill/>
        </p:spPr>
      </p:pic>
      <p:pic>
        <p:nvPicPr>
          <p:cNvPr id="7172" name="Picture 4" descr="One Tola Gold B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2500306"/>
            <a:ext cx="1785950" cy="3036115"/>
          </a:xfrm>
          <a:prstGeom prst="rect">
            <a:avLst/>
          </a:prstGeom>
          <a:noFill/>
        </p:spPr>
      </p:pic>
      <p:pic>
        <p:nvPicPr>
          <p:cNvPr id="6" name="Picture 2" descr="UBS 10 Tola Gold B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29520"/>
            <a:ext cx="2643174" cy="4387669"/>
          </a:xfrm>
          <a:prstGeom prst="rect">
            <a:avLst/>
          </a:prstGeom>
          <a:noFill/>
        </p:spPr>
      </p:pic>
      <p:pic>
        <p:nvPicPr>
          <p:cNvPr id="7" name="Picture 4" descr="One Tola Gold Ba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2492896"/>
            <a:ext cx="1785950" cy="3036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ar-JO" dirty="0" smtClean="0"/>
              <a:t>    النقاوة</a:t>
            </a:r>
            <a:r>
              <a:rPr lang="en-US" dirty="0" smtClean="0"/>
              <a:t>Fineness                       </a:t>
            </a:r>
            <a:br>
              <a:rPr lang="en-US" dirty="0" smtClean="0"/>
            </a:b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643314"/>
            <a:ext cx="6400800" cy="1752600"/>
          </a:xfrm>
        </p:spPr>
        <p:txBody>
          <a:bodyPr/>
          <a:lstStyle/>
          <a:p>
            <a:endParaRPr lang="ar-JO" dirty="0" smtClean="0">
              <a:solidFill>
                <a:schemeClr val="tx1"/>
              </a:solidFill>
              <a:cs typeface="Arabic Transparent" pitchFamily="2" charset="-78"/>
            </a:endParaRPr>
          </a:p>
          <a:p>
            <a:r>
              <a:rPr lang="ar-JO" dirty="0" smtClean="0">
                <a:solidFill>
                  <a:schemeClr val="tx1"/>
                </a:solidFill>
                <a:cs typeface="Arabic Transparent" pitchFamily="2" charset="-78"/>
              </a:rPr>
              <a:t>نسبة معدن ما ضمن سبيكة مكونة من عدة معادن وزن/ وزن أو جزء/جزء</a:t>
            </a:r>
            <a:endParaRPr lang="ar-JO" dirty="0">
              <a:solidFill>
                <a:schemeClr val="tx1"/>
              </a:solidFill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ar-JO" dirty="0" smtClean="0"/>
              <a:t>    العيار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JO" dirty="0" smtClean="0"/>
              <a:t>مقياس للنقاوة يعبر عنه بالقيراط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tx1"/>
                </a:solidFill>
                <a:cs typeface="Arabic Transparent" pitchFamily="2" charset="-78"/>
              </a:rPr>
              <a:t>الذهب النقي 24 قيراط</a:t>
            </a:r>
          </a:p>
          <a:p>
            <a:r>
              <a:rPr lang="en-US" dirty="0" smtClean="0">
                <a:solidFill>
                  <a:schemeClr val="tx1"/>
                </a:solidFill>
                <a:cs typeface="Arabic Transparent" pitchFamily="2" charset="-78"/>
              </a:rPr>
              <a:t>Karat/ Carat</a:t>
            </a:r>
            <a:endParaRPr lang="ar-JO" dirty="0" smtClean="0">
              <a:solidFill>
                <a:schemeClr val="tx1"/>
              </a:solidFill>
              <a:cs typeface="Arabic Transparent" pitchFamily="2" charset="-78"/>
            </a:endParaRPr>
          </a:p>
          <a:p>
            <a:endParaRPr lang="ar-JO" dirty="0">
              <a:solidFill>
                <a:schemeClr val="tx1"/>
              </a:solidFill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ar-JO" dirty="0" smtClean="0"/>
              <a:t>    السهم</a:t>
            </a:r>
            <a:r>
              <a:rPr lang="en-US" dirty="0" err="1" smtClean="0"/>
              <a:t>millesimal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ar-JO" dirty="0" smtClean="0"/>
              <a:t>وحدة قياس للنقاوة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tx1"/>
                </a:solidFill>
                <a:cs typeface="Arabic Transparent" pitchFamily="2" charset="-78"/>
              </a:rPr>
              <a:t>الذهب النقي 1000 سهم</a:t>
            </a:r>
          </a:p>
          <a:p>
            <a:endParaRPr lang="ar-JO" dirty="0" smtClean="0">
              <a:solidFill>
                <a:schemeClr val="tx1"/>
              </a:solidFill>
              <a:cs typeface="Arabic Transparent" pitchFamily="2" charset="-78"/>
            </a:endParaRPr>
          </a:p>
          <a:p>
            <a:endParaRPr lang="ar-JO" dirty="0">
              <a:solidFill>
                <a:schemeClr val="tx1"/>
              </a:solidFill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7772400" cy="1470025"/>
          </a:xfrm>
        </p:spPr>
        <p:txBody>
          <a:bodyPr/>
          <a:lstStyle/>
          <a:p>
            <a:r>
              <a:rPr lang="ar-JO" dirty="0" smtClean="0"/>
              <a:t>القيراط والسهم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500306"/>
            <a:ext cx="6400800" cy="3714776"/>
          </a:xfrm>
        </p:spPr>
        <p:txBody>
          <a:bodyPr/>
          <a:lstStyle/>
          <a:p>
            <a:r>
              <a:rPr lang="ar-JO" sz="3600" dirty="0" smtClean="0">
                <a:solidFill>
                  <a:schemeClr val="tx1"/>
                </a:solidFill>
              </a:rPr>
              <a:t>24قيراط تعادل 1000 سهم</a:t>
            </a:r>
          </a:p>
          <a:p>
            <a:r>
              <a:rPr lang="ar-JO" sz="3600" dirty="0" smtClean="0">
                <a:solidFill>
                  <a:schemeClr val="tx1"/>
                </a:solidFill>
              </a:rPr>
              <a:t>1 قيراط يعادل 41،67 سهم</a:t>
            </a:r>
          </a:p>
          <a:p>
            <a:endParaRPr lang="ar-JO" sz="2400" dirty="0" smtClean="0"/>
          </a:p>
          <a:p>
            <a:endParaRPr lang="ar-JO" dirty="0" smtClean="0"/>
          </a:p>
        </p:txBody>
      </p:sp>
      <p:sp>
        <p:nvSpPr>
          <p:cNvPr id="4" name="Rectangle 3"/>
          <p:cNvSpPr/>
          <p:nvPr/>
        </p:nvSpPr>
        <p:spPr>
          <a:xfrm>
            <a:off x="3643306" y="6215082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العيارات المتداولة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2143116"/>
            <a:ext cx="6400800" cy="3857652"/>
          </a:xfrm>
        </p:spPr>
        <p:txBody>
          <a:bodyPr>
            <a:normAutofit lnSpcReduction="10000"/>
          </a:bodyPr>
          <a:lstStyle/>
          <a:p>
            <a:pPr algn="r"/>
            <a:r>
              <a:rPr lang="ar-JO" sz="2400" dirty="0" smtClean="0"/>
              <a:t>   </a:t>
            </a:r>
            <a:r>
              <a:rPr lang="ar-JO" sz="2400" dirty="0" smtClean="0">
                <a:solidFill>
                  <a:schemeClr val="tx1"/>
                </a:solidFill>
                <a:cs typeface="+mj-cs"/>
              </a:rPr>
              <a:t>القيراط                                          السهم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24                                            999،9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22                                            916،6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21                                               875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18                                               750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16                                            666،6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14                                               583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12                                               500</a:t>
            </a:r>
          </a:p>
          <a:p>
            <a:pPr algn="r"/>
            <a:r>
              <a:rPr lang="ar-JO" sz="2400" dirty="0" smtClean="0">
                <a:solidFill>
                  <a:schemeClr val="tx1"/>
                </a:solidFill>
                <a:cs typeface="+mj-cs"/>
              </a:rPr>
              <a:t>     9                                                 375</a:t>
            </a:r>
          </a:p>
          <a:p>
            <a:pPr algn="r"/>
            <a:endParaRPr lang="ar-JO" sz="2400" dirty="0"/>
          </a:p>
        </p:txBody>
      </p:sp>
      <p:sp>
        <p:nvSpPr>
          <p:cNvPr id="4" name="Rectangle 3"/>
          <p:cNvSpPr/>
          <p:nvPr/>
        </p:nvSpPr>
        <p:spPr>
          <a:xfrm>
            <a:off x="3780758" y="6131502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العلاقة بين القيراط والسهم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8662" y="2928934"/>
            <a:ext cx="6400800" cy="3000396"/>
          </a:xfrm>
        </p:spPr>
        <p:txBody>
          <a:bodyPr>
            <a:normAutofit/>
          </a:bodyPr>
          <a:lstStyle/>
          <a:p>
            <a:pPr algn="r"/>
            <a:endParaRPr lang="ar-JO" sz="2400" dirty="0" smtClean="0">
              <a:solidFill>
                <a:schemeClr val="tx1"/>
              </a:solidFill>
            </a:endParaRPr>
          </a:p>
          <a:p>
            <a:pPr algn="r"/>
            <a:r>
              <a:rPr lang="ar-JO" dirty="0" smtClean="0">
                <a:solidFill>
                  <a:schemeClr val="tx1"/>
                </a:solidFill>
                <a:cs typeface="+mj-cs"/>
              </a:rPr>
              <a:t>                    999.9</a:t>
            </a:r>
          </a:p>
          <a:p>
            <a:pPr algn="r"/>
            <a:r>
              <a:rPr lang="ar-JO" dirty="0" smtClean="0">
                <a:solidFill>
                  <a:schemeClr val="tx1"/>
                </a:solidFill>
                <a:cs typeface="+mj-cs"/>
              </a:rPr>
              <a:t>القيراط = ـــــــــــــــــــــــــــ  =   41.67  سهم</a:t>
            </a:r>
          </a:p>
          <a:p>
            <a:pPr algn="r"/>
            <a:r>
              <a:rPr lang="ar-JO" dirty="0" smtClean="0">
                <a:cs typeface="+mj-cs"/>
              </a:rPr>
              <a:t>                      </a:t>
            </a:r>
            <a:r>
              <a:rPr lang="ar-JO" dirty="0" smtClean="0">
                <a:solidFill>
                  <a:schemeClr val="tx1"/>
                </a:solidFill>
                <a:cs typeface="+mj-cs"/>
              </a:rPr>
              <a:t>24</a:t>
            </a:r>
            <a:endParaRPr lang="ar-JO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917188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ar-JO" dirty="0" smtClean="0"/>
              <a:t>حساب العيار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2357430"/>
            <a:ext cx="7715304" cy="3000396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ar-JO" sz="2400" dirty="0" smtClean="0">
                <a:solidFill>
                  <a:schemeClr val="tx1"/>
                </a:solidFill>
              </a:rPr>
              <a:t>لحساب معدل العيار لمجموعة من القطع الذهبية مختلفة الأوزان والعيارات نستعمل المعادلة التالية</a:t>
            </a:r>
          </a:p>
          <a:p>
            <a:pPr algn="r"/>
            <a:endParaRPr lang="ar-JO" sz="2400" dirty="0" smtClean="0">
              <a:solidFill>
                <a:schemeClr val="tx1"/>
              </a:solidFill>
            </a:endParaRPr>
          </a:p>
          <a:p>
            <a:r>
              <a:rPr lang="ar-JO" dirty="0" smtClean="0">
                <a:solidFill>
                  <a:schemeClr val="tx1"/>
                </a:solidFill>
              </a:rPr>
              <a:t>              </a:t>
            </a:r>
            <a:r>
              <a:rPr lang="ar-SA" dirty="0" smtClean="0">
                <a:solidFill>
                  <a:schemeClr val="tx1"/>
                </a:solidFill>
              </a:rPr>
              <a:t>و</a:t>
            </a:r>
            <a:r>
              <a:rPr lang="ar-SA" baseline="-25000" dirty="0" smtClean="0">
                <a:solidFill>
                  <a:schemeClr val="tx1"/>
                </a:solidFill>
              </a:rPr>
              <a:t>1 ×  </a:t>
            </a:r>
            <a:r>
              <a:rPr lang="ar-SA" dirty="0" smtClean="0">
                <a:solidFill>
                  <a:schemeClr val="tx1"/>
                </a:solidFill>
              </a:rPr>
              <a:t>ع</a:t>
            </a:r>
            <a:r>
              <a:rPr lang="ar-SA" baseline="-25000" dirty="0" smtClean="0">
                <a:solidFill>
                  <a:schemeClr val="tx1"/>
                </a:solidFill>
              </a:rPr>
              <a:t> 1 + </a:t>
            </a:r>
            <a:r>
              <a:rPr lang="ar-SA" dirty="0" smtClean="0">
                <a:solidFill>
                  <a:schemeClr val="tx1"/>
                </a:solidFill>
              </a:rPr>
              <a:t>و</a:t>
            </a:r>
            <a:r>
              <a:rPr lang="ar-SA" baseline="-25000" dirty="0" smtClean="0">
                <a:solidFill>
                  <a:schemeClr val="tx1"/>
                </a:solidFill>
              </a:rPr>
              <a:t>2 × </a:t>
            </a:r>
            <a:r>
              <a:rPr lang="ar-SA" dirty="0" smtClean="0">
                <a:solidFill>
                  <a:schemeClr val="tx1"/>
                </a:solidFill>
              </a:rPr>
              <a:t>ع</a:t>
            </a:r>
            <a:r>
              <a:rPr lang="ar-SA" baseline="-25000" dirty="0" smtClean="0">
                <a:solidFill>
                  <a:schemeClr val="tx1"/>
                </a:solidFill>
              </a:rPr>
              <a:t> 2+ </a:t>
            </a:r>
            <a:r>
              <a:rPr lang="ar-SA" dirty="0" smtClean="0">
                <a:solidFill>
                  <a:schemeClr val="tx1"/>
                </a:solidFill>
              </a:rPr>
              <a:t>و</a:t>
            </a:r>
            <a:r>
              <a:rPr lang="ar-SA" baseline="-25000" dirty="0" smtClean="0">
                <a:solidFill>
                  <a:schemeClr val="tx1"/>
                </a:solidFill>
              </a:rPr>
              <a:t>3 × </a:t>
            </a:r>
            <a:r>
              <a:rPr lang="ar-SA" dirty="0" smtClean="0">
                <a:solidFill>
                  <a:schemeClr val="tx1"/>
                </a:solidFill>
              </a:rPr>
              <a:t>ع</a:t>
            </a:r>
            <a:r>
              <a:rPr lang="ar-SA" baseline="-25000" dirty="0" smtClean="0">
                <a:solidFill>
                  <a:schemeClr val="tx1"/>
                </a:solidFill>
              </a:rPr>
              <a:t> 3 + ........ +</a:t>
            </a:r>
            <a:r>
              <a:rPr lang="ar-SA" dirty="0" smtClean="0">
                <a:solidFill>
                  <a:schemeClr val="tx1"/>
                </a:solidFill>
              </a:rPr>
              <a:t> و</a:t>
            </a:r>
            <a:r>
              <a:rPr lang="ar-SA" baseline="-25000" dirty="0" smtClean="0">
                <a:solidFill>
                  <a:schemeClr val="tx1"/>
                </a:solidFill>
              </a:rPr>
              <a:t>ن × </a:t>
            </a:r>
            <a:r>
              <a:rPr lang="ar-SA" dirty="0" smtClean="0">
                <a:solidFill>
                  <a:schemeClr val="tx1"/>
                </a:solidFill>
              </a:rPr>
              <a:t>ع</a:t>
            </a:r>
            <a:r>
              <a:rPr lang="ar-SA" baseline="-25000" dirty="0" smtClean="0">
                <a:solidFill>
                  <a:schemeClr val="tx1"/>
                </a:solidFill>
              </a:rPr>
              <a:t> ن</a:t>
            </a:r>
            <a:endParaRPr lang="ar-JO" baseline="-25000" dirty="0" smtClean="0">
              <a:solidFill>
                <a:schemeClr val="tx1"/>
              </a:solidFill>
            </a:endParaRPr>
          </a:p>
          <a:p>
            <a:r>
              <a:rPr lang="ar-JO" sz="3500" baseline="-25000" dirty="0" smtClean="0">
                <a:solidFill>
                  <a:schemeClr val="tx1"/>
                </a:solidFill>
              </a:rPr>
              <a:t>العيار= </a:t>
            </a:r>
            <a:r>
              <a:rPr lang="ar-JO" sz="3500" dirty="0" smtClean="0">
                <a:solidFill>
                  <a:schemeClr val="tx1"/>
                </a:solidFill>
              </a:rPr>
              <a:t> </a:t>
            </a:r>
            <a:r>
              <a:rPr lang="ar-JO" sz="2000" dirty="0" smtClean="0">
                <a:solidFill>
                  <a:schemeClr val="tx1"/>
                </a:solidFill>
              </a:rPr>
              <a:t>ــــــــــــــــــــــــــــــــــــــــــــــــــــــــــــــــــــــــــــــــــــــــــــــــــــــــــــــــــــــــ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ar-SA" dirty="0" smtClean="0">
                <a:solidFill>
                  <a:schemeClr val="tx1"/>
                </a:solidFill>
              </a:rPr>
              <a:t> و</a:t>
            </a:r>
            <a:r>
              <a:rPr lang="ar-SA" baseline="-25000" dirty="0" smtClean="0">
                <a:solidFill>
                  <a:schemeClr val="tx1"/>
                </a:solidFill>
              </a:rPr>
              <a:t>1 + </a:t>
            </a:r>
            <a:r>
              <a:rPr lang="ar-SA" dirty="0" smtClean="0">
                <a:solidFill>
                  <a:schemeClr val="tx1"/>
                </a:solidFill>
              </a:rPr>
              <a:t>و</a:t>
            </a:r>
            <a:r>
              <a:rPr lang="ar-SA" baseline="-25000" dirty="0" smtClean="0">
                <a:solidFill>
                  <a:schemeClr val="tx1"/>
                </a:solidFill>
              </a:rPr>
              <a:t>2  + </a:t>
            </a:r>
            <a:r>
              <a:rPr lang="ar-SA" dirty="0" smtClean="0">
                <a:solidFill>
                  <a:schemeClr val="tx1"/>
                </a:solidFill>
              </a:rPr>
              <a:t>و</a:t>
            </a:r>
            <a:r>
              <a:rPr lang="ar-SA" baseline="-25000" dirty="0" smtClean="0">
                <a:solidFill>
                  <a:schemeClr val="tx1"/>
                </a:solidFill>
              </a:rPr>
              <a:t>3 + ........... + </a:t>
            </a:r>
            <a:r>
              <a:rPr lang="ar-SA" dirty="0" smtClean="0">
                <a:solidFill>
                  <a:schemeClr val="tx1"/>
                </a:solidFill>
              </a:rPr>
              <a:t>و</a:t>
            </a:r>
            <a:r>
              <a:rPr lang="ar-SA" baseline="-25000" dirty="0" smtClean="0">
                <a:solidFill>
                  <a:schemeClr val="tx1"/>
                </a:solidFill>
              </a:rPr>
              <a:t>ن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ar-SA" sz="2400" baseline="-25000" dirty="0" smtClean="0"/>
              <a:t> </a:t>
            </a:r>
            <a:endParaRPr lang="en-US" sz="2400" dirty="0" smtClean="0"/>
          </a:p>
          <a:p>
            <a:r>
              <a:rPr lang="ar-SA" sz="3300" dirty="0" smtClean="0">
                <a:solidFill>
                  <a:schemeClr val="tx1"/>
                </a:solidFill>
              </a:rPr>
              <a:t>حيث أن: و = وزن السبيكة  ،  ع = عيار( نقاوة ) السبيكة</a:t>
            </a:r>
            <a:endParaRPr lang="ar-JO" sz="33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80758" y="5917188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Eng </a:t>
            </a:r>
            <a:r>
              <a:rPr lang="en-US" b="1" dirty="0" err="1" smtClean="0"/>
              <a:t>Nimir</a:t>
            </a:r>
            <a:r>
              <a:rPr lang="en-US" b="1" dirty="0" smtClean="0"/>
              <a:t> </a:t>
            </a:r>
            <a:r>
              <a:rPr lang="en-US" b="1" dirty="0" err="1" smtClean="0"/>
              <a:t>Idris</a:t>
            </a:r>
            <a:endParaRPr lang="ar-JO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305</Words>
  <Application>Microsoft Office PowerPoint</Application>
  <PresentationFormat>On-screen Show (4:3)</PresentationFormat>
  <Paragraphs>104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الأونصة (أوقية ) Troy Ounce  </vt:lpstr>
      <vt:lpstr>التولاTola    </vt:lpstr>
      <vt:lpstr>    النقاوةFineness                        </vt:lpstr>
      <vt:lpstr>    العيار مقياس للنقاوة يعبر عنه بالقيراط</vt:lpstr>
      <vt:lpstr>    السهمmillesimal   وحدة قياس للنقاوة</vt:lpstr>
      <vt:lpstr>القيراط والسهم</vt:lpstr>
      <vt:lpstr>العيارات المتداولة</vt:lpstr>
      <vt:lpstr>العلاقة بين القيراط والسهم</vt:lpstr>
      <vt:lpstr>حساب العيار</vt:lpstr>
      <vt:lpstr>رفع العيار</vt:lpstr>
      <vt:lpstr>تنزيل العيار</vt:lpstr>
      <vt:lpstr>التحقق من صحة رفع أو تنزيل العيار</vt:lpstr>
      <vt:lpstr>حساب سعر غرام  الذهب 24</vt:lpstr>
      <vt:lpstr>حساب سعر غرام  الذهب من عيارات مختلفة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الأونصة OUNCE</dc:title>
  <dc:creator>idris</dc:creator>
  <cp:lastModifiedBy>idris</cp:lastModifiedBy>
  <cp:revision>15</cp:revision>
  <dcterms:created xsi:type="dcterms:W3CDTF">2011-04-07T16:28:27Z</dcterms:created>
  <dcterms:modified xsi:type="dcterms:W3CDTF">2011-09-14T18:43:38Z</dcterms:modified>
</cp:coreProperties>
</file>