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5"/>
  </p:notesMasterIdLst>
  <p:handoutMasterIdLst>
    <p:handoutMasterId r:id="rId176"/>
  </p:handoutMasterIdLst>
  <p:sldIdLst>
    <p:sldId id="436" r:id="rId2"/>
    <p:sldId id="405" r:id="rId3"/>
    <p:sldId id="406" r:id="rId4"/>
    <p:sldId id="407" r:id="rId5"/>
    <p:sldId id="408" r:id="rId6"/>
    <p:sldId id="409" r:id="rId7"/>
    <p:sldId id="399" r:id="rId8"/>
    <p:sldId id="259" r:id="rId9"/>
    <p:sldId id="411" r:id="rId10"/>
    <p:sldId id="413" r:id="rId11"/>
    <p:sldId id="414" r:id="rId12"/>
    <p:sldId id="402" r:id="rId13"/>
    <p:sldId id="258" r:id="rId14"/>
    <p:sldId id="263" r:id="rId15"/>
    <p:sldId id="330" r:id="rId16"/>
    <p:sldId id="262" r:id="rId17"/>
    <p:sldId id="404" r:id="rId18"/>
    <p:sldId id="260" r:id="rId19"/>
    <p:sldId id="268" r:id="rId20"/>
    <p:sldId id="264" r:id="rId21"/>
    <p:sldId id="265" r:id="rId22"/>
    <p:sldId id="266" r:id="rId23"/>
    <p:sldId id="267" r:id="rId24"/>
    <p:sldId id="415" r:id="rId25"/>
    <p:sldId id="437" r:id="rId26"/>
    <p:sldId id="269" r:id="rId27"/>
    <p:sldId id="270" r:id="rId28"/>
    <p:sldId id="271" r:id="rId29"/>
    <p:sldId id="272" r:id="rId30"/>
    <p:sldId id="273" r:id="rId31"/>
    <p:sldId id="274" r:id="rId32"/>
    <p:sldId id="275" r:id="rId33"/>
    <p:sldId id="276" r:id="rId34"/>
    <p:sldId id="416" r:id="rId35"/>
    <p:sldId id="417" r:id="rId36"/>
    <p:sldId id="277" r:id="rId37"/>
    <p:sldId id="278" r:id="rId38"/>
    <p:sldId id="279" r:id="rId39"/>
    <p:sldId id="418" r:id="rId40"/>
    <p:sldId id="280" r:id="rId41"/>
    <p:sldId id="281" r:id="rId42"/>
    <p:sldId id="319" r:id="rId43"/>
    <p:sldId id="282" r:id="rId44"/>
    <p:sldId id="283" r:id="rId45"/>
    <p:sldId id="314" r:id="rId46"/>
    <p:sldId id="315" r:id="rId47"/>
    <p:sldId id="316" r:id="rId48"/>
    <p:sldId id="317" r:id="rId49"/>
    <p:sldId id="318" r:id="rId50"/>
    <p:sldId id="320" r:id="rId51"/>
    <p:sldId id="321" r:id="rId52"/>
    <p:sldId id="322" r:id="rId53"/>
    <p:sldId id="323" r:id="rId54"/>
    <p:sldId id="419" r:id="rId55"/>
    <p:sldId id="327" r:id="rId56"/>
    <p:sldId id="328" r:id="rId57"/>
    <p:sldId id="329" r:id="rId58"/>
    <p:sldId id="324" r:id="rId59"/>
    <p:sldId id="325" r:id="rId60"/>
    <p:sldId id="326" r:id="rId61"/>
    <p:sldId id="286" r:id="rId62"/>
    <p:sldId id="287" r:id="rId63"/>
    <p:sldId id="288" r:id="rId64"/>
    <p:sldId id="420" r:id="rId65"/>
    <p:sldId id="289" r:id="rId66"/>
    <p:sldId id="421" r:id="rId67"/>
    <p:sldId id="290" r:id="rId68"/>
    <p:sldId id="291" r:id="rId69"/>
    <p:sldId id="292" r:id="rId70"/>
    <p:sldId id="293" r:id="rId71"/>
    <p:sldId id="294" r:id="rId72"/>
    <p:sldId id="295" r:id="rId73"/>
    <p:sldId id="296" r:id="rId74"/>
    <p:sldId id="297" r:id="rId75"/>
    <p:sldId id="298" r:id="rId76"/>
    <p:sldId id="299" r:id="rId77"/>
    <p:sldId id="300" r:id="rId78"/>
    <p:sldId id="301" r:id="rId79"/>
    <p:sldId id="302" r:id="rId80"/>
    <p:sldId id="422" r:id="rId81"/>
    <p:sldId id="303" r:id="rId82"/>
    <p:sldId id="304" r:id="rId83"/>
    <p:sldId id="423" r:id="rId84"/>
    <p:sldId id="305" r:id="rId85"/>
    <p:sldId id="424" r:id="rId86"/>
    <p:sldId id="306" r:id="rId87"/>
    <p:sldId id="307" r:id="rId88"/>
    <p:sldId id="425" r:id="rId89"/>
    <p:sldId id="308" r:id="rId90"/>
    <p:sldId id="309" r:id="rId91"/>
    <p:sldId id="310" r:id="rId92"/>
    <p:sldId id="311" r:id="rId93"/>
    <p:sldId id="312" r:id="rId94"/>
    <p:sldId id="426" r:id="rId95"/>
    <p:sldId id="331" r:id="rId96"/>
    <p:sldId id="332" r:id="rId97"/>
    <p:sldId id="333" r:id="rId98"/>
    <p:sldId id="427" r:id="rId99"/>
    <p:sldId id="334" r:id="rId100"/>
    <p:sldId id="335" r:id="rId101"/>
    <p:sldId id="428" r:id="rId102"/>
    <p:sldId id="336" r:id="rId103"/>
    <p:sldId id="337" r:id="rId104"/>
    <p:sldId id="338" r:id="rId105"/>
    <p:sldId id="339" r:id="rId106"/>
    <p:sldId id="340" r:id="rId107"/>
    <p:sldId id="341" r:id="rId108"/>
    <p:sldId id="342" r:id="rId109"/>
    <p:sldId id="343" r:id="rId110"/>
    <p:sldId id="344" r:id="rId111"/>
    <p:sldId id="345" r:id="rId112"/>
    <p:sldId id="429" r:id="rId113"/>
    <p:sldId id="346" r:id="rId114"/>
    <p:sldId id="347" r:id="rId115"/>
    <p:sldId id="348" r:id="rId116"/>
    <p:sldId id="349" r:id="rId117"/>
    <p:sldId id="350" r:id="rId118"/>
    <p:sldId id="351" r:id="rId119"/>
    <p:sldId id="430" r:id="rId120"/>
    <p:sldId id="352" r:id="rId121"/>
    <p:sldId id="353" r:id="rId122"/>
    <p:sldId id="354" r:id="rId123"/>
    <p:sldId id="355" r:id="rId124"/>
    <p:sldId id="356" r:id="rId125"/>
    <p:sldId id="357" r:id="rId126"/>
    <p:sldId id="431" r:id="rId127"/>
    <p:sldId id="358" r:id="rId128"/>
    <p:sldId id="359" r:id="rId129"/>
    <p:sldId id="360" r:id="rId130"/>
    <p:sldId id="361" r:id="rId131"/>
    <p:sldId id="362" r:id="rId132"/>
    <p:sldId id="363" r:id="rId133"/>
    <p:sldId id="364" r:id="rId134"/>
    <p:sldId id="365" r:id="rId135"/>
    <p:sldId id="366" r:id="rId136"/>
    <p:sldId id="367" r:id="rId137"/>
    <p:sldId id="368" r:id="rId138"/>
    <p:sldId id="369" r:id="rId139"/>
    <p:sldId id="370" r:id="rId140"/>
    <p:sldId id="371" r:id="rId141"/>
    <p:sldId id="372" r:id="rId142"/>
    <p:sldId id="373" r:id="rId143"/>
    <p:sldId id="374" r:id="rId144"/>
    <p:sldId id="432" r:id="rId145"/>
    <p:sldId id="375" r:id="rId146"/>
    <p:sldId id="376" r:id="rId147"/>
    <p:sldId id="377" r:id="rId148"/>
    <p:sldId id="378" r:id="rId149"/>
    <p:sldId id="379" r:id="rId150"/>
    <p:sldId id="380" r:id="rId151"/>
    <p:sldId id="381" r:id="rId152"/>
    <p:sldId id="382" r:id="rId153"/>
    <p:sldId id="383" r:id="rId154"/>
    <p:sldId id="433" r:id="rId155"/>
    <p:sldId id="384" r:id="rId156"/>
    <p:sldId id="385" r:id="rId157"/>
    <p:sldId id="386" r:id="rId158"/>
    <p:sldId id="387" r:id="rId159"/>
    <p:sldId id="388" r:id="rId160"/>
    <p:sldId id="389" r:id="rId161"/>
    <p:sldId id="434" r:id="rId162"/>
    <p:sldId id="390" r:id="rId163"/>
    <p:sldId id="391" r:id="rId164"/>
    <p:sldId id="435" r:id="rId165"/>
    <p:sldId id="392" r:id="rId166"/>
    <p:sldId id="393" r:id="rId167"/>
    <p:sldId id="394" r:id="rId168"/>
    <p:sldId id="395" r:id="rId169"/>
    <p:sldId id="396" r:id="rId170"/>
    <p:sldId id="397" r:id="rId171"/>
    <p:sldId id="438" r:id="rId172"/>
    <p:sldId id="398" r:id="rId173"/>
    <p:sldId id="439" r:id="rId1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937" autoAdjust="0"/>
    <p:restoredTop sz="85500" autoAdjust="0"/>
  </p:normalViewPr>
  <p:slideViewPr>
    <p:cSldViewPr>
      <p:cViewPr varScale="1">
        <p:scale>
          <a:sx n="79" d="100"/>
          <a:sy n="79" d="100"/>
        </p:scale>
        <p:origin x="-3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6BB47-1D97-499F-9168-E853D46157BA}" type="datetimeFigureOut">
              <a:rPr lang="en-US" smtClean="0"/>
              <a:pPr/>
              <a:t>5/17/2010</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C20FA-E8EE-4711-A230-F9F619D9233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34A7D-F645-4C8B-9A4A-3C0A96AFF17E}" type="datetimeFigureOut">
              <a:rPr lang="en-US" smtClean="0"/>
              <a:pPr/>
              <a:t>5/17/2010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2EB9C-A108-4818-B4F8-A9F9F4B0F0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sgs.com/failure-analysis-and-prevention?serviceId=10154449&amp;lobId=5550" TargetMode="External"/><Relationship Id="rId13" Type="http://schemas.openxmlformats.org/officeDocument/2006/relationships/hyperlink" Target="http://www.sgs.com/pipeline_integrity_management_?serviceId=10104031&amp;lobId=5550" TargetMode="External"/><Relationship Id="rId18" Type="http://schemas.openxmlformats.org/officeDocument/2006/relationships/hyperlink" Target="http://www.sgs.com/storage_tank_inspection___audit?serviceId=10061582&amp;lobId=5550" TargetMode="External"/><Relationship Id="rId3" Type="http://schemas.openxmlformats.org/officeDocument/2006/relationships/hyperlink" Target="http://www.sgs.com/in-service-inspection?catId=10141241&amp;lobId=5550&amp;type=service" TargetMode="External"/><Relationship Id="rId7" Type="http://schemas.openxmlformats.org/officeDocument/2006/relationships/hyperlink" Target="http://www.sgs.com/electrical_installations_certification?serviceId=10097671&amp;lobId=5550" TargetMode="External"/><Relationship Id="rId12" Type="http://schemas.openxmlformats.org/officeDocument/2006/relationships/hyperlink" Target="http://www.sgs.com/non-destructive_testing?serviceId=10061644&amp;lobId=5550" TargetMode="External"/><Relationship Id="rId17" Type="http://schemas.openxmlformats.org/officeDocument/2006/relationships/hyperlink" Target="http://www.sgs.com/statutory-and-voluntary-inspection?serviceId=10171322&amp;lobId=5550" TargetMode="External"/><Relationship Id="rId2" Type="http://schemas.openxmlformats.org/officeDocument/2006/relationships/slide" Target="../slides/slide14.xml"/><Relationship Id="rId16" Type="http://schemas.openxmlformats.org/officeDocument/2006/relationships/hyperlink" Target="http://www.sgs.com/risk-based-inspection?serviceId=10141956&amp;lobId=5550" TargetMode="External"/><Relationship Id="rId1" Type="http://schemas.openxmlformats.org/officeDocument/2006/relationships/notesMaster" Target="../notesMasters/notesMaster1.xml"/><Relationship Id="rId6" Type="http://schemas.openxmlformats.org/officeDocument/2006/relationships/hyperlink" Target="http://www.sgs.com/crane-inspection-and-inspection-of-hoisting-and-lifting-equipment-corp?serviceId=10175749&amp;lobId=5550" TargetMode="External"/><Relationship Id="rId11" Type="http://schemas.openxmlformats.org/officeDocument/2006/relationships/hyperlink" Target="http://www.sgs.com/mechanical_integrity_management_system?serviceId=10104012&amp;lobId=5550" TargetMode="External"/><Relationship Id="rId5" Type="http://schemas.openxmlformats.org/officeDocument/2006/relationships/hyperlink" Target="http://www.sgs.com/corrosion-monitoring?serviceId=10174586&amp;lobId=5550" TargetMode="External"/><Relationship Id="rId15" Type="http://schemas.openxmlformats.org/officeDocument/2006/relationships/hyperlink" Target="http://www.sgs.com/rig-inspection-drill-pipe-inspection-and-tubular-inspection?serviceId=10170709&amp;lobId=5550" TargetMode="External"/><Relationship Id="rId10" Type="http://schemas.openxmlformats.org/officeDocument/2006/relationships/hyperlink" Target="http://www.sgs.com/inspection-and-technical-assistance-during-turnarounds?serviceId=10174530&amp;lobId=5550" TargetMode="External"/><Relationship Id="rId19" Type="http://schemas.openxmlformats.org/officeDocument/2006/relationships/hyperlink" Target="http://www.sgs.com/valve-and-instrumentation-calibration-and-maintenance?serviceId=10147745&amp;lobId=5550" TargetMode="External"/><Relationship Id="rId4" Type="http://schemas.openxmlformats.org/officeDocument/2006/relationships/hyperlink" Target="http://www.sgs.com/third_party_specialised_coating_inspection_?serviceId=10024683&amp;lobId=5550" TargetMode="External"/><Relationship Id="rId9" Type="http://schemas.openxmlformats.org/officeDocument/2006/relationships/hyperlink" Target="http://www.sgs.com/industrial-rope-access?serviceId=10139976&amp;lobId=5550" TargetMode="External"/><Relationship Id="rId14" Type="http://schemas.openxmlformats.org/officeDocument/2006/relationships/hyperlink" Target="http://www.sgs.com/pressure_equipment_certification?serviceId=10085738&amp;lobId=5550"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45020:1993 replaced by </a:t>
            </a:r>
            <a:r>
              <a:rPr lang="en-US" dirty="0" err="1" smtClean="0"/>
              <a:t>iso</a:t>
            </a:r>
            <a:r>
              <a:rPr lang="en-US" dirty="0" smtClean="0"/>
              <a:t>/</a:t>
            </a:r>
            <a:r>
              <a:rPr lang="en-US" baseline="0" dirty="0" smtClean="0"/>
              <a:t> iec</a:t>
            </a:r>
            <a:r>
              <a:rPr lang="en-US" dirty="0" smtClean="0"/>
              <a:t>17000: 2004</a:t>
            </a:r>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state the status (association, limited company, etc.) of the IB, and, if any, of the larger entity</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when the IB is a part of a governmental department, it is essential to clearly determine the "perimeter" of the IB, in order to define activities within the perimeter (which are limited…), and activities outside (freely permitted, but with useful serious "fire-walls" and other measures to ensure impartiality, as appropriate)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you were presented a diagram or chart, attach it as an annex</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give details on the other activities, and on the relative importance of each (in approximate percentages) within the larger entity</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on the report or on a document issued by the inspection body and which you will put as an annex to your report, the different performed activities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will be useful when looking at methods et procedures, which may be different for the various types of activity</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those two appendixes are not here copied, because you have not to check : the concerned documents are issued by the accreditation body - but you should dispose of : they should normally be given with the assignment you are acting upon - if not, ask for, from the authority which made the assignment … or from the assessed IB</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will have to check the matter, in details, under clause 10.</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40000" lnSpcReduction="20000"/>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1.1 - as a consequence of its legal personality, and correlative liabilities, an IB shall subscribe an insurance policy, from an insurance company (see further for governmental bodies)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theoretically, you may  keep "self-insured", if you dispose of "reserves", i.e. an amount of money (immediately available) equivalent, to give a figure, to some times your annual turnover - you may be covered by your mother body (if any) if it disposes (immediately available) of such an amount - which conditions, in practice, rarely occur : in fact, IBs (and their mothers, if any) are most generally too small to dispose of sufficient available money to cover their liabilities : it is not possible to keep "self-insured"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but you may keep an "excess" (UK) or a "deductible" (US), if of a not too high amount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may also accept to limit the maximum coverage, if of an important amount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insurance policy must cover all civil professional liabilities arising from inspection activities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is the required minimum</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but you may cover other risks, as said on the Guidance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policy must cover permanent personnel</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and members of committees, because they are acting on behalf of the body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and external "inspectors" (whatever the name), because they are to be considered as members of the staff (whatever their social or legal status)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and outsourcing providers (subcontractors), because an IB must always keep responsible for its providers : see clause 7.4.2 a) - if impossible, you may write, on your procedures, a specific cover will be obtained before each effective outsourcing</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and other activities, performed by the legal entity, different from inspection, if any (to prevent a bankruptcy due to a severe condemnation for damages due to a such activity)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policy must cover all "incidents" arising during its validity - if the beginning of the latter is later the first inspection performed by the IB (with no similar previous policy), there must exist a clause covering incidents whose cause will be revealed and stated between the date of this first inspection and the date of the effect of the policy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governmental departments may avoid to subscribe a policy, if, as in many countries, the government keeps "self-insured"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separate legal entities which are governmental subsidiaries may be covered by this government : in this case, they must dispose of a letter, from an authorised governmental authority, certifying that  IB's liabilities are covered by the Government itself</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1.2 - liabilities are generally classified in civil ones, and penal (or criminal) ones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civil liabilities are generally classified in "</a:t>
            </a:r>
            <a:r>
              <a:rPr lang="en-GB" sz="1200" i="1" kern="1200" dirty="0" err="1" smtClean="0">
                <a:solidFill>
                  <a:schemeClr val="tx1"/>
                </a:solidFill>
                <a:latin typeface="+mn-lt"/>
                <a:ea typeface="+mn-ea"/>
                <a:cs typeface="+mn-cs"/>
              </a:rPr>
              <a:t>delictual</a:t>
            </a:r>
            <a:r>
              <a:rPr lang="en-GB" sz="1200" i="1" kern="1200" dirty="0" smtClean="0">
                <a:solidFill>
                  <a:schemeClr val="tx1"/>
                </a:solidFill>
                <a:latin typeface="+mn-lt"/>
                <a:ea typeface="+mn-ea"/>
                <a:cs typeface="+mn-cs"/>
              </a:rPr>
              <a:t>" ones, and "contractual" or "professional" ones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delictual</a:t>
            </a:r>
            <a:r>
              <a:rPr lang="en-GB" sz="1200" i="1" kern="1200" dirty="0" smtClean="0">
                <a:solidFill>
                  <a:schemeClr val="tx1"/>
                </a:solidFill>
                <a:latin typeface="+mn-lt"/>
                <a:ea typeface="+mn-ea"/>
                <a:cs typeface="+mn-cs"/>
              </a:rPr>
              <a:t> liabilities arise from facts, being an offence, not directly resulting from a proper professional activity - examples : you let throw a file within an audited enterprise and break a glassware - during an audit, you fall on the floor, and, trying to hang on, you break an equipment belonging to your client - an insurance cover is easy to obtain for this type of liabilities - it is rather not expensive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contractual liabilities directly arise from a wrong performance of a contract - examples : you fail to state an important non-conformity - you make a wrong reading of a reference text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 full insurance cover is uneasy to obtain - otherwise, you won't be pushed to correctly perform your contract, if you know the consequences of any mistake will be paid by the insurance company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 cover is always assorted with a upper limit (generally expressed by "damage" and by year) - which limit is uneasy to appraise ! - being noted a very high limit let thinks you estimate to be really involved in huge responsibilities - and courts are generally pushed to condemn well insured people - that is to say the determination of the limit is, sometimes, a rather "political" decision… - most generally, to low the premium, the cover is also assorted with an "excess" (UK) or a "deductible" (US), which always remains to be paid by the subscriber - this sum should not lead to go to bankrupt : it should be paid (even if painful !) by the insured body on its proper financial resources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both civil and contractual liabilities must be covered, as they "arise from the IB activity"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penal liabilities cannot be insured : a penal punishment is personal, and must keep personal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by exception, some fines may be covered under some conditions….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1.3 - external auditors and experts must be covered,, because they are to be considered as members of the staff (whatever their social or legal status) : there won't exist a clause excluding them</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1.4 - outsourcing providers (subcontractors) must be covered, according to clause 7.4.2 a) : an IB must "take full responsibility" for the outsourced (subcontracted) audits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1.5 - activities different from inspection, if any, must be covered : clause 4.5.1 is general, and don't consider only the inspection activity - that is to say an IB must remain out of bankrupt for damages arising from activities different from inspection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 suggestions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the liabilities cover : the upper limit should not be less than five times the annual turnover  - and the excess or deductible should not be more than a third of your average annual result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referring outsourcing providers (above comment 1.4) : it is really difficult to obtain such a cover from an insurance company, which wants to know precisely the detailed characteristics of outsourcing providers - if your policy is to use outsourcing very occasionally, for example : for foreign audits, you may decide not to subscribe a general cover, but to engage yourself to subscribe a particular cover when you intend to outsource (and don't forget it, when an outsourcing is planned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the existence of a policy (sometimes, there are two policies, one for a given amount, the other for an amount over the first one), or of a letter from the Government, or simply the fact the IB is a part of the Government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a policy : state if it covers "professional" or "contractual" risks (and not only "civil" ones)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(from the unique policy, or from  the "second" policy, if any) the upper limit or maximum amount (which always exists for professional risks) - if less than two times the annual turnover, put a nonconformity - if between two and five times, put a point to be decided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(from the unique policy, or from the "first" one, if any), if  the basic part (most generally existing) remaining as a burden to the IB  : "excess" (UK) or "deductible" (US) - if it is more than the annual turnover, put a nonconformity (or a point to be decided)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if "external" personnel is covered (it must be)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if outsourcing providers (subcontractors) are formally covered (they must be) - mind : they are very often excluded ! - if excluded, look if there is, on the procedures, an engagement to subscribe a particular cover each time an outsourcing is planned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if you were informed of any effective cases fro application, through disputes to the court (being reminded such disputes are sometimes lasting years and years : ask not only for solved cases, but also for requests to the court)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the IB declares it keeps "self-insured", or its mother boy (if any), state it as a point to be decided (see under clause 9.2.3.1.3</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clause refers to the usual practice to present "general conditions" (whatever the used words), often printed in little characters, giving the terms under which the IB operates</a:t>
            </a: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2 - suggestion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don’t try here to distinguish independence (which is factual, and can be verified), impartiality (which is factual, and can be verifiable, but with difficulty) and integrity (a moral concept, not verifiable)</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you were presented a policy : appreciate it, and join it to your report (if no policy : put a NC)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among forbidden activities : consultancy (whatever the name and the way) consisting to help a producer to implement or improve its quality system and/or its product, in such a way an inspection will not find non-conformities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for more explanation, you may refer to the standard ISO/IEC 17021, regarding management systems certification bodies (another type of third party conformity assessment bodies), clauses 5.2.5 to 5.2.13)</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45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confidentiality must be ensured whatever the support : oral, paper, or "electronic" - through e-mails, or accesses to "intranet" or "internet"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as appropriate, there must exist software (antivirus, firewall, encryption, "DMZ" = demilitarized zone, etc.) - being said those protection means are not always absolutely secure, notably for "hackers" : they must be strong ones (which means : current ones, largely distributed), regularly updated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when receiving e-mails : if they arrive to a place (generally : an "intranet") where are confidential information, there must exists a serious antivirus, permanently updated (providers now ensure automatic updating each time you have a connexion to internet) - passwords may be insufficient (even if they are not defined by an upper authority, the webmaster generally dispose of) - specially when you use, in an e-mail address, the "root" of another body (mostly : a mother body)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when sending e-mails : if they are not encrypted, there is a real risk ! - if they contain confidential information (appointments to assessors, even proposals of dates for an assessment, assessment reports, etc.), they must be secured by a specific software (… which is, in practice, rarely done for the time being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"intranet" : it must be protected by a serious "firewall" if there is any physical possibility to be connected to internet (for example : through reception of e-mails : see above - in this case : in addition to antivirus) - specially if "external" people (Board members, assessors, etc.) are allowed to enter the intranet - here also, don't rely on passwords giving access only to a part of intranet if not assorted with a serious software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the "web site" : if it contains only non confidential information (the directory of accredited bodies, application form, general criteria and procedures for the inspection, etc..), there is no need for any specific measure - but if it contains any confidential information, or if there is a physical link between the site and your intranet : a protective software is really needed</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59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this requirement is too general, and cannot be checked alone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but, perhaps, it will help you to justify a non-conformity stating a lack of competence of a person : the clause means, notably, "every body should be competent to assume its functions" (as laid out on other guides or standards on conformity assessment)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 if you are presented a chart, join it to your report</a:t>
            </a:r>
            <a:endParaRPr lang="en-US"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above Guidance is not fully relevant, because the load testing of a lifting equipment includes, most generally, measurement of the deflexion, with a specific apparatus which is a measurement instrument,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and sometimes with </a:t>
            </a:r>
            <a:r>
              <a:rPr lang="en-GB" sz="1200" i="1" kern="1200" dirty="0" err="1" smtClean="0">
                <a:solidFill>
                  <a:schemeClr val="tx1"/>
                </a:solidFill>
                <a:latin typeface="+mn-lt"/>
                <a:ea typeface="+mn-ea"/>
                <a:cs typeface="+mn-cs"/>
              </a:rPr>
              <a:t>extensometric</a:t>
            </a:r>
            <a:r>
              <a:rPr lang="en-GB" sz="1200" i="1" kern="1200" dirty="0" smtClean="0">
                <a:solidFill>
                  <a:schemeClr val="tx1"/>
                </a:solidFill>
                <a:latin typeface="+mn-lt"/>
                <a:ea typeface="+mn-ea"/>
                <a:cs typeface="+mn-cs"/>
              </a:rPr>
              <a:t> gauges - in another sense, tests different from functional ones are not systematically performed under controlled environmental conditions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apart analytic testing, performed within a laboratory, inspection bodies often develop non-destructive testing, with mobile teams, which, if the inspection body don't declare them as covered by the standard ISO/CEI 17025, are covered by chapter 9 of the present standard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non destructive testing, you may refer to Guide EA-04/15 … which let you decide ! </a:t>
            </a:r>
            <a:endParaRPr lang="en-US"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see</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chapter</a:t>
            </a:r>
            <a:r>
              <a:rPr lang="fr-FR" sz="1200" i="1" kern="1200" dirty="0" smtClean="0">
                <a:solidFill>
                  <a:schemeClr val="tx1"/>
                </a:solidFill>
                <a:latin typeface="+mn-lt"/>
                <a:ea typeface="+mn-ea"/>
                <a:cs typeface="+mn-cs"/>
              </a:rPr>
              <a:t> 9</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10000"/>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above requirement is general : you will separately and successively look at several practical aspects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we are here going on a major problem for inspection bodies : an inspector is mainly working alone, and the results of his/her work only mostly rely on him/her - he/she must be supervised, but such supervision is difficult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"witnessing" = observation (mute !) of an inspector in operation, you have to fix a sampling (mainly through a frequency)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the reports checking, you have to consider inspectors are mostly technicians, and are not so happy in writing, searching the exact precise wording, and expressing a statement in a fair and unambiguous way - there is a risk of "insufficient" writing, and of incomprehension (real, or claimed, in case of difficulty and of a trial to court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experience shows some lawsuits, going to pay damages by the inspection body, arise from bad wordings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in practice, you should consider two different risks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risk of mistakes made by the inspector, whose correction needs a check by another person (a staff officer, or a colleague)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risk of mistakes made by the administrative staff, in typing or presentation setting up, whose correction needs a "re-reading" by the inspector, or by another person (a staff officer, or a colleague)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there is a re-reading by another person (possibly : by sampling) after sending the report to the client, and if a (</a:t>
            </a:r>
            <a:r>
              <a:rPr lang="en-GB" sz="1200" i="1" kern="1200" dirty="0" err="1" smtClean="0">
                <a:solidFill>
                  <a:schemeClr val="tx1"/>
                </a:solidFill>
                <a:latin typeface="+mn-lt"/>
                <a:ea typeface="+mn-ea"/>
                <a:cs typeface="+mn-cs"/>
              </a:rPr>
              <a:t>significative</a:t>
            </a:r>
            <a:r>
              <a:rPr lang="en-GB" sz="1200" i="1" kern="1200" dirty="0" smtClean="0">
                <a:solidFill>
                  <a:schemeClr val="tx1"/>
                </a:solidFill>
                <a:latin typeface="+mn-lt"/>
                <a:ea typeface="+mn-ea"/>
                <a:cs typeface="+mn-cs"/>
              </a:rPr>
              <a:t>) mistake is found : you must ask the client to give back the report for amendment (apart a feedback to the inspector, or to the typist, etc.)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it is perhaps easier to check the implementation of this clause after clause 8.2</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put your findings here, or under 8.2 with, here, a reference to</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67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you are presented objectives (including measurable indicators), join them to your report</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72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 appropriateness (to the type and range) is perhaps the most important characteristic of a quality system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appropriateness means, in practice, that the system must be able </a:t>
            </a:r>
            <a:r>
              <a:rPr lang="en-GB" sz="1200" i="1" u="sng" kern="1200" dirty="0" smtClean="0">
                <a:solidFill>
                  <a:schemeClr val="tx1"/>
                </a:solidFill>
                <a:latin typeface="+mn-lt"/>
                <a:ea typeface="+mn-ea"/>
                <a:cs typeface="+mn-cs"/>
              </a:rPr>
              <a:t>to prevent (or detect in due time)</a:t>
            </a:r>
            <a:r>
              <a:rPr lang="en-GB"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i="1" u="sng" kern="1200" dirty="0" smtClean="0">
                <a:solidFill>
                  <a:schemeClr val="tx1"/>
                </a:solidFill>
                <a:latin typeface="+mn-lt"/>
                <a:ea typeface="+mn-ea"/>
                <a:cs typeface="+mn-cs"/>
              </a:rPr>
              <a:t>specific risks (at least : significant ones) arising from the particular activity </a:t>
            </a:r>
            <a:r>
              <a:rPr lang="en-GB" sz="1200" i="1" kern="1200" dirty="0" smtClean="0">
                <a:solidFill>
                  <a:schemeClr val="tx1"/>
                </a:solidFill>
                <a:latin typeface="+mn-lt"/>
                <a:ea typeface="+mn-ea"/>
                <a:cs typeface="+mn-cs"/>
              </a:rPr>
              <a:t>- this is the only possible meaning of "appropriateness - I never heard of another explanation - it is a pity the international standards don't yet formally state it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you don't accept it,  that would mean it exist a wonderful quality system, valid for any activity (from a ship factory to a lawyer cabinet), … and which would be limited, in practice, to documents control, internal audits and management reviews, etc.., which are really important, but not the core of the matter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 suggestion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to analyse specific risks - related, for example, to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inspectors qualification and selection for each detailed item of the possible activities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correlative instructions and tools they are given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practical ways for appointment of a really qualified inspector for a given job, including inspectors attached to (small) local agencies, and including not so frequent jobs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current ways to supervise reports</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73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2 - suggestion</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 we suggest to consider a cross-reference list, table or matrix as mandatory ! you have to demonstrate you effectively applied each clause from 17020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in practice, such a list requires less than half an hour for a quality manager knowing the system (as he/she should do !) - and some days for an external assessor…</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the quality manual : another way is to use the same numbering as on the standard</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74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 it is always a problem to determine if internal auditors are "independent"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won't use inspectors normally performing inspections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best way is the one recommended by the Guidance : to use "external" persons (whose competence you have directly checked), not having another functions, even occasional, inside the inspection body (it is better than using "bodies", to which you will have to "subcontract")</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81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must extend this requirement to "correction"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"correction" = decision taken to "treat" a stated nonconformity itself</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"corrective</a:t>
            </a:r>
            <a:r>
              <a:rPr lang="en-GB" sz="1200" i="1" u="sng"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action" = to clear out the </a:t>
            </a:r>
            <a:r>
              <a:rPr lang="en-GB" sz="1200" i="1" u="sng" kern="1200" dirty="0" smtClean="0">
                <a:solidFill>
                  <a:schemeClr val="tx1"/>
                </a:solidFill>
                <a:latin typeface="+mn-lt"/>
                <a:ea typeface="+mn-ea"/>
                <a:cs typeface="+mn-cs"/>
              </a:rPr>
              <a:t>cause</a:t>
            </a:r>
            <a:r>
              <a:rPr lang="en-GB" sz="1200" i="1" kern="1200" dirty="0" smtClean="0">
                <a:solidFill>
                  <a:schemeClr val="tx1"/>
                </a:solidFill>
                <a:latin typeface="+mn-lt"/>
                <a:ea typeface="+mn-ea"/>
                <a:cs typeface="+mn-cs"/>
              </a:rPr>
              <a:t> of a stated nonconformity, in order to avoid repetition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distinction between correction and corrective action is not formally written on 17020, but is logic and not controversial - it is laid out on 17021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 suggestion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should extend the requirement to "preventive actions", to prevent </a:t>
            </a:r>
            <a:r>
              <a:rPr lang="en-GB" sz="1200" i="1" u="sng" kern="1200" dirty="0" smtClean="0">
                <a:solidFill>
                  <a:schemeClr val="tx1"/>
                </a:solidFill>
                <a:latin typeface="+mn-lt"/>
                <a:ea typeface="+mn-ea"/>
                <a:cs typeface="+mn-cs"/>
              </a:rPr>
              <a:t>occurrence</a:t>
            </a:r>
            <a:r>
              <a:rPr lang="en-GB" sz="1200" i="1" kern="1200" dirty="0" smtClean="0">
                <a:solidFill>
                  <a:schemeClr val="tx1"/>
                </a:solidFill>
                <a:latin typeface="+mn-lt"/>
                <a:ea typeface="+mn-ea"/>
                <a:cs typeface="+mn-cs"/>
              </a:rPr>
              <a:t> of a </a:t>
            </a:r>
            <a:r>
              <a:rPr lang="en-GB" sz="1200" i="1" u="sng" kern="1200" dirty="0" smtClean="0">
                <a:solidFill>
                  <a:schemeClr val="tx1"/>
                </a:solidFill>
                <a:latin typeface="+mn-lt"/>
                <a:ea typeface="+mn-ea"/>
                <a:cs typeface="+mn-cs"/>
              </a:rPr>
              <a:t>risk</a:t>
            </a:r>
            <a:r>
              <a:rPr lang="en-GB" sz="1200" i="1" kern="1200" dirty="0" smtClean="0">
                <a:solidFill>
                  <a:schemeClr val="tx1"/>
                </a:solidFill>
                <a:latin typeface="+mn-lt"/>
                <a:ea typeface="+mn-ea"/>
                <a:cs typeface="+mn-cs"/>
              </a:rPr>
              <a:t> of nonconformity, not already existing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should be aware of the fact the ISO/IEC 9001:2000 is emphasising request for permanent improvement, and notably preventive actions, on many different occasions</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84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idea is </a:t>
            </a:r>
            <a:r>
              <a:rPr lang="en-GB" sz="1200" i="1" u="sng" kern="1200" dirty="0" smtClean="0">
                <a:solidFill>
                  <a:schemeClr val="tx1"/>
                </a:solidFill>
                <a:latin typeface="+mn-lt"/>
                <a:ea typeface="+mn-ea"/>
                <a:cs typeface="+mn-cs"/>
              </a:rPr>
              <a:t>not</a:t>
            </a:r>
            <a:r>
              <a:rPr lang="en-GB" sz="1200" i="1" kern="1200" dirty="0" smtClean="0">
                <a:solidFill>
                  <a:schemeClr val="tx1"/>
                </a:solidFill>
                <a:latin typeface="+mn-lt"/>
                <a:ea typeface="+mn-ea"/>
                <a:cs typeface="+mn-cs"/>
              </a:rPr>
              <a:t> to permit inspection bodies to use, on a </a:t>
            </a:r>
            <a:r>
              <a:rPr lang="en-GB" sz="1200" i="1" u="sng" kern="1200" dirty="0" smtClean="0">
                <a:solidFill>
                  <a:schemeClr val="tx1"/>
                </a:solidFill>
                <a:latin typeface="+mn-lt"/>
                <a:ea typeface="+mn-ea"/>
                <a:cs typeface="+mn-cs"/>
              </a:rPr>
              <a:t>large scale</a:t>
            </a:r>
            <a:r>
              <a:rPr lang="en-GB" sz="1200" i="1" kern="1200" dirty="0" smtClean="0">
                <a:solidFill>
                  <a:schemeClr val="tx1"/>
                </a:solidFill>
                <a:latin typeface="+mn-lt"/>
                <a:ea typeface="+mn-ea"/>
                <a:cs typeface="+mn-cs"/>
              </a:rPr>
              <a:t>, "occasional" personnel (as are often doing, for example, certification bodies for their auditors)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mind : this question don't deal with subcontracting, which will be treated under clause 14.1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among ways to check f the personnel is sufficient, you may look on delays, distinguishing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r>
              <a:rPr lang="en-GB" sz="1200" i="1" u="sng" kern="1200" dirty="0" smtClean="0">
                <a:solidFill>
                  <a:schemeClr val="tx1"/>
                </a:solidFill>
                <a:latin typeface="+mn-lt"/>
                <a:ea typeface="+mn-ea"/>
                <a:cs typeface="+mn-cs"/>
              </a:rPr>
              <a:t>periodical</a:t>
            </a:r>
            <a:r>
              <a:rPr lang="en-GB" sz="1200" i="1" kern="1200" dirty="0" smtClean="0">
                <a:solidFill>
                  <a:schemeClr val="tx1"/>
                </a:solidFill>
                <a:latin typeface="+mn-lt"/>
                <a:ea typeface="+mn-ea"/>
                <a:cs typeface="+mn-cs"/>
              </a:rPr>
              <a:t> work : the delay between the date of the performed work and the one on the planning (by the way : that means there should be a planning, whatever the wording and the presentation - there is always - but, if not, put a NC) - this can be done, better, at the end of the year (most generally : the civil year - sometimes :  the one defined by the IB for its own administrative running), because, when there is a delay of some weeks during the year, it is not so apparent and not so important - but, for a work to be done yearly in December, for example, a delay of some weeks can lead to the situation there is no work performed a given year (and two are to be performed the next year) - so ask for the planning of last two years, look if there is a drift, and check the real performance of the last planned works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r>
              <a:rPr lang="en-GB" sz="1200" i="1" u="sng" kern="1200" dirty="0" smtClean="0">
                <a:solidFill>
                  <a:schemeClr val="tx1"/>
                </a:solidFill>
                <a:latin typeface="+mn-lt"/>
                <a:ea typeface="+mn-ea"/>
                <a:cs typeface="+mn-cs"/>
              </a:rPr>
              <a:t>non-periodical</a:t>
            </a:r>
            <a:r>
              <a:rPr lang="en-GB" sz="1200" i="1" kern="1200" dirty="0" smtClean="0">
                <a:solidFill>
                  <a:schemeClr val="tx1"/>
                </a:solidFill>
                <a:latin typeface="+mn-lt"/>
                <a:ea typeface="+mn-ea"/>
                <a:cs typeface="+mn-cs"/>
              </a:rPr>
              <a:t> work : the delay between the request from the client and the real performance</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may also check the delay for remittance of the report - in practice, the "product" of inspection, for a client, is the report - but this checking is difficult, for two reasons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there is generally no "average" delay, but only very different delays from one person to another</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the delay is caused not only by an eventual extra load of work, but also, sometimes, by a bad personal organisation of a given person…</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90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lnSpcReduction="10000"/>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qualification is double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 competence on the requirements whose respect is to be checked (first paragraph of above clause 8.2)</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 competence on the technology of what is to be inspected - that means : knowledge of the (main) risks arising from this particular type of equipment, product, etc.. to be inspected (second and third paragraphs)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first aspect is generally afforded by the IB itself - second aspect is generally supposed to be undergone before being employed by the IB</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the Guidance addresses the "professional judgment", which is required by the definition of inspection (from clause 2.1)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being said the real importance of such judgment is not so wide : inspectors must be as objective as possible, which principle leads to the principle of "reproducibility" :   two inspectors performing separately the same inspection must (and not only : should) give the same report - that is to say : inspectors cannot turn away from all existing standards, documents, instructions, etc.- and they must be given detailed instructions, supports, etc.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must use this need of professional judgment for appraisal of the condition or functioning of a given equipment , or for specific activities, such as the ones "not known in advance" = for example, an urgent call for immediate  help after an accident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you must set up a list of possible scopes (linked, as appropriate, with jobs descriptions : see clause 6.6) to show if and how you cover your general field of activity</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92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again a crucial point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may distinguish training (properly so called = indoor courses, and/or shop or field demonstrations) and "stages" in a production shop, an user, etc.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more important : you must distinguish (see comments under </a:t>
            </a:r>
            <a:r>
              <a:rPr lang="en-US" sz="1200" i="1" kern="1200" dirty="0" smtClean="0">
                <a:solidFill>
                  <a:schemeClr val="tx1"/>
                </a:solidFill>
                <a:latin typeface="+mn-lt"/>
                <a:ea typeface="+mn-ea"/>
                <a:cs typeface="+mn-cs"/>
              </a:rPr>
              <a:t>above clause 8.2) </a:t>
            </a:r>
            <a:r>
              <a:rPr lang="en-GB" sz="1200" i="1" kern="1200" dirty="0" smtClean="0">
                <a:solidFill>
                  <a:schemeClr val="tx1"/>
                </a:solidFill>
                <a:latin typeface="+mn-lt"/>
                <a:ea typeface="+mn-ea"/>
                <a:cs typeface="+mn-cs"/>
              </a:rPr>
              <a:t>: training  </a:t>
            </a:r>
            <a:r>
              <a:rPr lang="en-US" sz="1200" i="1" kern="1200" dirty="0" smtClean="0">
                <a:solidFill>
                  <a:schemeClr val="tx1"/>
                </a:solidFill>
                <a:latin typeface="+mn-lt"/>
                <a:ea typeface="+mn-ea"/>
                <a:cs typeface="+mn-cs"/>
              </a:rPr>
              <a:t>on the requirements whose respect is to be checked, and training on the technology of what is to be inspected</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95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may look at this requirement with the general one from clause 12</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97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hlinkClick r:id="rId3"/>
              </a:rPr>
              <a:t>In-service Inspection</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Coating Inspection and Failure Analysis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5"/>
              </a:rPr>
              <a:t>Corrosion Monitoring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Crane Inspection and Inspection of Hoisting and Lifting Equipment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7"/>
              </a:rPr>
              <a:t>Electrical Installations Certification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8"/>
              </a:rPr>
              <a:t>Failure Analysis and Prevention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9"/>
              </a:rPr>
              <a:t>Industrial Rope Access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Inspection and Technical Assistance During Turnarounds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Mechanical Integrity Management System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2"/>
              </a:rPr>
              <a:t>Non-Destructive Testing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3"/>
              </a:rPr>
              <a:t>Pipeline Integrity Management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4"/>
              </a:rPr>
              <a:t>Pressure Equipment Certification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5"/>
              </a:rPr>
              <a:t>Rig Inspection, Drill Pipe Inspection and Tubular Inspection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6"/>
              </a:rPr>
              <a:t>Risk Based Inspection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7"/>
              </a:rPr>
              <a:t>Statutory and Voluntary Inspection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8"/>
              </a:rPr>
              <a:t>Storage Tank Inspection, Audit and Calibration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9"/>
              </a:rPr>
              <a:t>Valve and Instrumentation Calibration and Maintenance</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1 - comment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the implementation of this clause may usefully be linked with clauses 4.1 (independence in general), 4.2.1 or 4.2.2 or 4.2.3 (depending of the type, A, or B, or C), 5 (confidentiality), or 6.6 (job descriptions) 6.6 (jobs descriptions)</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99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1 - comment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inspection works are provided by inspectors mainly acting alone and on offices, shops or fields of clients, without any (or a very little…) direct supervision from their staff : any bonus or part of remuneration fixed according to the result (favorable or not) of the particular inspection, or to the number of inspected equipments within a given delay, is definitely a "push to crime", encouraging to act superficially or too promptly - such bonus can only be accepted if general and collective</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100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r>
              <a:rPr lang="en-GB" sz="1200" i="1" kern="1200" dirty="0" smtClean="0">
                <a:solidFill>
                  <a:schemeClr val="tx1"/>
                </a:solidFill>
                <a:latin typeface="+mn-lt"/>
                <a:ea typeface="+mn-ea"/>
                <a:cs typeface="+mn-cs"/>
              </a:rPr>
              <a:t>2 - suggestions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it could be considered as amazing to find here a whole chapter on equipment, being reminded the practical definition of inspection is not to need any (important) equipment - contrary to laboratories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being reminded an inspection body may be, at a same time, acting as a laboratory, but you must then consider there are two different activities, respectively treated by 17020 and by 17025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and being reminded non destructive testing (NDT), often developed by inspection bodies, may be considered as a laboratory activity, or as a inspection activity (mostly when performed outside the premises of the inspection body) - see comments under clause 6.2 end, and Guide EA-04/15</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 suggest to consider as laboratory NDT equipment used with fixed shifts, and as inspection the ones used among clients facilities, and notably building fields - this, due to different working atmosphere : practical organisational dispositions, within a fixed laboratory, whit regular and repetitive requirements, and with an almost permanent survey, is not at all the same as outside, where you must often improvise, where operator is often alone, etc.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anyhow : you may distinguish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"small" equipment, such as meters, </a:t>
            </a:r>
            <a:r>
              <a:rPr lang="en-US" sz="1200" i="1" kern="1200" dirty="0" err="1" smtClean="0">
                <a:solidFill>
                  <a:schemeClr val="tx1"/>
                </a:solidFill>
                <a:latin typeface="+mn-lt"/>
                <a:ea typeface="+mn-ea"/>
                <a:cs typeface="+mn-cs"/>
              </a:rPr>
              <a:t>calliper</a:t>
            </a:r>
            <a:r>
              <a:rPr lang="en-US" sz="1200" i="1" kern="1200" dirty="0" smtClean="0">
                <a:solidFill>
                  <a:schemeClr val="tx1"/>
                </a:solidFill>
                <a:latin typeface="+mn-lt"/>
                <a:ea typeface="+mn-ea"/>
                <a:cs typeface="+mn-cs"/>
              </a:rPr>
              <a:t> rules</a:t>
            </a:r>
            <a:r>
              <a:rPr lang="en-GB" sz="1200" i="1" kern="1200" dirty="0" smtClean="0">
                <a:solidFill>
                  <a:schemeClr val="tx1"/>
                </a:solidFill>
                <a:latin typeface="+mn-lt"/>
                <a:ea typeface="+mn-ea"/>
                <a:cs typeface="+mn-cs"/>
              </a:rPr>
              <a:t>, gauges, ohmmeters : whose use is to make an "industrial" checking, a confirmation of a visual appraisal, a detection of presence - for example : there is or there is not any such type of dangerous gas - if there is : significantly outside the tolerable rate, or not = so justifying a further real precise measure - par value wire rope diameters are increasing in fixed figures, and you want to confirm the diameter of a given wire - etc.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"consequent" equipment, such as a sound  level meter, or almost all types of NDT (if not considered as a laboratory activity)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may apply following clauses in different ways for small and for consequent equipment = strictly for the latter, and partly for the former</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102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state if the inspection body is using equipment (in an activity considered as inspection)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if yes : state if there are different categories (such as : small, and consequent), on which following clauses are differently applied : strictly for consequent equipment, lightly for small one</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103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clause don't treat of calibration (see further clauses 9.6 etc..) but of "appropriateness" of the equipment for the measures, tests, etc.. </a:t>
            </a:r>
            <a:r>
              <a:rPr lang="fr-FR" sz="1200" i="1" kern="1200" dirty="0" smtClean="0">
                <a:solidFill>
                  <a:schemeClr val="tx1"/>
                </a:solidFill>
                <a:latin typeface="+mn-lt"/>
                <a:ea typeface="+mn-ea"/>
                <a:cs typeface="+mn-cs"/>
              </a:rPr>
              <a:t>to </a:t>
            </a:r>
            <a:r>
              <a:rPr lang="fr-FR" sz="1200" i="1" kern="1200" dirty="0" err="1" smtClean="0">
                <a:solidFill>
                  <a:schemeClr val="tx1"/>
                </a:solidFill>
                <a:latin typeface="+mn-lt"/>
                <a:ea typeface="+mn-ea"/>
                <a:cs typeface="+mn-cs"/>
              </a:rPr>
              <a:t>be</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performed</a:t>
            </a:r>
            <a:endParaRPr lang="en-US"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this</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is</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often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done</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through</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periodical</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reviews</a:t>
            </a:r>
            <a:r>
              <a:rPr lang="fr-FR"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106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clause is concerning "products" "expendable" or "</a:t>
            </a:r>
            <a:r>
              <a:rPr lang="en-US" sz="1200" i="1" kern="1200" dirty="0" smtClean="0">
                <a:solidFill>
                  <a:schemeClr val="tx1"/>
                </a:solidFill>
                <a:latin typeface="+mn-lt"/>
                <a:ea typeface="+mn-ea"/>
                <a:cs typeface="+mn-cs"/>
              </a:rPr>
              <a:t>consumables", different from samples and from reference materials, but participating to the quality of inspections (such as films for X ray - but not paper for typing reports !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116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is perhaps the most difficult requirement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what happens when the IB find some defective calibration ?- renewal of all suspicious inspections, that means : all the ones performed from the last calibration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must lay out on a procedure what you will do - at least (but preferably not only)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if there was such any case of defective equipment, and what was done</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120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a:bodyPr>
          <a:lstStyle/>
          <a:p>
            <a:r>
              <a:rPr lang="en-US"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any method should contain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 - determination of points to be looked at = which elements to check</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b - practical means how to check = how to make statements (objective and factual)</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c - criteria for judgment = how to appreciate statements = to say if correct (or conform) or not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chapter 10 from 17020 is not so well distinguishing those three points…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in practice, points 1 and 3 often come from the same texts (most generally external), and 2 from others (most generally internal)</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external or customer requirements are sufficiently detailed, there is no need for internal ones … but it is not always the case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there are three possible sources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 (external) regulations, standards normative documents;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 customer requirements or specifications;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 in-house (= internal) requirements.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state, for each type of activity as listed under clause 3.3 (beginning), detailing each as appropriate,  which kind of methods are used</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if too long, summarize</a:t>
            </a:r>
            <a:endParaRPr lang="en-US" sz="1200" kern="1200" dirty="0" smtClean="0">
              <a:solidFill>
                <a:schemeClr val="tx1"/>
              </a:solidFill>
              <a:latin typeface="+mn-lt"/>
              <a:ea typeface="+mn-ea"/>
              <a:cs typeface="+mn-cs"/>
            </a:endParaRPr>
          </a:p>
          <a:p>
            <a:r>
              <a:rPr lang="en-GB" sz="1200" i="1" u="sng" kern="1200" dirty="0" smtClean="0">
                <a:solidFill>
                  <a:schemeClr val="tx1"/>
                </a:solidFill>
                <a:latin typeface="+mn-lt"/>
                <a:ea typeface="+mn-ea"/>
                <a:cs typeface="+mn-cs"/>
              </a:rPr>
              <a:t>→ mind : an accreditation assessment must include "witnesses" of inspection actions performed by the inspection body (see standard ISO/IEC 17011, clause 7.7.3)</a:t>
            </a:r>
            <a:endParaRPr lang="en-US" sz="1200" kern="1200" dirty="0" smtClean="0">
              <a:solidFill>
                <a:schemeClr val="tx1"/>
              </a:solidFill>
              <a:latin typeface="+mn-lt"/>
              <a:ea typeface="+mn-ea"/>
              <a:cs typeface="+mn-cs"/>
            </a:endParaRPr>
          </a:p>
          <a:p>
            <a:r>
              <a:rPr lang="en-GB" sz="1200" i="1" u="sng" kern="1200" dirty="0" smtClean="0">
                <a:solidFill>
                  <a:schemeClr val="tx1"/>
                </a:solidFill>
                <a:latin typeface="+mn-lt"/>
                <a:ea typeface="+mn-ea"/>
                <a:cs typeface="+mn-cs"/>
              </a:rPr>
              <a:t>- such actions are performed against standard ISO 9001, or ISO 14001, or document 18001, or some others normative documents concerning enterprises, producers, service providers</a:t>
            </a:r>
            <a:endParaRPr lang="en-US" sz="1200" kern="1200" dirty="0" smtClean="0">
              <a:solidFill>
                <a:schemeClr val="tx1"/>
              </a:solidFill>
              <a:latin typeface="+mn-lt"/>
              <a:ea typeface="+mn-ea"/>
              <a:cs typeface="+mn-cs"/>
            </a:endParaRPr>
          </a:p>
          <a:p>
            <a:r>
              <a:rPr lang="en-GB" sz="1200" i="1" u="sng" kern="1200" dirty="0" smtClean="0">
                <a:solidFill>
                  <a:schemeClr val="tx1"/>
                </a:solidFill>
                <a:latin typeface="+mn-lt"/>
                <a:ea typeface="+mn-ea"/>
                <a:cs typeface="+mn-cs"/>
              </a:rPr>
              <a:t>- these documents are not here treated</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123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127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 written form is only useful for proofing the contract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should also consider as valid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 simple letter sent by the client (even not signed), even if no written receipt by you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 fax, or e-mail</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even an oral request, if from regular clients asking for a new inspection by phone (for example : a request to inspect, for safety, a crane just mounted on a new construction field) - you should accept such contracts, which are not unambiguous because the type and limits of the inspection are generally fixed by official regulations - and, generally, there where previously, for a given client, many other similar orders - or in case of emergency (for an accident … )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state which kind of supervision are documented : witness (of an inspection performed by a given inspector), enquiry among clients, records control (see clause 12.2), etc. - with frequency for each</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and state if they are effectively performed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132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safety should together address the inspector physical body integrity and the one of neighbours (generally : workers on the site where inspection is performed) : wounds and injuries (through shocks or fire), poisoning, etc..</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the inspector safety, you should find two different kinds of instructions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the ones laid out by the responsible of the site where inspections are to be performed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yours, concerning, among others : to wear personal equipment, if relevant, such as goggles, helmet (notably : for construction sites), harness ( for high jobs without parapet), or boots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have to identify which types of inspections are potentially dangerous, and to set up correlative instructions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there is any safety equipment given to inspectors acting alone, this should be recorded for each inspector : in case of an accident due to the not wearing of an equipment by an assessor acting alone, there must be demonstrated the equipment was given (with strong instructions to use it, periodically renewed or reminded)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environment protection (treated by the Guidance), you may consider it is going over the strict requirement of the clause, but you have to follow the Guidance !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135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you had a look to storage (of equipments, items, etc.) under clause 9.12 d), don't repeat it now</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140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requirement is general - but you must also refer to clauses dealing with specific records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- 5 : confidentiality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- 7.7 : internal audits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- 7.9 : management reviews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- 8.4 : personnel</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- 9.1 : facilities and equipment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- 9.9 : equipment calibration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- 9.15 : equipment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- 10.6 : statements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- 10.8 : safety equipment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- 11.2 : samples and items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- 13.2 : reports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- 14.3 : subcontractors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- 15.3 : complaints and appeals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  annex A : related bodies</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143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85000" lnSpcReduction="20000"/>
          </a:bodyPr>
          <a:lstStyle/>
          <a:p>
            <a:r>
              <a:rPr lang="en-GB" sz="1200" i="1" kern="1200" dirty="0" smtClean="0">
                <a:solidFill>
                  <a:schemeClr val="tx1"/>
                </a:solidFill>
                <a:latin typeface="+mn-lt"/>
                <a:ea typeface="+mn-ea"/>
                <a:cs typeface="+mn-cs"/>
              </a:rPr>
              <a:t>2 - suggestion </a:t>
            </a:r>
            <a:endParaRPr lang="en-US" sz="1200" kern="1200" dirty="0" smtClean="0">
              <a:solidFill>
                <a:schemeClr val="tx1"/>
              </a:solidFill>
              <a:latin typeface="+mn-lt"/>
              <a:ea typeface="+mn-ea"/>
              <a:cs typeface="+mn-cs"/>
            </a:endParaRPr>
          </a:p>
          <a:p>
            <a:r>
              <a:rPr lang="ja-JP" altLang="en-US" sz="1200" i="1"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 to put on your procedures the possibility for the operative agents (however they are called : inspectors ?) to put on the report a "point to be decided" (PTD), as explained on the following item 3</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note : don't use, if you translate in your own language, a word such as "clarify", which will bring confusion : people would be pushed to use the possibility in the case they have no sufficient elements to make a statement - which is definitely not the purpose ! - if you are not given sufficient information, you must state a nonconformity</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who or which committee will have to decide on the conformity or not ? - that is another problem : normal process should be used - being said : if the staff officer is not sure, he/she must refer to the management - or to specific committees - which may refer to the national normalisation institute, which may refer to ISO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being said you won't wait the ISO interpretation to decide on an inspection! - you must take a decision almost immediately, and, afterwards, if you receive a divergent interpretation, you will advise :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ja-JP" altLang="en-US" sz="1200" i="1" kern="1200" dirty="0" smtClean="0">
                <a:solidFill>
                  <a:schemeClr val="tx1"/>
                </a:solidFill>
                <a:latin typeface="+mn-lt"/>
                <a:ea typeface="+mn-ea"/>
                <a:cs typeface="+mn-cs"/>
              </a:rPr>
              <a:t>→</a:t>
            </a:r>
            <a:r>
              <a:rPr lang="en-GB" sz="1200" i="1" kern="1200" dirty="0" smtClean="0">
                <a:solidFill>
                  <a:schemeClr val="tx1"/>
                </a:solidFill>
                <a:latin typeface="+mn-lt"/>
                <a:ea typeface="+mn-ea"/>
                <a:cs typeface="+mn-cs"/>
              </a:rPr>
              <a:t> you may use here the possibility from the 17011 : clause </a:t>
            </a:r>
            <a:r>
              <a:rPr lang="en-GB" sz="1200" kern="1200" dirty="0" smtClean="0">
                <a:solidFill>
                  <a:schemeClr val="tx1"/>
                </a:solidFill>
                <a:latin typeface="+mn-lt"/>
                <a:ea typeface="+mn-ea"/>
                <a:cs typeface="+mn-cs"/>
              </a:rPr>
              <a:t>7.8.2  : "Where the ... team cannot reach a conclusion about a finding, the team should refer back to the ... body for clarification".</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it is essential to allow an operative agent to say "I don't know - I am not sure" - not on the basic statement itself (of a fact, positive or negative), but on its appraisal regarding the conformity or not to reference texts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that is to say you must analyse the process of inspection distinguishing two successive steps : firstly, you state an objective fact (or lack), then you appreciate if this fact is complying, or not, with the reference text - here, we are only considering the second step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so :  if an agent don't get sufficient basic information to make an objective statement, he/she must state a non-conformity - a lack won't never be considered as a point requesting to take a decision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this possibility aims to prevent the decision, from an agent, not to report a fact the appraisal of which he/she is not so sure of - and, consequently, anybody else" won't know there is a potential (important) problem</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you must consider best world experts are still discussing on some points, and you cannot request from any of your agent to definitely appraise any statement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"to refer back" may be done during the visit, through a phone call to a staff officer, or, more often, as those points are generally most important and difficult ones (not to be immediately solved by the staff officer), through a mention on the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 PTD may be supplemented by an opinion : "from my personal point of view :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152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state if there was any subcontracting (from two years, or from the last visit)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if yes, give details : which kind of work, reasons, importance, etc.</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mind : following definitions are specific (and different from the ones given on 17011)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appeals are against the results of "legal" inspections;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complaints are all other contests different from appeals.</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give details : how many complaints (from two years or from the last visit) ? reasons ? were they favourably accepted ? treatment delays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give details : how many complaints (from two years or from the last visit) ? reasons ? were they favourably accepted ?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3 - report</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if any cooperation action : state it</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GB" sz="1200" i="1" kern="1200" dirty="0" smtClean="0">
                <a:solidFill>
                  <a:schemeClr val="tx1"/>
                </a:solidFill>
                <a:latin typeface="+mn-lt"/>
                <a:ea typeface="+mn-ea"/>
                <a:cs typeface="+mn-cs"/>
              </a:rPr>
              <a:t>1 - comments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above Guidance is not fully relevant, because the load testing of a lifting equipment includes, most generally, measurement of the deflexion, with a specific apparatus which is a measurement instrument, </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and sometimes with </a:t>
            </a:r>
            <a:r>
              <a:rPr lang="en-GB" sz="1200" i="1" kern="1200" dirty="0" err="1" smtClean="0">
                <a:solidFill>
                  <a:schemeClr val="tx1"/>
                </a:solidFill>
                <a:latin typeface="+mn-lt"/>
                <a:ea typeface="+mn-ea"/>
                <a:cs typeface="+mn-cs"/>
              </a:rPr>
              <a:t>extensometric</a:t>
            </a:r>
            <a:r>
              <a:rPr lang="en-GB" sz="1200" i="1" kern="1200" dirty="0" smtClean="0">
                <a:solidFill>
                  <a:schemeClr val="tx1"/>
                </a:solidFill>
                <a:latin typeface="+mn-lt"/>
                <a:ea typeface="+mn-ea"/>
                <a:cs typeface="+mn-cs"/>
              </a:rPr>
              <a:t> gauges - in another sense, tests different from functional ones are not systematically performed under controlled environmental conditions</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apart analytic testing, performed within a laboratory, inspection bodies often develop non-destructive testing, with mobile teams, which, if the inspection body don't declare them as covered by the standard ISO/CEI 17025, are covered by chapter 9 of the present standard</a:t>
            </a:r>
            <a:endParaRPr lang="en-US"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regarding non destructive testing, you may refer to Guide EA-04/15 … which let you decide ! </a:t>
            </a:r>
            <a:endParaRPr lang="en-US" sz="1200" kern="1200" dirty="0" smtClean="0">
              <a:solidFill>
                <a:schemeClr val="tx1"/>
              </a:solidFill>
              <a:latin typeface="+mn-lt"/>
              <a:ea typeface="+mn-ea"/>
              <a:cs typeface="+mn-cs"/>
            </a:endParaRPr>
          </a:p>
          <a:p>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see</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chapter</a:t>
            </a:r>
            <a:r>
              <a:rPr lang="fr-FR" sz="1200" i="1" kern="1200" dirty="0" smtClean="0">
                <a:solidFill>
                  <a:schemeClr val="tx1"/>
                </a:solidFill>
                <a:latin typeface="+mn-lt"/>
                <a:ea typeface="+mn-ea"/>
                <a:cs typeface="+mn-cs"/>
              </a:rPr>
              <a:t> 9</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742EB9C-A108-4818-B4F8-A9F9F4B0F0A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صورة 6" descr="bg.jpg"/>
          <p:cNvPicPr>
            <a:picLocks noChangeAspect="1"/>
          </p:cNvPicPr>
          <p:nvPr userDrawn="1"/>
        </p:nvPicPr>
        <p:blipFill>
          <a:blip r:embed="rId2"/>
          <a:stretch>
            <a:fillRect/>
          </a:stretch>
        </p:blipFill>
        <p:spPr>
          <a:xfrm>
            <a:off x="0" y="0"/>
            <a:ext cx="9144000" cy="6858000"/>
          </a:xfrm>
          <a:prstGeom prst="rect">
            <a:avLst/>
          </a:prstGeom>
        </p:spPr>
      </p:pic>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876DA77-6A60-4D67-B1A7-DBFED6B0A4B3}" type="datetime1">
              <a:rPr lang="en-US" smtClean="0"/>
              <a:pPr/>
              <a:t>5/17/2010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253AF50-B105-4BBB-8268-77C4EC6B1846}" type="datetime1">
              <a:rPr lang="en-US" smtClean="0"/>
              <a:pPr/>
              <a:t>5/17/2010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515C184-7436-4C6D-9512-D3D9B44B99EF}" type="datetime1">
              <a:rPr lang="en-US" smtClean="0"/>
              <a:pPr/>
              <a:t>5/17/2010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صورة 6" descr="bg2.jpg"/>
          <p:cNvPicPr>
            <a:picLocks noChangeAspect="1"/>
          </p:cNvPicPr>
          <p:nvPr userDrawn="1"/>
        </p:nvPicPr>
        <p:blipFill>
          <a:blip r:embed="rId2"/>
          <a:stretch>
            <a:fillRect/>
          </a:stretch>
        </p:blipFill>
        <p:spPr>
          <a:xfrm>
            <a:off x="0" y="0"/>
            <a:ext cx="9144000" cy="6858000"/>
          </a:xfrm>
          <a:prstGeom prst="rect">
            <a:avLst/>
          </a:prstGeom>
        </p:spPr>
      </p:pic>
      <p:sp>
        <p:nvSpPr>
          <p:cNvPr id="2" name="عنوان 1"/>
          <p:cNvSpPr>
            <a:spLocks noGrp="1"/>
          </p:cNvSpPr>
          <p:nvPr>
            <p:ph type="title"/>
          </p:nvPr>
        </p:nvSpPr>
        <p:spPr>
          <a:xfrm>
            <a:off x="533400" y="0"/>
            <a:ext cx="8229600" cy="1143000"/>
          </a:xfrm>
        </p:spPr>
        <p:txBody>
          <a:bodyPr/>
          <a:lstStyle>
            <a:lvl1pPr>
              <a:defRPr b="0">
                <a:solidFill>
                  <a:schemeClr val="bg1"/>
                </a:solidFill>
                <a:effectLst>
                  <a:outerShdw blurRad="38100" dist="38100" dir="2700000" algn="tl">
                    <a:srgbClr val="000000">
                      <a:alpha val="43137"/>
                    </a:srgbClr>
                  </a:outerShdw>
                </a:effectLst>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9137BE7-B4D1-48D0-87E3-9E9B996BC8E0}" type="datetime1">
              <a:rPr lang="en-US" smtClean="0"/>
              <a:pPr/>
              <a:t>5/17/2010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a:t>
            </a:fld>
            <a:endParaRPr lang="en-US"/>
          </a:p>
        </p:txBody>
      </p:sp>
      <p:pic>
        <p:nvPicPr>
          <p:cNvPr id="8" name="Picture 27" descr="GSO NEW LOGO Hoz (2)33 copy"/>
          <p:cNvPicPr>
            <a:picLocks noChangeAspect="1" noChangeArrowheads="1"/>
          </p:cNvPicPr>
          <p:nvPr userDrawn="1"/>
        </p:nvPicPr>
        <p:blipFill>
          <a:blip r:embed="rId3">
            <a:clrChange>
              <a:clrFrom>
                <a:srgbClr val="FDFDFD"/>
              </a:clrFrom>
              <a:clrTo>
                <a:srgbClr val="FDFDFD">
                  <a:alpha val="0"/>
                </a:srgbClr>
              </a:clrTo>
            </a:clrChange>
          </a:blip>
          <a:srcRect l="-44727" t="31699" r="-7338" b="14632"/>
          <a:stretch>
            <a:fillRect/>
          </a:stretch>
        </p:blipFill>
        <p:spPr bwMode="auto">
          <a:xfrm>
            <a:off x="5791200" y="6400800"/>
            <a:ext cx="1295400" cy="457200"/>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B8BA5BE-ED9A-45D5-B728-8328CCF96C0F}" type="datetime1">
              <a:rPr lang="en-US" smtClean="0"/>
              <a:pPr/>
              <a:t>5/17/2010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5ABC37A-4A19-4531-B198-1233CF568D27}" type="datetime1">
              <a:rPr lang="en-US" smtClean="0"/>
              <a:pPr/>
              <a:t>5/17/2010</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
        <p:nvSpPr>
          <p:cNvPr id="7" name="عنصر نائب لرقم الشريحة 6"/>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2BA2BAA-6AD8-40B7-B655-2FDF2E9B6368}" type="datetime1">
              <a:rPr lang="en-US" smtClean="0"/>
              <a:pPr/>
              <a:t>5/17/2010</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
        <p:nvSpPr>
          <p:cNvPr id="9" name="عنصر نائب لرقم الشريحة 8"/>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D2FBBA3-1889-40DB-A14B-23B6A34AD191}" type="datetime1">
              <a:rPr lang="en-US" smtClean="0"/>
              <a:pPr/>
              <a:t>5/17/2010</a:t>
            </a:fld>
            <a:endParaRPr lang="en-US"/>
          </a:p>
        </p:txBody>
      </p:sp>
      <p:sp>
        <p:nvSpPr>
          <p:cNvPr id="4" name="عنصر نائب للتذييل 3"/>
          <p:cNvSpPr>
            <a:spLocks noGrp="1"/>
          </p:cNvSpPr>
          <p:nvPr>
            <p:ph type="ftr" sz="quarter" idx="11"/>
          </p:nvPr>
        </p:nvSpPr>
        <p:spPr/>
        <p:txBody>
          <a:bodyPr/>
          <a:lstStyle/>
          <a:p>
            <a:r>
              <a:rPr lang="en-US" smtClean="0"/>
              <a:t>Brahim HOULA- GSO training</a:t>
            </a:r>
            <a:endParaRPr lang="en-US"/>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37C2BB9-D167-468E-AE58-905D43817956}" type="datetime1">
              <a:rPr lang="en-US" smtClean="0"/>
              <a:pPr/>
              <a:t>5/17/2010</a:t>
            </a:fld>
            <a:endParaRPr lang="en-US"/>
          </a:p>
        </p:txBody>
      </p:sp>
      <p:sp>
        <p:nvSpPr>
          <p:cNvPr id="3" name="عنصر نائب للتذييل 2"/>
          <p:cNvSpPr>
            <a:spLocks noGrp="1"/>
          </p:cNvSpPr>
          <p:nvPr>
            <p:ph type="ftr" sz="quarter" idx="11"/>
          </p:nvPr>
        </p:nvSpPr>
        <p:spPr/>
        <p:txBody>
          <a:bodyPr/>
          <a:lstStyle/>
          <a:p>
            <a:r>
              <a:rPr lang="en-US" smtClean="0"/>
              <a:t>Brahim HOULA- GSO training</a:t>
            </a:r>
            <a:endParaRPr lang="en-US"/>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76621D6-298A-42B8-B066-6CEAB8E64607}" type="datetime1">
              <a:rPr lang="en-US" smtClean="0"/>
              <a:pPr/>
              <a:t>5/17/2010</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
        <p:nvSpPr>
          <p:cNvPr id="7" name="عنصر نائب لرقم الشريحة 6"/>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5204A3-9A22-4E3C-AABA-7A5BD7A1B833}" type="datetime1">
              <a:rPr lang="en-US" smtClean="0"/>
              <a:pPr/>
              <a:t>5/17/2010</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
        <p:nvSpPr>
          <p:cNvPr id="7" name="عنصر نائب لرقم الشريحة 6"/>
          <p:cNvSpPr>
            <a:spLocks noGrp="1"/>
          </p:cNvSpPr>
          <p:nvPr>
            <p:ph type="sldNum" sz="quarter" idx="12"/>
          </p:nvPr>
        </p:nvSpPr>
        <p:spPr/>
        <p:txBody>
          <a:bodyPr/>
          <a:lstStyle/>
          <a:p>
            <a:fld id="{FC5E9048-9D8D-4E4D-84FB-41E3F5660F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4B409-A744-46B0-BDE4-471D4CA45FA6}" type="datetime1">
              <a:rPr lang="en-US" smtClean="0"/>
              <a:pPr/>
              <a:t>5/17/2010</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Brahim HOULA- GSO training</a:t>
            </a:r>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E9048-9D8D-4E4D-84FB-41E3F5660F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jpeg"/></Relationships>
</file>

<file path=ppt/slides/_rels/slide1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g.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ctrTitle"/>
          </p:nvPr>
        </p:nvSpPr>
        <p:spPr>
          <a:xfrm>
            <a:off x="152400" y="571500"/>
            <a:ext cx="8915400" cy="1081087"/>
          </a:xfrm>
        </p:spPr>
        <p:txBody>
          <a:bodyPr>
            <a:normAutofit fontScale="90000"/>
          </a:bodyPr>
          <a:lstStyle/>
          <a:p>
            <a:pPr algn="ctr"/>
            <a:r>
              <a:rPr lang="en-US" i="1" dirty="0" smtClean="0">
                <a:solidFill>
                  <a:schemeClr val="bg1"/>
                </a:solidFill>
              </a:rPr>
              <a:t>General </a:t>
            </a:r>
            <a:r>
              <a:rPr lang="en-US" i="1" dirty="0">
                <a:solidFill>
                  <a:schemeClr val="bg1"/>
                </a:solidFill>
              </a:rPr>
              <a:t>Criteria for the operation of </a:t>
            </a:r>
            <a:r>
              <a:rPr lang="en-US" i="1" dirty="0" smtClean="0">
                <a:solidFill>
                  <a:schemeClr val="bg1"/>
                </a:solidFill>
              </a:rPr>
              <a:t/>
            </a:r>
            <a:br>
              <a:rPr lang="en-US" i="1" dirty="0" smtClean="0">
                <a:solidFill>
                  <a:schemeClr val="bg1"/>
                </a:solidFill>
              </a:rPr>
            </a:br>
            <a:r>
              <a:rPr lang="en-US" i="1" dirty="0" smtClean="0">
                <a:solidFill>
                  <a:schemeClr val="bg1"/>
                </a:solidFill>
              </a:rPr>
              <a:t>various </a:t>
            </a:r>
            <a:r>
              <a:rPr lang="en-US" i="1" dirty="0">
                <a:solidFill>
                  <a:schemeClr val="bg1"/>
                </a:solidFill>
              </a:rPr>
              <a:t>types </a:t>
            </a:r>
            <a:r>
              <a:rPr lang="en-US" i="1" dirty="0" smtClean="0">
                <a:solidFill>
                  <a:schemeClr val="bg1"/>
                </a:solidFill>
              </a:rPr>
              <a:t>of bodies </a:t>
            </a:r>
            <a:r>
              <a:rPr lang="en-US" i="1" dirty="0">
                <a:solidFill>
                  <a:schemeClr val="bg1"/>
                </a:solidFill>
              </a:rPr>
              <a:t>performing </a:t>
            </a:r>
            <a:r>
              <a:rPr lang="en-US" i="1" dirty="0" smtClean="0">
                <a:solidFill>
                  <a:schemeClr val="bg1"/>
                </a:solidFill>
              </a:rPr>
              <a:t>inspection</a:t>
            </a:r>
            <a:endParaRPr lang="en-US" dirty="0">
              <a:solidFill>
                <a:schemeClr val="bg1"/>
              </a:solidFill>
            </a:endParaRPr>
          </a:p>
        </p:txBody>
      </p:sp>
      <p:sp>
        <p:nvSpPr>
          <p:cNvPr id="3" name="عنوان فرعي 2"/>
          <p:cNvSpPr>
            <a:spLocks noGrp="1"/>
          </p:cNvSpPr>
          <p:nvPr>
            <p:ph type="subTitle" idx="1"/>
          </p:nvPr>
        </p:nvSpPr>
        <p:spPr>
          <a:xfrm>
            <a:off x="2895601" y="2630488"/>
            <a:ext cx="3429000" cy="800100"/>
          </a:xfrm>
        </p:spPr>
        <p:txBody>
          <a:bodyPr>
            <a:normAutofit fontScale="85000" lnSpcReduction="10000"/>
          </a:bodyPr>
          <a:lstStyle/>
          <a:p>
            <a:r>
              <a:rPr lang="en-US" dirty="0" smtClean="0">
                <a:solidFill>
                  <a:schemeClr val="bg1"/>
                </a:solidFill>
              </a:rPr>
              <a:t>ISO/IEC 17020:</a:t>
            </a:r>
            <a:r>
              <a:rPr lang="en-US" i="1" dirty="0" smtClean="0">
                <a:solidFill>
                  <a:schemeClr val="bg1"/>
                </a:solidFill>
              </a:rPr>
              <a:t> (1998).</a:t>
            </a:r>
            <a:endParaRPr lang="en-US" dirty="0"/>
          </a:p>
        </p:txBody>
      </p:sp>
      <p:pic>
        <p:nvPicPr>
          <p:cNvPr id="5" name="Picture 27" descr="GSO NEW LOGO Hoz (2)33 copy"/>
          <p:cNvPicPr>
            <a:picLocks noChangeAspect="1" noChangeArrowheads="1"/>
          </p:cNvPicPr>
          <p:nvPr/>
        </p:nvPicPr>
        <p:blipFill>
          <a:blip r:embed="rId4">
            <a:clrChange>
              <a:clrFrom>
                <a:srgbClr val="FDFDFD"/>
              </a:clrFrom>
              <a:clrTo>
                <a:srgbClr val="FDFDFD">
                  <a:alpha val="0"/>
                </a:srgbClr>
              </a:clrTo>
            </a:clrChange>
          </a:blip>
          <a:srcRect t="31699" r="1384" b="36100"/>
          <a:stretch>
            <a:fillRect/>
          </a:stretch>
        </p:blipFill>
        <p:spPr bwMode="auto">
          <a:xfrm>
            <a:off x="6477000" y="1447800"/>
            <a:ext cx="2489200" cy="812800"/>
          </a:xfrm>
          <a:prstGeom prst="rect">
            <a:avLst/>
          </a:prstGeom>
          <a:noFill/>
          <a:effectLst>
            <a:outerShdw blurRad="50800" dist="38100" dir="5400000" algn="t" rotWithShape="0">
              <a:prstClr val="black">
                <a:alpha val="40000"/>
              </a:prstClr>
            </a:outerShdw>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AU"/>
              <a:t>17020 Introduction</a:t>
            </a:r>
          </a:p>
        </p:txBody>
      </p:sp>
      <p:sp>
        <p:nvSpPr>
          <p:cNvPr id="22531" name="Rectangle 3"/>
          <p:cNvSpPr>
            <a:spLocks noGrp="1" noChangeArrowheads="1"/>
          </p:cNvSpPr>
          <p:nvPr>
            <p:ph type="body" idx="1"/>
          </p:nvPr>
        </p:nvSpPr>
        <p:spPr>
          <a:xfrm>
            <a:off x="609600" y="1752600"/>
            <a:ext cx="8305800" cy="4724400"/>
          </a:xfrm>
        </p:spPr>
        <p:txBody>
          <a:bodyPr>
            <a:normAutofit fontScale="92500" lnSpcReduction="10000"/>
          </a:bodyPr>
          <a:lstStyle/>
          <a:p>
            <a:r>
              <a:rPr lang="en-AU" dirty="0"/>
              <a:t>Who is served</a:t>
            </a:r>
          </a:p>
          <a:p>
            <a:pPr lvl="1"/>
            <a:r>
              <a:rPr lang="en-AU" dirty="0"/>
              <a:t>Private clients, parent organisations, official authorities</a:t>
            </a:r>
          </a:p>
          <a:p>
            <a:r>
              <a:rPr lang="en-AU" dirty="0"/>
              <a:t>Against what references</a:t>
            </a:r>
          </a:p>
          <a:p>
            <a:pPr lvl="1"/>
            <a:r>
              <a:rPr lang="en-AU" dirty="0"/>
              <a:t>regulations, standards, specification</a:t>
            </a:r>
          </a:p>
          <a:p>
            <a:r>
              <a:rPr lang="en-AU" dirty="0"/>
              <a:t>For parameters</a:t>
            </a:r>
          </a:p>
          <a:p>
            <a:pPr lvl="1"/>
            <a:r>
              <a:rPr lang="en-AU" dirty="0"/>
              <a:t>Quantity, quality, safety, fitness-for-use, continued safety compliance</a:t>
            </a:r>
          </a:p>
          <a:p>
            <a:r>
              <a:rPr lang="en-AU" dirty="0"/>
              <a:t>Scope of activities</a:t>
            </a:r>
          </a:p>
          <a:p>
            <a:pPr lvl="1"/>
            <a:r>
              <a:rPr lang="en-AU" dirty="0"/>
              <a:t>Examination … determination of conformity … and subsequent reporting</a:t>
            </a:r>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a:t>
            </a:fld>
            <a:endParaRPr lang="en-US"/>
          </a:p>
        </p:txBody>
      </p:sp>
      <p:sp>
        <p:nvSpPr>
          <p:cNvPr id="5" name="عنصر نائب للتذييل 4"/>
          <p:cNvSpPr>
            <a:spLocks noGrp="1"/>
          </p:cNvSpPr>
          <p:nvPr>
            <p:ph type="ftr" sz="quarter" idx="11"/>
          </p:nvPr>
        </p:nvSpPr>
        <p:spPr/>
        <p:txBody>
          <a:bodyPr/>
          <a:lstStyle/>
          <a:p>
            <a:r>
              <a:rPr lang="en-US" dirty="0" smtClean="0"/>
              <a:t>Brahim HOULA- GSO training</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25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lstStyle/>
          <a:p>
            <a:r>
              <a:rPr lang="en-GB" b="1" dirty="0"/>
              <a:t>8.6</a:t>
            </a:r>
            <a:r>
              <a:rPr lang="en-GB" dirty="0"/>
              <a:t> </a:t>
            </a:r>
            <a:r>
              <a:rPr lang="en-GB" b="1" dirty="0"/>
              <a:t>- The remuneration of persons engaged in inspection activities shall not directly depend on the number of inspections carried out and in no case on the results of such inspections.</a:t>
            </a:r>
            <a:endParaRPr lang="en-US" dirty="0"/>
          </a:p>
          <a:p>
            <a:pPr>
              <a:buNone/>
            </a:pPr>
            <a:r>
              <a:rPr lang="en-US" i="1" dirty="0" smtClean="0"/>
              <a:t>(</a:t>
            </a:r>
            <a:r>
              <a:rPr lang="en-GB" i="1" dirty="0"/>
              <a:t>remuneration)</a:t>
            </a:r>
            <a:r>
              <a:rPr lang="en-US" i="1" dirty="0"/>
              <a:t>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normAutofit/>
          </a:bodyPr>
          <a:lstStyle/>
          <a:p>
            <a:r>
              <a:rPr lang="en-US" dirty="0" smtClean="0"/>
              <a:t>8.6(1) In cases where it is impossible to separate remuneration from the number of inspections done, </a:t>
            </a:r>
            <a:r>
              <a:rPr lang="en-US" dirty="0" err="1" smtClean="0"/>
              <a:t>eg</a:t>
            </a:r>
            <a:r>
              <a:rPr lang="en-US" dirty="0" smtClean="0"/>
              <a:t>. in very small inspection bodies, other means, such as recording the duration of inspections, should be established to ensure that the quality of inspections is not compromised by financial considerations.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101</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a:t>9 - facilities and equipment</a:t>
            </a:r>
            <a:r>
              <a:rPr lang="en-US" dirty="0"/>
              <a:t/>
            </a:r>
            <a:br>
              <a:rPr lang="en-US" dirty="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102</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9 - facilities and equipment</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77500" lnSpcReduction="20000"/>
          </a:bodyPr>
          <a:lstStyle/>
          <a:p>
            <a:r>
              <a:rPr lang="en-GB" b="1" dirty="0"/>
              <a:t>9.1</a:t>
            </a:r>
            <a:r>
              <a:rPr lang="en-GB" dirty="0"/>
              <a:t> </a:t>
            </a:r>
            <a:r>
              <a:rPr lang="en-GB" b="1" dirty="0"/>
              <a:t>- The inspection body shall have available to it suitable and adequate facilities and equipment to permit all activities associated with the inspection services to be carried out</a:t>
            </a:r>
            <a:r>
              <a:rPr lang="en-GB" b="1" dirty="0" smtClean="0"/>
              <a:t>.</a:t>
            </a:r>
          </a:p>
          <a:p>
            <a:pPr>
              <a:buNone/>
            </a:pPr>
            <a:r>
              <a:rPr lang="en-US" i="1" dirty="0"/>
              <a:t>(type of used equipment)</a:t>
            </a:r>
            <a:endParaRPr lang="en-US" dirty="0"/>
          </a:p>
          <a:p>
            <a:endParaRPr lang="en-US" dirty="0"/>
          </a:p>
          <a:p>
            <a:r>
              <a:rPr lang="en-GB" b="1" dirty="0"/>
              <a:t>Guidance 9.1a</a:t>
            </a:r>
            <a:r>
              <a:rPr lang="en-GB" dirty="0"/>
              <a:t> : The inspection body need not be the owner of the facilities or equipment that it uses. Facilities and equipment may be borrowed, rented, hired or leased under contract, provided that access to the equipment has been defined and meets the requirements of ISO/IEC 17020. However, the responsibility for the suitability and the calibration status of the equipment used in inspection but not owned by the inspection body lies solely with the inspection body</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Guidance 9.1b</a:t>
            </a:r>
            <a:r>
              <a:rPr lang="en-GB" dirty="0"/>
              <a:t> : If controlled environmental conditions are needed and premises outside those of the inspection body are used, the inspection body should monitor the environmental conditions in these premises with calibrated equipment, record the results and note if conditions are outside the limits within which </a:t>
            </a:r>
            <a:r>
              <a:rPr lang="en-US" dirty="0"/>
              <a:t>inspection can be performed.</a:t>
            </a:r>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104</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85000" lnSpcReduction="10000"/>
          </a:bodyPr>
          <a:lstStyle/>
          <a:p>
            <a:r>
              <a:rPr lang="en-GB" b="1" dirty="0"/>
              <a:t>9.2</a:t>
            </a:r>
            <a:r>
              <a:rPr lang="en-GB" dirty="0"/>
              <a:t> </a:t>
            </a:r>
            <a:r>
              <a:rPr lang="en-GB" b="1" dirty="0"/>
              <a:t>- The inspection body shall have clear rules for the access to and the use of specified facilities and equipment.</a:t>
            </a:r>
            <a:endParaRPr lang="en-US" dirty="0"/>
          </a:p>
          <a:p>
            <a:r>
              <a:rPr lang="en-GB" b="1" dirty="0"/>
              <a:t>Guidance 9.2a</a:t>
            </a:r>
            <a:r>
              <a:rPr lang="en-GB" dirty="0"/>
              <a:t> : Use of facilities and equipment by unauthorised persons should not be permitted. If any item is found to have left the inspection body's direct control, measures must be taken to confirm its continuing suitability before its return to use. Typical measures would include visual inspection, functional checks and/or re-calibration</a:t>
            </a:r>
            <a:endParaRPr lang="en-US" dirty="0"/>
          </a:p>
          <a:p>
            <a:r>
              <a:rPr lang="fr-FR" i="1" dirty="0"/>
              <a:t>(</a:t>
            </a:r>
            <a:r>
              <a:rPr lang="fr-FR" i="1" dirty="0" err="1"/>
              <a:t>unauthorised</a:t>
            </a:r>
            <a:r>
              <a:rPr lang="fr-FR" i="1" dirty="0"/>
              <a:t> use)</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9.3</a:t>
            </a:r>
            <a:r>
              <a:rPr lang="en-GB" dirty="0"/>
              <a:t> - </a:t>
            </a:r>
            <a:r>
              <a:rPr lang="en-GB" b="1" dirty="0"/>
              <a:t>The inspection body shall ensure the continued suitability of the facilities and the equipment mentioned in 9.1. for their intended use.</a:t>
            </a:r>
            <a:endParaRPr lang="en-US" dirty="0"/>
          </a:p>
          <a:p>
            <a:r>
              <a:rPr lang="en-US" i="1" dirty="0"/>
              <a:t>(continued suitability)</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106</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9.4</a:t>
            </a:r>
            <a:r>
              <a:rPr lang="en-GB" dirty="0"/>
              <a:t> - </a:t>
            </a:r>
            <a:r>
              <a:rPr lang="en-GB" b="1" dirty="0"/>
              <a:t>All such equipment shall be properly identified.</a:t>
            </a:r>
            <a:endParaRPr lang="en-US" dirty="0"/>
          </a:p>
          <a:p>
            <a:pPr>
              <a:buNone/>
            </a:pPr>
            <a:r>
              <a:rPr lang="fr-FR" i="1" dirty="0"/>
              <a:t>(identification)</a:t>
            </a:r>
            <a:endParaRPr lang="en-US" dirty="0"/>
          </a:p>
          <a:p>
            <a:r>
              <a:rPr lang="en-GB" b="1" dirty="0"/>
              <a:t>Guidance 9.4a</a:t>
            </a:r>
            <a:r>
              <a:rPr lang="en-GB" dirty="0"/>
              <a:t> Unique identification of items of equipment is important even when the organisation has only one example of a particular item. This enables tracking when items are replaced for whatever reason.</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9.5 - The inspection body shall ensure that all such equipment is properly maintained, in accordance with documented procedures and instructions.</a:t>
            </a:r>
            <a:endParaRPr lang="en-US" dirty="0"/>
          </a:p>
          <a:p>
            <a:pPr>
              <a:buNone/>
            </a:pPr>
            <a:r>
              <a:rPr lang="fr-FR" i="1" dirty="0"/>
              <a:t>(maintenance)</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a:xfrm>
            <a:off x="457200" y="1600200"/>
            <a:ext cx="8382000" cy="5257800"/>
          </a:xfrm>
        </p:spPr>
        <p:txBody>
          <a:bodyPr>
            <a:normAutofit fontScale="70000" lnSpcReduction="20000"/>
          </a:bodyPr>
          <a:lstStyle/>
          <a:p>
            <a:r>
              <a:rPr lang="en-GB" b="1" dirty="0"/>
              <a:t>9.6 - The inspection body shall ensure that, where appropriate, equipment is calibrated before being put into service and thereafter according to an established programme</a:t>
            </a:r>
            <a:r>
              <a:rPr lang="en-GB" b="1" dirty="0" smtClean="0"/>
              <a:t>.</a:t>
            </a:r>
          </a:p>
          <a:p>
            <a:r>
              <a:rPr lang="fr-FR" i="1" dirty="0" smtClean="0"/>
              <a:t>(calibration)</a:t>
            </a:r>
            <a:endParaRPr lang="en-US" dirty="0" smtClean="0"/>
          </a:p>
          <a:p>
            <a:endParaRPr lang="en-US" dirty="0"/>
          </a:p>
          <a:p>
            <a:r>
              <a:rPr lang="en-GB" b="1" dirty="0"/>
              <a:t>Guidance 9.6a</a:t>
            </a:r>
            <a:r>
              <a:rPr lang="en-GB" dirty="0"/>
              <a:t> : </a:t>
            </a:r>
            <a:r>
              <a:rPr lang="en-GB" dirty="0" smtClean="0"/>
              <a:t>All </a:t>
            </a:r>
            <a:r>
              <a:rPr lang="en-GB" dirty="0"/>
              <a:t>equipment used for measurements and tests, where the results of such measurements and tests have a significant influence on the results of the inspection, i.e. the conclusion about conformance with requirements, shall be traceably calibrated.</a:t>
            </a:r>
            <a:endParaRPr lang="en-US" dirty="0"/>
          </a:p>
          <a:p>
            <a:r>
              <a:rPr lang="en-GB" b="1" dirty="0"/>
              <a:t>Guidance 9.6b</a:t>
            </a:r>
            <a:r>
              <a:rPr lang="en-GB" dirty="0"/>
              <a:t> : Where equipment not under the direct control of the inspection body is used, the inspection body shall verify that the equipment meets all relevant requirements of ISO/IEC 17020 before using it for inspection. The verification procedure shall be documented and verification records shall be kept. Where such verification is not practical, the report shall not be issued under accreditation or, where accreditation is mandatory, this fact shall be prominently stated in the inspection report and the client shall be informed of it</a:t>
            </a:r>
            <a:r>
              <a:rPr lang="en-GB"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109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AU"/>
              <a:t>17020 Introduction</a:t>
            </a:r>
          </a:p>
        </p:txBody>
      </p:sp>
      <p:sp>
        <p:nvSpPr>
          <p:cNvPr id="23555" name="Rectangle 3"/>
          <p:cNvSpPr>
            <a:spLocks noGrp="1" noChangeArrowheads="1"/>
          </p:cNvSpPr>
          <p:nvPr>
            <p:ph type="body" idx="1"/>
          </p:nvPr>
        </p:nvSpPr>
        <p:spPr/>
        <p:txBody>
          <a:bodyPr/>
          <a:lstStyle/>
          <a:p>
            <a:r>
              <a:rPr lang="en-AU"/>
              <a:t>Overview of subjects of inspection</a:t>
            </a:r>
          </a:p>
          <a:p>
            <a:pPr lvl="1"/>
            <a:r>
              <a:rPr lang="en-AU"/>
              <a:t>Materials, products, installations, plant, processes, work procedures, or services</a:t>
            </a:r>
          </a:p>
          <a:p>
            <a:pPr lvl="1"/>
            <a:r>
              <a:rPr lang="en-AU"/>
              <a:t>Throughout life-cycle, including DV</a:t>
            </a:r>
          </a:p>
          <a:p>
            <a:r>
              <a:rPr lang="en-AU"/>
              <a:t>Note role of regulator</a:t>
            </a:r>
          </a:p>
          <a:p>
            <a:r>
              <a:rPr lang="en-AU"/>
              <a:t>Note concerns</a:t>
            </a:r>
          </a:p>
          <a:p>
            <a:pPr lvl="1"/>
            <a:r>
              <a:rPr lang="en-AU"/>
              <a:t>“independence”, </a:t>
            </a:r>
          </a:p>
          <a:p>
            <a:pPr lvl="1"/>
            <a:r>
              <a:rPr lang="en-AU"/>
              <a:t>“professional judgement”</a:t>
            </a:r>
          </a:p>
          <a:p>
            <a:endParaRPr lang="en-AU"/>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a:t>
            </a:fld>
            <a:endParaRPr lang="en-US"/>
          </a:p>
        </p:txBody>
      </p:sp>
      <p:sp>
        <p:nvSpPr>
          <p:cNvPr id="5" name="عنصر نائب للتذييل 4"/>
          <p:cNvSpPr>
            <a:spLocks noGrp="1"/>
          </p:cNvSpPr>
          <p:nvPr>
            <p:ph type="ftr" sz="quarter" idx="11"/>
          </p:nvPr>
        </p:nvSpPr>
        <p:spPr/>
        <p:txBody>
          <a:bodyPr/>
          <a:lstStyle/>
          <a:p>
            <a:r>
              <a:rPr lang="en-US" dirty="0" smtClean="0"/>
              <a:t>Brahim HOULA- GSO training</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35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92500" lnSpcReduction="20000"/>
          </a:bodyPr>
          <a:lstStyle/>
          <a:p>
            <a:pPr algn="just"/>
            <a:r>
              <a:rPr lang="en-GB" b="1" dirty="0"/>
              <a:t>9.7 -</a:t>
            </a:r>
            <a:r>
              <a:rPr lang="en-GB" dirty="0"/>
              <a:t> </a:t>
            </a:r>
            <a:r>
              <a:rPr lang="en-GB" b="1" dirty="0"/>
              <a:t>The overall programme of calibration of equipment shall be designed and operated so as to ensure that whenever applicable measurements made by the inspection body are traceable to national and international standards of measurement where available. Where traceability to national or international standards of measurement is not applicable, the inspection body shall provide satisfactory evidence of correlation or accuracy of inspection results</a:t>
            </a:r>
            <a:r>
              <a:rPr lang="en-GB" b="1" dirty="0" smtClean="0"/>
              <a:t>.</a:t>
            </a:r>
          </a:p>
          <a:p>
            <a:pPr algn="just">
              <a:buNone/>
            </a:pPr>
            <a:r>
              <a:rPr lang="fr-FR" i="1" dirty="0" smtClean="0"/>
              <a:t>(</a:t>
            </a:r>
            <a:r>
              <a:rPr lang="fr-FR" i="1" dirty="0" err="1" smtClean="0"/>
              <a:t>traceability</a:t>
            </a:r>
            <a:r>
              <a:rPr lang="fr-FR" i="1" dirty="0" smtClean="0"/>
              <a:t>)</a:t>
            </a:r>
            <a:endParaRPr lang="en-US" dirty="0" smtClean="0"/>
          </a:p>
          <a:p>
            <a:pPr algn="just">
              <a:buNone/>
            </a:pPr>
            <a:endParaRPr lang="en-US" dirty="0"/>
          </a:p>
          <a:p>
            <a:pPr algn="just"/>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77500" lnSpcReduction="20000"/>
          </a:bodyPr>
          <a:lstStyle/>
          <a:p>
            <a:r>
              <a:rPr lang="en-GB" b="1" dirty="0"/>
              <a:t>Guidance 9.7a</a:t>
            </a:r>
            <a:r>
              <a:rPr lang="en-GB" dirty="0"/>
              <a:t> : Equipment identified under the criteria in 9.6, as clarified in 9.6 a, should be traceably calibrated to national or international standards </a:t>
            </a:r>
            <a:r>
              <a:rPr lang="en-GB" dirty="0">
                <a:solidFill>
                  <a:srgbClr val="C00000"/>
                </a:solidFill>
              </a:rPr>
              <a:t>where possible</a:t>
            </a:r>
            <a:r>
              <a:rPr lang="en-GB" dirty="0"/>
              <a:t>.</a:t>
            </a:r>
            <a:endParaRPr lang="en-US" dirty="0"/>
          </a:p>
          <a:p>
            <a:r>
              <a:rPr lang="en-GB" b="1" dirty="0"/>
              <a:t>Guidance 9.7b</a:t>
            </a:r>
            <a:r>
              <a:rPr lang="en-GB" dirty="0"/>
              <a:t> : Where the calibrations are performed in-house, traceability to national standards should be assured by using reference standards of measurement for which the inspection body holds a current calibration certificate or equivalent from a competent body. The certificate or equivalent should detail an uncertainty of measurement that is appropriate for the equipment that is to be calibrated from the reference standard. For further information on uncertainty of measurement see ILAC G8</a:t>
            </a:r>
            <a:r>
              <a:rPr lang="en-GB"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70000" lnSpcReduction="20000"/>
          </a:bodyPr>
          <a:lstStyle/>
          <a:p>
            <a:r>
              <a:rPr lang="en-US" dirty="0" smtClean="0"/>
              <a:t>9.7(1) The definition of measurement traceability given in ILAC P10:2002 should be applied in understanding this clause.</a:t>
            </a:r>
          </a:p>
          <a:p>
            <a:endParaRPr lang="en-US" dirty="0" smtClean="0"/>
          </a:p>
          <a:p>
            <a:r>
              <a:rPr lang="en-US" dirty="0" smtClean="0"/>
              <a:t>9.7(2) Where accuracy requirements permit calibrations of working instruments to be performed in-house, traceability to national standards should be assured by the use of reference standards of measurement for which the inspection body holds current traceable calibration certificates. The calibration certificate should detail an uncertainty of measurement that is appropriate for the equipment that is to be calibrated from the reference standard. For further information on uncertainty of measurement see ISO/IEC 17025, clause 5.4.6, and EA-4/02, </a:t>
            </a:r>
            <a:r>
              <a:rPr lang="en-US" i="1" dirty="0" smtClean="0"/>
              <a:t>“Expressions of the Uncertainty of Measurements in Calibration”.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112</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lnSpcReduction="10000"/>
          </a:bodyPr>
          <a:lstStyle/>
          <a:p>
            <a:r>
              <a:rPr lang="en-GB" b="1" dirty="0"/>
              <a:t>9.8</a:t>
            </a:r>
            <a:r>
              <a:rPr lang="en-GB" dirty="0"/>
              <a:t> </a:t>
            </a:r>
            <a:r>
              <a:rPr lang="en-GB" b="1" dirty="0"/>
              <a:t>- Reference standards of measurement held by inspection body shall be used for calibration only and for no other purpose. Reference standards of measurement shall be calibrated by a competent body that can provide traceability to a national or international standard of measurement.</a:t>
            </a:r>
            <a:endParaRPr lang="en-US" dirty="0"/>
          </a:p>
          <a:p>
            <a:r>
              <a:rPr lang="fr-FR" i="1" dirty="0"/>
              <a:t>(</a:t>
            </a:r>
            <a:r>
              <a:rPr lang="fr-FR" i="1" dirty="0" err="1"/>
              <a:t>reference</a:t>
            </a:r>
            <a:r>
              <a:rPr lang="fr-FR" i="1" dirty="0"/>
              <a:t> standards)</a:t>
            </a:r>
            <a:endParaRPr lang="en-US" dirty="0"/>
          </a:p>
          <a:p>
            <a:r>
              <a:rPr lang="en-GB" i="1" dirty="0"/>
              <a:t>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9.9 - Where relevant, equipment shall be subjected to in-service checks between regular re-calibrations.</a:t>
            </a:r>
            <a:endParaRPr lang="en-US" dirty="0"/>
          </a:p>
          <a:p>
            <a:pPr>
              <a:buNone/>
            </a:pPr>
            <a:r>
              <a:rPr lang="fr-FR" i="1" dirty="0"/>
              <a:t>(in-service </a:t>
            </a:r>
            <a:r>
              <a:rPr lang="fr-FR" i="1" dirty="0" err="1"/>
              <a:t>checks</a:t>
            </a:r>
            <a:r>
              <a:rPr lang="fr-FR" i="1" dirty="0" smtClean="0"/>
              <a:t>)</a:t>
            </a:r>
          </a:p>
          <a:p>
            <a:endParaRPr lang="fr-FR" i="1" dirty="0" smtClean="0"/>
          </a:p>
          <a:p>
            <a:r>
              <a:rPr lang="en-US" dirty="0" smtClean="0"/>
              <a:t>9.9(1) Records of in-service checks on equipment should be maintained.</a:t>
            </a:r>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 y="39624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114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92500" lnSpcReduction="10000"/>
          </a:bodyPr>
          <a:lstStyle/>
          <a:p>
            <a:r>
              <a:rPr lang="en-GB" b="1" dirty="0"/>
              <a:t>9.10</a:t>
            </a:r>
            <a:r>
              <a:rPr lang="en-GB" dirty="0"/>
              <a:t> </a:t>
            </a:r>
            <a:r>
              <a:rPr lang="en-GB" b="1" dirty="0"/>
              <a:t>- Reference materials shall where possible be traceable to national or international standard reference materials.</a:t>
            </a:r>
            <a:endParaRPr lang="en-US" dirty="0"/>
          </a:p>
          <a:p>
            <a:pPr>
              <a:buNone/>
            </a:pPr>
            <a:r>
              <a:rPr lang="fr-FR" i="1" dirty="0"/>
              <a:t>(</a:t>
            </a:r>
            <a:r>
              <a:rPr lang="fr-FR" i="1" dirty="0" err="1"/>
              <a:t>reference</a:t>
            </a:r>
            <a:r>
              <a:rPr lang="fr-FR" i="1" dirty="0"/>
              <a:t> </a:t>
            </a:r>
            <a:r>
              <a:rPr lang="fr-FR" i="1" dirty="0" err="1"/>
              <a:t>materials</a:t>
            </a:r>
            <a:r>
              <a:rPr lang="fr-FR" i="1" dirty="0" smtClean="0"/>
              <a:t>)</a:t>
            </a:r>
          </a:p>
          <a:p>
            <a:pPr>
              <a:buNone/>
            </a:pPr>
            <a:endParaRPr lang="fr-FR" i="1" dirty="0" smtClean="0"/>
          </a:p>
          <a:p>
            <a:r>
              <a:rPr lang="en-US" dirty="0" smtClean="0"/>
              <a:t>9.10(1) In situations where non-certified reference materials are used, inspection reports should clearly state that the stated conclusion on conformity was based on uncertified reference materials.</a:t>
            </a:r>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 y="39624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115</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92500" lnSpcReduction="20000"/>
          </a:bodyPr>
          <a:lstStyle/>
          <a:p>
            <a:r>
              <a:rPr lang="en-GB" b="1" dirty="0"/>
              <a:t>9.11</a:t>
            </a:r>
            <a:r>
              <a:rPr lang="en-GB" dirty="0"/>
              <a:t> </a:t>
            </a:r>
            <a:r>
              <a:rPr lang="en-GB" b="1" dirty="0"/>
              <a:t>- Where relevant to the quality of inspection services, the inspection body shall have procedures for:	</a:t>
            </a:r>
            <a:endParaRPr lang="en-US" dirty="0"/>
          </a:p>
          <a:p>
            <a:r>
              <a:rPr lang="en-GB" b="1" dirty="0"/>
              <a:t>		a)   selection of qualified suppliers;</a:t>
            </a:r>
            <a:endParaRPr lang="en-US" dirty="0"/>
          </a:p>
          <a:p>
            <a:r>
              <a:rPr lang="en-GB" b="1" dirty="0"/>
              <a:t>		b)   issuing appropriate purchasing documents;</a:t>
            </a:r>
            <a:endParaRPr lang="en-US" dirty="0"/>
          </a:p>
          <a:p>
            <a:r>
              <a:rPr lang="en-GB" b="1" dirty="0"/>
              <a:t>		c)   inspection of received materials;</a:t>
            </a:r>
            <a:endParaRPr lang="en-US" dirty="0"/>
          </a:p>
          <a:p>
            <a:r>
              <a:rPr lang="en-GB" b="1" dirty="0"/>
              <a:t>		d)   ensuring appropriate storage facilities.</a:t>
            </a:r>
            <a:endParaRPr lang="en-US" dirty="0"/>
          </a:p>
          <a:p>
            <a:r>
              <a:rPr lang="en-GB" i="1" dirty="0"/>
              <a:t>(used products, etc..)</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116</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9.12</a:t>
            </a:r>
            <a:r>
              <a:rPr lang="en-GB" dirty="0"/>
              <a:t> </a:t>
            </a:r>
            <a:r>
              <a:rPr lang="en-GB" b="1" dirty="0"/>
              <a:t>- Where applicable the condition of stored items shall be assessed at appropriate intervals to detect deterioration.</a:t>
            </a:r>
            <a:endParaRPr lang="en-US" dirty="0"/>
          </a:p>
          <a:p>
            <a:r>
              <a:rPr lang="fr-FR" i="1" dirty="0"/>
              <a:t>(</a:t>
            </a:r>
            <a:r>
              <a:rPr lang="fr-FR" i="1" dirty="0" err="1"/>
              <a:t>storage</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85000" lnSpcReduction="20000"/>
          </a:bodyPr>
          <a:lstStyle/>
          <a:p>
            <a:r>
              <a:rPr lang="en-GB" b="1" dirty="0"/>
              <a:t>9.13</a:t>
            </a:r>
            <a:r>
              <a:rPr lang="en-GB" dirty="0"/>
              <a:t> </a:t>
            </a:r>
            <a:r>
              <a:rPr lang="en-GB" b="1" dirty="0"/>
              <a:t>- If the inspection body uses computers or automated equipment in connection with inspections, it shall ensure that :</a:t>
            </a:r>
            <a:endParaRPr lang="en-US" dirty="0"/>
          </a:p>
          <a:p>
            <a:r>
              <a:rPr lang="en-GB" b="1" dirty="0"/>
              <a:t>a) computer software is tested in order to confirm that it is adequate for use;</a:t>
            </a:r>
            <a:endParaRPr lang="en-US" dirty="0"/>
          </a:p>
          <a:p>
            <a:r>
              <a:rPr lang="en-GB" b="1" dirty="0"/>
              <a:t>b) procedures are established and implemented for protecting the integrity of data;</a:t>
            </a:r>
            <a:endParaRPr lang="en-US" dirty="0"/>
          </a:p>
          <a:p>
            <a:r>
              <a:rPr lang="en-GB" b="1" dirty="0"/>
              <a:t>c) computer and automated equipment is maintained in order to ensure proper functioning; and</a:t>
            </a:r>
            <a:endParaRPr lang="en-US" dirty="0"/>
          </a:p>
          <a:p>
            <a:r>
              <a:rPr lang="en-GB" b="1" dirty="0"/>
              <a:t>d) procedures are established and implemented for maintenance of security of data.</a:t>
            </a:r>
            <a:endParaRPr lang="en-US" dirty="0"/>
          </a:p>
          <a:p>
            <a:r>
              <a:rPr lang="fr-FR" i="1" dirty="0"/>
              <a:t>(</a:t>
            </a:r>
            <a:r>
              <a:rPr lang="fr-FR" i="1" dirty="0" err="1"/>
              <a:t>computerised</a:t>
            </a:r>
            <a:r>
              <a:rPr lang="fr-FR" i="1" dirty="0"/>
              <a:t> </a:t>
            </a:r>
            <a:r>
              <a:rPr lang="fr-FR" i="1" dirty="0" err="1"/>
              <a:t>equipment</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118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a:xfrm>
            <a:off x="457200" y="1600200"/>
            <a:ext cx="8686800" cy="5257800"/>
          </a:xfrm>
        </p:spPr>
        <p:txBody>
          <a:bodyPr>
            <a:normAutofit fontScale="62500" lnSpcReduction="20000"/>
          </a:bodyPr>
          <a:lstStyle/>
          <a:p>
            <a:r>
              <a:rPr lang="en-US" dirty="0" smtClean="0"/>
              <a:t>9.13a)(1) In-house developed software such as spreadsheet programs shall be validated before use. Validation may be accomplished by processing a known data set and performing equivalent processing manually or by other means. The extent of the known data set should be such that all possible outcomes of the software manipulation can be adequately checked. Software should be protected from </a:t>
            </a:r>
            <a:r>
              <a:rPr lang="en-US" dirty="0" err="1" smtClean="0"/>
              <a:t>unauthorised</a:t>
            </a:r>
            <a:r>
              <a:rPr lang="en-US" dirty="0" smtClean="0"/>
              <a:t> alteration. </a:t>
            </a:r>
            <a:r>
              <a:rPr lang="en-US" dirty="0" err="1" smtClean="0"/>
              <a:t>Unauthorised</a:t>
            </a:r>
            <a:r>
              <a:rPr lang="en-US" dirty="0" smtClean="0"/>
              <a:t> alteration may be detected by processing the known data set periodically. Records of software validations and any necessary periodic checks should be maintained.</a:t>
            </a:r>
          </a:p>
          <a:p>
            <a:endParaRPr lang="en-US" dirty="0" smtClean="0"/>
          </a:p>
          <a:p>
            <a:r>
              <a:rPr lang="en-US" dirty="0" smtClean="0"/>
              <a:t>9.13a)(2) All software, including proprietary products, should be controlled in an equivalent way to hard-copy documents. Records of version numbers and dates when each version was brought into or taken out of service should be maintained.</a:t>
            </a:r>
          </a:p>
          <a:p>
            <a:endParaRPr lang="en-US" dirty="0" smtClean="0"/>
          </a:p>
          <a:p>
            <a:r>
              <a:rPr lang="en-US" dirty="0" smtClean="0"/>
              <a:t>9.13d)(1) Where electronic records are the primary storage medium, appropriate methods such as regular backups and offsite safekeeping of backups should be implemented. The frequency of backups should be set to reduce the risk of loss to an acceptable level.</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5240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119</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ISO 17020</a:t>
            </a:r>
            <a:endParaRPr lang="en-US" dirty="0"/>
          </a:p>
        </p:txBody>
      </p:sp>
      <p:sp>
        <p:nvSpPr>
          <p:cNvPr id="3" name="عنصر نائب للمحتوى 2"/>
          <p:cNvSpPr>
            <a:spLocks noGrp="1"/>
          </p:cNvSpPr>
          <p:nvPr>
            <p:ph idx="1"/>
          </p:nvPr>
        </p:nvSpPr>
        <p:spPr/>
        <p:txBody>
          <a:bodyPr>
            <a:normAutofit fontScale="85000" lnSpcReduction="20000"/>
          </a:bodyPr>
          <a:lstStyle/>
          <a:p>
            <a:pPr algn="just"/>
            <a:r>
              <a:rPr lang="en-US" dirty="0" smtClean="0"/>
              <a:t>This standard covers the functions of bodies whose work may include the examination of </a:t>
            </a:r>
            <a:r>
              <a:rPr lang="en-US" dirty="0" smtClean="0">
                <a:solidFill>
                  <a:schemeClr val="tx2">
                    <a:lumMod val="60000"/>
                    <a:lumOff val="40000"/>
                  </a:schemeClr>
                </a:solidFill>
              </a:rPr>
              <a:t>materials</a:t>
            </a:r>
            <a:r>
              <a:rPr lang="en-US" dirty="0" smtClean="0"/>
              <a:t>, </a:t>
            </a:r>
            <a:r>
              <a:rPr lang="en-US" dirty="0" smtClean="0">
                <a:solidFill>
                  <a:schemeClr val="tx2">
                    <a:lumMod val="60000"/>
                    <a:lumOff val="40000"/>
                  </a:schemeClr>
                </a:solidFill>
              </a:rPr>
              <a:t>products</a:t>
            </a:r>
            <a:r>
              <a:rPr lang="en-US" dirty="0" smtClean="0"/>
              <a:t>, </a:t>
            </a:r>
            <a:r>
              <a:rPr lang="en-US" dirty="0" smtClean="0">
                <a:solidFill>
                  <a:schemeClr val="tx2">
                    <a:lumMod val="60000"/>
                    <a:lumOff val="40000"/>
                  </a:schemeClr>
                </a:solidFill>
              </a:rPr>
              <a:t>installations</a:t>
            </a:r>
            <a:r>
              <a:rPr lang="en-US" dirty="0" smtClean="0"/>
              <a:t>, </a:t>
            </a:r>
            <a:r>
              <a:rPr lang="en-US" dirty="0" smtClean="0">
                <a:solidFill>
                  <a:schemeClr val="tx2">
                    <a:lumMod val="60000"/>
                    <a:lumOff val="40000"/>
                  </a:schemeClr>
                </a:solidFill>
              </a:rPr>
              <a:t>plant</a:t>
            </a:r>
            <a:r>
              <a:rPr lang="en-US" dirty="0" smtClean="0"/>
              <a:t>, </a:t>
            </a:r>
            <a:r>
              <a:rPr lang="en-US" dirty="0" smtClean="0">
                <a:solidFill>
                  <a:schemeClr val="tx2">
                    <a:lumMod val="60000"/>
                    <a:lumOff val="40000"/>
                  </a:schemeClr>
                </a:solidFill>
              </a:rPr>
              <a:t>processes</a:t>
            </a:r>
            <a:r>
              <a:rPr lang="en-US" dirty="0" smtClean="0"/>
              <a:t>, </a:t>
            </a:r>
            <a:r>
              <a:rPr lang="en-US" dirty="0" smtClean="0">
                <a:solidFill>
                  <a:schemeClr val="tx2">
                    <a:lumMod val="60000"/>
                    <a:lumOff val="40000"/>
                  </a:schemeClr>
                </a:solidFill>
              </a:rPr>
              <a:t>work</a:t>
            </a:r>
            <a:r>
              <a:rPr lang="en-US" dirty="0" smtClean="0"/>
              <a:t> </a:t>
            </a:r>
            <a:r>
              <a:rPr lang="en-US" dirty="0" smtClean="0">
                <a:solidFill>
                  <a:schemeClr val="tx2">
                    <a:lumMod val="60000"/>
                    <a:lumOff val="40000"/>
                  </a:schemeClr>
                </a:solidFill>
              </a:rPr>
              <a:t>procedures</a:t>
            </a:r>
            <a:r>
              <a:rPr lang="en-US" dirty="0" smtClean="0"/>
              <a:t>, or </a:t>
            </a:r>
            <a:r>
              <a:rPr lang="en-US" dirty="0" smtClean="0">
                <a:solidFill>
                  <a:schemeClr val="tx2">
                    <a:lumMod val="60000"/>
                    <a:lumOff val="40000"/>
                  </a:schemeClr>
                </a:solidFill>
              </a:rPr>
              <a:t>services</a:t>
            </a:r>
            <a:r>
              <a:rPr lang="en-US" dirty="0" smtClean="0"/>
              <a:t>, and the determination of their conformity, with requirements, and the subsequent reporting of results of these activities to clients and, when required, to </a:t>
            </a:r>
            <a:r>
              <a:rPr lang="en-US" dirty="0" smtClean="0">
                <a:solidFill>
                  <a:srgbClr val="FF0000"/>
                </a:solidFill>
              </a:rPr>
              <a:t>supervisory authorities</a:t>
            </a:r>
            <a:r>
              <a:rPr lang="en-US" dirty="0" smtClean="0"/>
              <a:t>. Inspection of a product an installation or plant may concern all stages during the </a:t>
            </a:r>
            <a:r>
              <a:rPr lang="en-US" dirty="0" smtClean="0">
                <a:solidFill>
                  <a:schemeClr val="tx2">
                    <a:lumMod val="60000"/>
                    <a:lumOff val="40000"/>
                  </a:schemeClr>
                </a:solidFill>
              </a:rPr>
              <a:t>lifetime</a:t>
            </a:r>
            <a:r>
              <a:rPr lang="en-US" dirty="0" smtClean="0"/>
              <a:t> of these items, including the </a:t>
            </a:r>
            <a:r>
              <a:rPr lang="en-US" u="sng" dirty="0" smtClean="0"/>
              <a:t>design stage</a:t>
            </a:r>
            <a:r>
              <a:rPr lang="en-US" dirty="0" smtClean="0"/>
              <a:t>. Such work normally requires the exercise of </a:t>
            </a:r>
            <a:r>
              <a:rPr lang="en-US" dirty="0" smtClean="0">
                <a:solidFill>
                  <a:srgbClr val="FF0000"/>
                </a:solidFill>
              </a:rPr>
              <a:t>professional judgment </a:t>
            </a:r>
            <a:r>
              <a:rPr lang="en-US" dirty="0" smtClean="0"/>
              <a:t>in providing the service, in particular when assessing conformity.</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normAutofit fontScale="92500" lnSpcReduction="20000"/>
          </a:bodyPr>
          <a:lstStyle/>
          <a:p>
            <a:r>
              <a:rPr lang="en-GB" b="1" dirty="0"/>
              <a:t>9.14</a:t>
            </a:r>
            <a:r>
              <a:rPr lang="en-GB" dirty="0"/>
              <a:t> </a:t>
            </a:r>
            <a:r>
              <a:rPr lang="en-GB" i="1" dirty="0"/>
              <a:t>beginning (first and second sentences)</a:t>
            </a:r>
            <a:r>
              <a:rPr lang="en-GB" dirty="0"/>
              <a:t> </a:t>
            </a:r>
            <a:r>
              <a:rPr lang="en-GB" b="1" dirty="0"/>
              <a:t>- The inspection body shall have documented procedures for dealing with defective equipment. Defective equipment shall be removed from service by segregation, prominent labelling or marking…</a:t>
            </a:r>
            <a:endParaRPr lang="en-US" dirty="0"/>
          </a:p>
          <a:p>
            <a:pPr>
              <a:buNone/>
            </a:pPr>
            <a:r>
              <a:rPr lang="fr-FR" i="1" dirty="0"/>
              <a:t>(</a:t>
            </a:r>
            <a:r>
              <a:rPr lang="fr-FR" i="1" dirty="0" err="1"/>
              <a:t>removal</a:t>
            </a:r>
            <a:r>
              <a:rPr lang="fr-FR" i="1" dirty="0"/>
              <a:t> of </a:t>
            </a:r>
            <a:r>
              <a:rPr lang="fr-FR" i="1" dirty="0" err="1"/>
              <a:t>defective</a:t>
            </a:r>
            <a:r>
              <a:rPr lang="fr-FR" i="1" dirty="0"/>
              <a:t> </a:t>
            </a:r>
            <a:r>
              <a:rPr lang="fr-FR" i="1" dirty="0" err="1"/>
              <a:t>equipment</a:t>
            </a:r>
            <a:r>
              <a:rPr lang="fr-FR" i="1" dirty="0"/>
              <a:t>)</a:t>
            </a:r>
            <a:endParaRPr lang="en-US" dirty="0"/>
          </a:p>
          <a:p>
            <a:r>
              <a:rPr lang="en-GB" b="1" dirty="0" smtClean="0"/>
              <a:t>9.14</a:t>
            </a:r>
            <a:r>
              <a:rPr lang="en-GB" dirty="0" smtClean="0"/>
              <a:t> </a:t>
            </a:r>
            <a:r>
              <a:rPr lang="en-GB" i="1" dirty="0" smtClean="0"/>
              <a:t>end (third sentence)</a:t>
            </a:r>
            <a:r>
              <a:rPr lang="en-GB" dirty="0" smtClean="0"/>
              <a:t> </a:t>
            </a:r>
            <a:r>
              <a:rPr lang="en-GB" b="1" dirty="0" smtClean="0"/>
              <a:t>- … The inspection body shall examine the effect of defects on previous inspections.</a:t>
            </a:r>
            <a:endParaRPr lang="en-US" dirty="0" smtClean="0"/>
          </a:p>
          <a:p>
            <a:pPr>
              <a:buNone/>
            </a:pPr>
            <a:r>
              <a:rPr lang="en-GB" i="1" dirty="0" smtClean="0"/>
              <a:t>(effects of defects)</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9 - facilities and equipment</a:t>
            </a:r>
            <a:endParaRPr lang="en-US" dirty="0"/>
          </a:p>
        </p:txBody>
      </p:sp>
      <p:sp>
        <p:nvSpPr>
          <p:cNvPr id="3" name="عنصر نائب للمحتوى 2"/>
          <p:cNvSpPr>
            <a:spLocks noGrp="1"/>
          </p:cNvSpPr>
          <p:nvPr>
            <p:ph idx="1"/>
          </p:nvPr>
        </p:nvSpPr>
        <p:spPr/>
        <p:txBody>
          <a:bodyPr/>
          <a:lstStyle/>
          <a:p>
            <a:r>
              <a:rPr lang="en-GB" b="1" dirty="0"/>
              <a:t>9.15</a:t>
            </a:r>
            <a:r>
              <a:rPr lang="en-GB" dirty="0"/>
              <a:t> </a:t>
            </a:r>
            <a:r>
              <a:rPr lang="en-GB" b="1" dirty="0"/>
              <a:t>- Relevant information on the equipment shall be recorded. This will normally include identification, calibration and maintenance.</a:t>
            </a:r>
            <a:endParaRPr lang="en-US" dirty="0"/>
          </a:p>
          <a:p>
            <a:r>
              <a:rPr lang="fr-FR" i="1" dirty="0"/>
              <a:t>(records on </a:t>
            </a:r>
            <a:r>
              <a:rPr lang="fr-FR" i="1" dirty="0" err="1"/>
              <a:t>equipment</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GB" dirty="0"/>
              <a:t>10 - inspection methods and procedures</a:t>
            </a:r>
            <a:r>
              <a:rPr lang="en-US" dirty="0"/>
              <a:t/>
            </a:r>
            <a:br>
              <a:rPr lang="en-US" dirty="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122</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a:xfrm>
            <a:off x="457200" y="1600200"/>
            <a:ext cx="8229600" cy="5257800"/>
          </a:xfrm>
        </p:spPr>
        <p:txBody>
          <a:bodyPr>
            <a:normAutofit fontScale="62500" lnSpcReduction="20000"/>
          </a:bodyPr>
          <a:lstStyle/>
          <a:p>
            <a:r>
              <a:rPr lang="en-GB" b="1" dirty="0"/>
              <a:t>10.1</a:t>
            </a:r>
            <a:r>
              <a:rPr lang="en-GB" dirty="0"/>
              <a:t> </a:t>
            </a:r>
            <a:r>
              <a:rPr lang="en-GB" b="1" dirty="0"/>
              <a:t>- The inspection body shall use the methods and procedures for inspection which are defined in the requirements, against which conformity is to be determined</a:t>
            </a:r>
            <a:r>
              <a:rPr lang="en-GB" b="1" dirty="0" smtClean="0"/>
              <a:t>.</a:t>
            </a:r>
          </a:p>
          <a:p>
            <a:pPr>
              <a:buNone/>
            </a:pPr>
            <a:r>
              <a:rPr lang="en-GB" i="1" dirty="0" smtClean="0"/>
              <a:t>(methods and procedures) </a:t>
            </a:r>
            <a:endParaRPr lang="en-US" dirty="0" smtClean="0"/>
          </a:p>
          <a:p>
            <a:endParaRPr lang="en-US" dirty="0"/>
          </a:p>
          <a:p>
            <a:pPr algn="just"/>
            <a:r>
              <a:rPr lang="en-GB" b="1" dirty="0"/>
              <a:t>Guidance </a:t>
            </a:r>
            <a:r>
              <a:rPr lang="en-US" b="1" dirty="0"/>
              <a:t>10.1a</a:t>
            </a:r>
            <a:r>
              <a:rPr lang="en-US" dirty="0"/>
              <a:t> : The requirements against which the inspection is performed are </a:t>
            </a:r>
            <a:r>
              <a:rPr lang="en-US" dirty="0" smtClean="0"/>
              <a:t>normally </a:t>
            </a:r>
            <a:r>
              <a:rPr lang="en-US" dirty="0"/>
              <a:t>specified in regulations, standards and specifications. Specifications may include customer or </a:t>
            </a:r>
            <a:r>
              <a:rPr lang="en-US" dirty="0" err="1"/>
              <a:t>in‑house</a:t>
            </a:r>
            <a:r>
              <a:rPr lang="en-US" dirty="0"/>
              <a:t> requirements. When the inspection methods and procedures are not defined in regulations, standards and specifications the inspection body itself shall define the methods and procedures for inspection.</a:t>
            </a:r>
          </a:p>
          <a:p>
            <a:pPr algn="just"/>
            <a:r>
              <a:rPr lang="en-US" b="1" dirty="0"/>
              <a:t>Guidance</a:t>
            </a:r>
            <a:r>
              <a:rPr lang="en-GB" b="1" dirty="0"/>
              <a:t> 10.1b</a:t>
            </a:r>
            <a:r>
              <a:rPr lang="en-GB" dirty="0"/>
              <a:t> : In certain circumstances the inspection body's customer may supply information for the inspection body to take into consideration when performing its inspection. If the inspection body uses such information supplied by any other party as part of the inspection body's determination of conformity, then it should be able to demonstrate the measures taken to verify the integrity of such information.</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normAutofit fontScale="92500" lnSpcReduction="20000"/>
          </a:bodyPr>
          <a:lstStyle/>
          <a:p>
            <a:r>
              <a:rPr lang="en-GB" b="1" dirty="0"/>
              <a:t>10.2</a:t>
            </a:r>
            <a:r>
              <a:rPr lang="en-GB" dirty="0"/>
              <a:t> </a:t>
            </a:r>
            <a:r>
              <a:rPr lang="en-GB" b="1" dirty="0"/>
              <a:t>- The inspection body shall have and use adequate documented instructions on inspection planning and on standard sampling and inspection techniques, where the absence of such instructions could jeopardise the efficiency of the inspection process. Where applicable, this requires sufficient knowledge of statistical techniques to ensure statistically sound sampling procedures and the correct processing and interpretation of results.</a:t>
            </a:r>
            <a:endParaRPr lang="en-US" dirty="0"/>
          </a:p>
          <a:p>
            <a:pPr>
              <a:buNone/>
            </a:pPr>
            <a:r>
              <a:rPr lang="fr-FR" i="1" dirty="0"/>
              <a:t>(planning and </a:t>
            </a:r>
            <a:r>
              <a:rPr lang="fr-FR" i="1" dirty="0" err="1"/>
              <a:t>sampling</a:t>
            </a:r>
            <a:r>
              <a:rPr lang="fr-FR" i="1" dirty="0"/>
              <a:t> </a:t>
            </a:r>
            <a:r>
              <a:rPr lang="fr-FR" i="1" dirty="0" err="1"/>
              <a:t>rules</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124</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a:xfrm>
            <a:off x="304800" y="1600200"/>
            <a:ext cx="8382000" cy="5257800"/>
          </a:xfrm>
        </p:spPr>
        <p:txBody>
          <a:bodyPr>
            <a:normAutofit fontScale="85000" lnSpcReduction="20000"/>
          </a:bodyPr>
          <a:lstStyle/>
          <a:p>
            <a:r>
              <a:rPr lang="en-GB" b="1" dirty="0"/>
              <a:t>10.3</a:t>
            </a:r>
            <a:r>
              <a:rPr lang="en-GB" dirty="0"/>
              <a:t> </a:t>
            </a:r>
            <a:r>
              <a:rPr lang="en-GB" b="1" dirty="0"/>
              <a:t>- When the inspection body has to use inspection methods or procedures which are non-standard, such methods and </a:t>
            </a:r>
            <a:r>
              <a:rPr lang="en-GB" b="1" dirty="0" smtClean="0"/>
              <a:t>procedures </a:t>
            </a:r>
            <a:r>
              <a:rPr lang="en-GB" b="1" dirty="0"/>
              <a:t>shall be appropriate and fully documented</a:t>
            </a:r>
            <a:r>
              <a:rPr lang="en-GB" b="1" dirty="0" smtClean="0"/>
              <a:t>.</a:t>
            </a:r>
          </a:p>
          <a:p>
            <a:r>
              <a:rPr lang="fr-FR" i="1" dirty="0" smtClean="0"/>
              <a:t>(non-standard </a:t>
            </a:r>
            <a:r>
              <a:rPr lang="fr-FR" i="1" dirty="0" err="1" smtClean="0"/>
              <a:t>methods</a:t>
            </a:r>
            <a:r>
              <a:rPr lang="fr-FR" i="1" dirty="0" smtClean="0"/>
              <a:t>)</a:t>
            </a:r>
            <a:endParaRPr lang="en-US" dirty="0" smtClean="0"/>
          </a:p>
          <a:p>
            <a:endParaRPr lang="en-US" dirty="0"/>
          </a:p>
          <a:p>
            <a:r>
              <a:rPr lang="en-GB" b="1" dirty="0"/>
              <a:t>Guidance 10.3a</a:t>
            </a:r>
            <a:r>
              <a:rPr lang="en-GB" dirty="0"/>
              <a:t> : A standard inspection method is one that has been published, for example, in International, Regional or National standards or by reputable technical organisations or by co-operation of several inspection bodies or in relevant scientific text or journals. This means that methods developed by any other means, including by the inspection body itself or by the customer, are considered to be non-standard methods.</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lstStyle/>
          <a:p>
            <a:r>
              <a:rPr lang="en-US" dirty="0" smtClean="0"/>
              <a:t>10.3(1) All non-standard methods should be </a:t>
            </a:r>
            <a:r>
              <a:rPr lang="en-US" dirty="0" err="1" smtClean="0"/>
              <a:t>authorised</a:t>
            </a:r>
            <a:r>
              <a:rPr lang="en-US" dirty="0" smtClean="0"/>
              <a:t> by the technical manager or another technically qualified person. Non-standard methods should be documented, retained and referenced in relevant reports.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5240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126</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lstStyle/>
          <a:p>
            <a:r>
              <a:rPr lang="en-US" b="1" dirty="0"/>
              <a:t>10.4</a:t>
            </a:r>
            <a:r>
              <a:rPr lang="en-US" dirty="0"/>
              <a:t> </a:t>
            </a:r>
            <a:r>
              <a:rPr lang="en-US" i="1" dirty="0"/>
              <a:t>beginning (up to "up-to-date" included ) </a:t>
            </a:r>
            <a:r>
              <a:rPr lang="en-US" b="1" dirty="0"/>
              <a:t>- All instructions, standards or written procedures, worksheets, check lists and reference data relevant to the work of the inspection body shall be maintained up-to-date …</a:t>
            </a:r>
            <a:endParaRPr lang="en-US" dirty="0"/>
          </a:p>
          <a:p>
            <a:r>
              <a:rPr lang="fr-FR" i="1" dirty="0"/>
              <a:t>(</a:t>
            </a:r>
            <a:r>
              <a:rPr lang="fr-FR" i="1" dirty="0" err="1"/>
              <a:t>methods</a:t>
            </a:r>
            <a:r>
              <a:rPr lang="fr-FR" i="1" dirty="0"/>
              <a:t> : </a:t>
            </a:r>
            <a:r>
              <a:rPr lang="fr-FR" i="1" dirty="0" err="1"/>
              <a:t>updating</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lstStyle/>
          <a:p>
            <a:r>
              <a:rPr lang="en-US" b="1" dirty="0"/>
              <a:t>10.4</a:t>
            </a:r>
            <a:r>
              <a:rPr lang="en-US" dirty="0"/>
              <a:t> </a:t>
            </a:r>
            <a:r>
              <a:rPr lang="en-US" i="1" dirty="0"/>
              <a:t>end (the whole clause, except "maintained up-to-date and be" ) </a:t>
            </a:r>
            <a:r>
              <a:rPr lang="en-US" b="1" dirty="0"/>
              <a:t>- All instructions, standards or written procedures, worksheets, check lists and reference data relevant to the work of the inspection body shall be … readily available to the staff.</a:t>
            </a:r>
            <a:endParaRPr lang="en-US" dirty="0"/>
          </a:p>
          <a:p>
            <a:r>
              <a:rPr lang="fr-FR" i="1" dirty="0"/>
              <a:t>(</a:t>
            </a:r>
            <a:r>
              <a:rPr lang="fr-FR" i="1" dirty="0" err="1"/>
              <a:t>methods</a:t>
            </a:r>
            <a:r>
              <a:rPr lang="fr-FR" i="1" dirty="0"/>
              <a:t> :</a:t>
            </a:r>
            <a:r>
              <a:rPr lang="fr-FR" dirty="0"/>
              <a:t> </a:t>
            </a:r>
            <a:r>
              <a:rPr lang="fr-FR" i="1" dirty="0" err="1"/>
              <a:t>availability</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a:xfrm>
            <a:off x="457200" y="1600200"/>
            <a:ext cx="8229600" cy="5105400"/>
          </a:xfrm>
        </p:spPr>
        <p:txBody>
          <a:bodyPr>
            <a:normAutofit fontScale="85000" lnSpcReduction="10000"/>
          </a:bodyPr>
          <a:lstStyle/>
          <a:p>
            <a:r>
              <a:rPr lang="en-GB" b="1" dirty="0"/>
              <a:t>10.5</a:t>
            </a:r>
            <a:r>
              <a:rPr lang="en-GB" dirty="0"/>
              <a:t> </a:t>
            </a:r>
            <a:r>
              <a:rPr lang="en-GB" i="1" dirty="0"/>
              <a:t>beginning</a:t>
            </a:r>
            <a:r>
              <a:rPr lang="en-GB" dirty="0"/>
              <a:t> </a:t>
            </a:r>
            <a:r>
              <a:rPr lang="en-GB" i="1" dirty="0"/>
              <a:t>(first line)</a:t>
            </a:r>
            <a:r>
              <a:rPr lang="en-GB" dirty="0"/>
              <a:t> - </a:t>
            </a:r>
            <a:r>
              <a:rPr lang="en-GB" b="1" dirty="0"/>
              <a:t>The inspection body shall have a contract or work order control </a:t>
            </a:r>
            <a:r>
              <a:rPr lang="en-GB" b="1" dirty="0" smtClean="0"/>
              <a:t>system</a:t>
            </a:r>
          </a:p>
          <a:p>
            <a:pPr>
              <a:buNone/>
            </a:pPr>
            <a:r>
              <a:rPr lang="en-GB" i="1" dirty="0" smtClean="0"/>
              <a:t>(contract or work order : existence)</a:t>
            </a:r>
            <a:endParaRPr lang="en-US" dirty="0" smtClean="0"/>
          </a:p>
          <a:p>
            <a:endParaRPr lang="en-US" dirty="0"/>
          </a:p>
          <a:p>
            <a:r>
              <a:rPr lang="en-GB" b="1" dirty="0"/>
              <a:t>Guidance 10.5b</a:t>
            </a:r>
            <a:r>
              <a:rPr lang="en-GB" dirty="0"/>
              <a:t> : In situations where verbal agreements are acceptable, the inspection body should keep a record of all requests and instructions received verbally, dates and the identity of the client's representative.</a:t>
            </a:r>
            <a:endParaRPr lang="en-US" dirty="0"/>
          </a:p>
          <a:p>
            <a:r>
              <a:rPr lang="en-US" i="1" dirty="0"/>
              <a:t>(recall)</a:t>
            </a:r>
            <a:r>
              <a:rPr lang="en-US" dirty="0"/>
              <a:t> 3.3 </a:t>
            </a:r>
            <a:r>
              <a:rPr lang="en-US" i="1" dirty="0"/>
              <a:t>end</a:t>
            </a:r>
            <a:r>
              <a:rPr lang="en-US" dirty="0"/>
              <a:t> - </a:t>
            </a:r>
            <a:r>
              <a:rPr lang="en-GB" dirty="0"/>
              <a:t>The precise scope of an inspection will be determined by the terms of the individual contract or work order.</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129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fontScale="90000"/>
          </a:bodyPr>
          <a:lstStyle/>
          <a:p>
            <a:r>
              <a:rPr lang="en-US" dirty="0" smtClean="0"/>
              <a:t>Table of content of </a:t>
            </a:r>
            <a:br>
              <a:rPr lang="en-US" dirty="0" smtClean="0"/>
            </a:br>
            <a:r>
              <a:rPr lang="en-US" b="1" dirty="0" smtClean="0"/>
              <a:t> ISO/IEC 17020</a:t>
            </a:r>
            <a:endParaRPr lang="en-US" dirty="0"/>
          </a:p>
        </p:txBody>
      </p:sp>
      <p:sp>
        <p:nvSpPr>
          <p:cNvPr id="3" name="عنصر نائب للمحتوى 2"/>
          <p:cNvSpPr>
            <a:spLocks noGrp="1"/>
          </p:cNvSpPr>
          <p:nvPr>
            <p:ph idx="1"/>
          </p:nvPr>
        </p:nvSpPr>
        <p:spPr>
          <a:xfrm>
            <a:off x="76200" y="2038064"/>
            <a:ext cx="5312392" cy="3524536"/>
          </a:xfrm>
        </p:spPr>
        <p:txBody>
          <a:bodyPr>
            <a:noAutofit/>
          </a:bodyPr>
          <a:lstStyle/>
          <a:p>
            <a:r>
              <a:rPr lang="en-US" sz="1800" b="1" dirty="0" smtClean="0"/>
              <a:t>1. Scope</a:t>
            </a:r>
          </a:p>
          <a:p>
            <a:r>
              <a:rPr lang="en-US" sz="1800" b="1" dirty="0" smtClean="0"/>
              <a:t>2. </a:t>
            </a:r>
            <a:r>
              <a:rPr lang="en-US" sz="1800" b="1" dirty="0"/>
              <a:t>Definitions </a:t>
            </a:r>
            <a:endParaRPr lang="en-US" sz="1800" b="1" dirty="0" smtClean="0"/>
          </a:p>
          <a:p>
            <a:r>
              <a:rPr lang="en-US" sz="1800" b="1" dirty="0" smtClean="0"/>
              <a:t>3. Administrative </a:t>
            </a:r>
            <a:r>
              <a:rPr lang="en-US" sz="1800" b="1" dirty="0"/>
              <a:t>Requirements </a:t>
            </a:r>
            <a:r>
              <a:rPr lang="en-US" sz="1800" b="1" dirty="0" smtClean="0"/>
              <a:t>.</a:t>
            </a:r>
          </a:p>
          <a:p>
            <a:r>
              <a:rPr lang="en-US" sz="1800" b="1" dirty="0" smtClean="0"/>
              <a:t> 4</a:t>
            </a:r>
            <a:r>
              <a:rPr lang="en-US" sz="1800" b="1" dirty="0"/>
              <a:t>. Independence, Impartiality and Integrity </a:t>
            </a:r>
            <a:r>
              <a:rPr lang="en-US" sz="1800" b="1" dirty="0" smtClean="0"/>
              <a:t>.</a:t>
            </a:r>
          </a:p>
          <a:p>
            <a:r>
              <a:rPr lang="en-US" sz="1800" b="1" dirty="0" smtClean="0"/>
              <a:t> 5</a:t>
            </a:r>
            <a:r>
              <a:rPr lang="en-US" sz="1800" b="1" dirty="0"/>
              <a:t>. Confidentiality </a:t>
            </a:r>
            <a:endParaRPr lang="en-US" sz="1800" b="1" dirty="0" smtClean="0"/>
          </a:p>
          <a:p>
            <a:r>
              <a:rPr lang="en-US" sz="1800" b="1" dirty="0" smtClean="0"/>
              <a:t>6</a:t>
            </a:r>
            <a:r>
              <a:rPr lang="en-US" sz="1800" b="1" dirty="0"/>
              <a:t>. Organization and </a:t>
            </a:r>
            <a:r>
              <a:rPr lang="en-US" sz="1800" b="1" dirty="0" smtClean="0"/>
              <a:t>Management</a:t>
            </a:r>
            <a:endParaRPr lang="en-US" sz="1800" b="1" dirty="0"/>
          </a:p>
          <a:p>
            <a:r>
              <a:rPr lang="en-US" sz="1800" b="1" dirty="0" smtClean="0"/>
              <a:t> 7</a:t>
            </a:r>
            <a:r>
              <a:rPr lang="en-US" sz="1800" b="1" dirty="0"/>
              <a:t>. Quality </a:t>
            </a:r>
            <a:r>
              <a:rPr lang="en-US" sz="1800" b="1" dirty="0" smtClean="0"/>
              <a:t>System</a:t>
            </a:r>
          </a:p>
          <a:p>
            <a:r>
              <a:rPr lang="en-US" sz="1800" b="1" dirty="0" smtClean="0"/>
              <a:t>8</a:t>
            </a:r>
            <a:r>
              <a:rPr lang="en-US" sz="1800" b="1" dirty="0"/>
              <a:t>. Personnel </a:t>
            </a:r>
            <a:endParaRPr lang="en-US" sz="1800" b="1" dirty="0" smtClean="0"/>
          </a:p>
          <a:p>
            <a:r>
              <a:rPr lang="en-US" sz="1800" b="1" dirty="0" smtClean="0"/>
              <a:t>9</a:t>
            </a:r>
            <a:r>
              <a:rPr lang="en-US" sz="1800" b="1" dirty="0"/>
              <a:t>. Facilities and Equipment </a:t>
            </a:r>
            <a:endParaRPr lang="en-US" sz="1800" b="1" dirty="0" smtClean="0"/>
          </a:p>
          <a:p>
            <a:r>
              <a:rPr lang="en-US" sz="1800" b="1" dirty="0" smtClean="0"/>
              <a:t>10</a:t>
            </a:r>
            <a:r>
              <a:rPr lang="en-US" sz="1800" b="1" dirty="0"/>
              <a:t>. Inspection Methods and </a:t>
            </a:r>
            <a:r>
              <a:rPr lang="en-US" sz="1800" b="1" dirty="0" smtClean="0"/>
              <a:t>Procedures</a:t>
            </a:r>
          </a:p>
        </p:txBody>
      </p:sp>
      <p:sp>
        <p:nvSpPr>
          <p:cNvPr id="4" name="مستطيل 3"/>
          <p:cNvSpPr/>
          <p:nvPr/>
        </p:nvSpPr>
        <p:spPr>
          <a:xfrm>
            <a:off x="4800600" y="2070080"/>
            <a:ext cx="4572000" cy="3416320"/>
          </a:xfrm>
          <a:prstGeom prst="rect">
            <a:avLst/>
          </a:prstGeom>
        </p:spPr>
        <p:txBody>
          <a:bodyPr>
            <a:spAutoFit/>
          </a:bodyPr>
          <a:lstStyle/>
          <a:p>
            <a:r>
              <a:rPr lang="en-US" b="1" dirty="0" smtClean="0"/>
              <a:t>11. Handling Inspection Samples and Items </a:t>
            </a:r>
          </a:p>
          <a:p>
            <a:r>
              <a:rPr lang="en-US" b="1" dirty="0" smtClean="0"/>
              <a:t>12. Records</a:t>
            </a:r>
          </a:p>
          <a:p>
            <a:r>
              <a:rPr lang="en-US" b="1" dirty="0" smtClean="0"/>
              <a:t>13. Inspection Reports and Inspection Certificates </a:t>
            </a:r>
          </a:p>
          <a:p>
            <a:r>
              <a:rPr lang="en-US" b="1" dirty="0" smtClean="0"/>
              <a:t>14. Sub-Contracting</a:t>
            </a:r>
          </a:p>
          <a:p>
            <a:r>
              <a:rPr lang="en-US" b="1" dirty="0" smtClean="0"/>
              <a:t>15. Complaints and Appeals </a:t>
            </a:r>
          </a:p>
          <a:p>
            <a:r>
              <a:rPr lang="en-US" b="1" dirty="0" smtClean="0"/>
              <a:t>16. Cooperation</a:t>
            </a:r>
          </a:p>
          <a:p>
            <a:r>
              <a:rPr lang="en-US" b="1" dirty="0" smtClean="0"/>
              <a:t>Annex A</a:t>
            </a:r>
          </a:p>
          <a:p>
            <a:r>
              <a:rPr lang="en-US" b="1" dirty="0" smtClean="0"/>
              <a:t>Annex B</a:t>
            </a:r>
          </a:p>
          <a:p>
            <a:r>
              <a:rPr lang="en-US" b="1" dirty="0" smtClean="0"/>
              <a:t>Annex C</a:t>
            </a:r>
          </a:p>
          <a:p>
            <a:r>
              <a:rPr lang="en-US" b="1" dirty="0" smtClean="0"/>
              <a:t>Annex D</a:t>
            </a:r>
          </a:p>
          <a:p>
            <a:r>
              <a:rPr lang="en-US" b="1" dirty="0" smtClean="0"/>
              <a:t>Annex  ZZ</a:t>
            </a:r>
            <a:endParaRPr lang="en-US" dirty="0"/>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13</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normAutofit fontScale="85000" lnSpcReduction="10000"/>
          </a:bodyPr>
          <a:lstStyle/>
          <a:p>
            <a:r>
              <a:rPr lang="en-GB" b="1" dirty="0"/>
              <a:t>10.5</a:t>
            </a:r>
            <a:r>
              <a:rPr lang="en-GB" dirty="0"/>
              <a:t> </a:t>
            </a:r>
            <a:r>
              <a:rPr lang="en-GB" i="1" dirty="0"/>
              <a:t>continued</a:t>
            </a:r>
            <a:r>
              <a:rPr lang="en-GB" dirty="0"/>
              <a:t> </a:t>
            </a:r>
            <a:r>
              <a:rPr lang="en-GB" i="1" dirty="0"/>
              <a:t>(the first line, plus a and b) </a:t>
            </a:r>
            <a:r>
              <a:rPr lang="en-GB" b="1" dirty="0"/>
              <a:t>- The inspection body shall have a contract or work order control system which ensures that : …</a:t>
            </a:r>
            <a:endParaRPr lang="en-US" dirty="0"/>
          </a:p>
          <a:p>
            <a:r>
              <a:rPr lang="en-GB" b="1" dirty="0"/>
              <a:t>a) work to be undertaken is within its expertise and that the organisation has adequate resources to meet the requirements; …</a:t>
            </a:r>
            <a:endParaRPr lang="en-US" dirty="0"/>
          </a:p>
          <a:p>
            <a:r>
              <a:rPr lang="en-GB" b="1" dirty="0"/>
              <a:t>b) the requirements of those seeking the inspection body’s services are adequately defined and that special conditions are understood so that unambiguous instructions can be issued to staff performing the duties to be required;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a:xfrm>
            <a:off x="228600" y="1371600"/>
            <a:ext cx="8458200" cy="5486400"/>
          </a:xfrm>
        </p:spPr>
        <p:txBody>
          <a:bodyPr>
            <a:normAutofit fontScale="55000" lnSpcReduction="20000"/>
          </a:bodyPr>
          <a:lstStyle/>
          <a:p>
            <a:r>
              <a:rPr lang="en-GB" b="1" dirty="0"/>
              <a:t>Guidance 10.5a</a:t>
            </a:r>
            <a:r>
              <a:rPr lang="en-GB" dirty="0"/>
              <a:t> : Where appropriate (see note) each </a:t>
            </a:r>
            <a:r>
              <a:rPr lang="en-GB" dirty="0">
                <a:solidFill>
                  <a:srgbClr val="FF0000"/>
                </a:solidFill>
              </a:rPr>
              <a:t>contract</a:t>
            </a:r>
            <a:r>
              <a:rPr lang="en-GB" dirty="0"/>
              <a:t> or request should be </a:t>
            </a:r>
            <a:r>
              <a:rPr lang="en-GB" dirty="0">
                <a:solidFill>
                  <a:srgbClr val="FF0000"/>
                </a:solidFill>
              </a:rPr>
              <a:t>reviewed</a:t>
            </a:r>
            <a:r>
              <a:rPr lang="en-GB" dirty="0"/>
              <a:t> by the inspection body to ensure that :</a:t>
            </a:r>
            <a:endParaRPr lang="en-US" dirty="0"/>
          </a:p>
          <a:p>
            <a:r>
              <a:rPr lang="en-GB" dirty="0"/>
              <a:t>a) the client's requirements are adequately defined, documented and understood, and</a:t>
            </a:r>
            <a:endParaRPr lang="en-US" dirty="0"/>
          </a:p>
          <a:p>
            <a:r>
              <a:rPr lang="en-GB" dirty="0"/>
              <a:t>b) the inspection body has the capability to meet the client's requirements, and</a:t>
            </a:r>
            <a:endParaRPr lang="en-US" dirty="0"/>
          </a:p>
          <a:p>
            <a:r>
              <a:rPr lang="en-GB" dirty="0"/>
              <a:t>c) contract conditions are agreed, and</a:t>
            </a:r>
            <a:endParaRPr lang="en-US" dirty="0"/>
          </a:p>
          <a:p>
            <a:r>
              <a:rPr lang="en-GB" dirty="0"/>
              <a:t>d) special equipment needs are identified, and</a:t>
            </a:r>
            <a:endParaRPr lang="en-US" dirty="0"/>
          </a:p>
          <a:p>
            <a:r>
              <a:rPr lang="en-GB" dirty="0"/>
              <a:t>e) personnel training needs are identified, and</a:t>
            </a:r>
            <a:endParaRPr lang="en-US" dirty="0"/>
          </a:p>
          <a:p>
            <a:r>
              <a:rPr lang="en-GB" dirty="0"/>
              <a:t>f) statutory requirements are identified, and</a:t>
            </a:r>
            <a:endParaRPr lang="en-US" dirty="0"/>
          </a:p>
          <a:p>
            <a:r>
              <a:rPr lang="en-GB" dirty="0"/>
              <a:t>g) special safety requirements are identified, and</a:t>
            </a:r>
            <a:endParaRPr lang="en-US" dirty="0"/>
          </a:p>
          <a:p>
            <a:r>
              <a:rPr lang="en-GB" dirty="0"/>
              <a:t>h) the extent of subcontracting arrangements required are identified, and</a:t>
            </a:r>
            <a:endParaRPr lang="en-US" dirty="0"/>
          </a:p>
          <a:p>
            <a:r>
              <a:rPr lang="en-GB" dirty="0" err="1"/>
              <a:t>i</a:t>
            </a:r>
            <a:r>
              <a:rPr lang="en-GB" dirty="0"/>
              <a:t>) documentation needs are identified, and</a:t>
            </a:r>
            <a:endParaRPr lang="en-US" dirty="0"/>
          </a:p>
          <a:p>
            <a:r>
              <a:rPr lang="en-GB" dirty="0"/>
              <a:t>j) the final contract or request accepted by the inspection body agrees with the original version that was reviewed as in (1), (2) and (3) above</a:t>
            </a:r>
            <a:endParaRPr lang="en-US" dirty="0"/>
          </a:p>
          <a:p>
            <a:r>
              <a:rPr lang="en-GB" dirty="0"/>
              <a:t>Records of contract review shall be retained.</a:t>
            </a:r>
            <a:endParaRPr lang="en-US" dirty="0"/>
          </a:p>
          <a:p>
            <a:r>
              <a:rPr lang="en-GB" dirty="0"/>
              <a:t>Note: For routine or repeat work requests, review may be limited to considerations of time and human resources and an acceptable record in such cases would be a signed acceptance of the contract by an appropriately authorised person.</a:t>
            </a:r>
            <a:r>
              <a:rPr lang="en-GB" i="1" dirty="0"/>
              <a:t> </a:t>
            </a:r>
            <a:endParaRPr lang="en-US" dirty="0"/>
          </a:p>
          <a:p>
            <a:r>
              <a:rPr lang="en-GB" i="1" dirty="0"/>
              <a:t>(contract or work order : initial review</a:t>
            </a:r>
            <a:r>
              <a:rPr lang="en-GB" i="1"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15240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lstStyle/>
          <a:p>
            <a:r>
              <a:rPr lang="en-GB" b="1" dirty="0"/>
              <a:t>10.5</a:t>
            </a:r>
            <a:r>
              <a:rPr lang="en-GB" dirty="0"/>
              <a:t> </a:t>
            </a:r>
            <a:r>
              <a:rPr lang="en-GB" i="1" dirty="0"/>
              <a:t>end</a:t>
            </a:r>
            <a:r>
              <a:rPr lang="en-GB" dirty="0"/>
              <a:t> </a:t>
            </a:r>
            <a:r>
              <a:rPr lang="en-GB" i="1" dirty="0"/>
              <a:t>(the first line, plus c) and d)</a:t>
            </a:r>
            <a:r>
              <a:rPr lang="en-GB" dirty="0"/>
              <a:t> </a:t>
            </a:r>
            <a:r>
              <a:rPr lang="en-GB" b="1" dirty="0"/>
              <a:t>- The inspection body shall have a contract or work order control system which ensures that : …</a:t>
            </a:r>
            <a:endParaRPr lang="en-US" dirty="0"/>
          </a:p>
          <a:p>
            <a:r>
              <a:rPr lang="en-GB" b="1" dirty="0"/>
              <a:t>c) work being undertaken is controlled by regular review and corrective action;</a:t>
            </a:r>
            <a:endParaRPr lang="en-US" dirty="0"/>
          </a:p>
          <a:p>
            <a:r>
              <a:rPr lang="en-GB" b="1" dirty="0"/>
              <a:t>d) completed work is reviewed to confirm that requirements have been met.</a:t>
            </a:r>
            <a:endParaRPr lang="en-US" dirty="0"/>
          </a:p>
          <a:p>
            <a:r>
              <a:rPr lang="en-GB" i="1" dirty="0"/>
              <a:t>(review of inspections being performed)</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normAutofit lnSpcReduction="10000"/>
          </a:bodyPr>
          <a:lstStyle/>
          <a:p>
            <a:r>
              <a:rPr lang="en-GB" b="1" dirty="0"/>
              <a:t>10.6</a:t>
            </a:r>
            <a:r>
              <a:rPr lang="en-GB" dirty="0"/>
              <a:t> </a:t>
            </a:r>
            <a:r>
              <a:rPr lang="en-GB" b="1" dirty="0"/>
              <a:t>- Observations and/or data obtained in the course of inspections shall be recorded in a timely manner to prevent loss of relevant information</a:t>
            </a:r>
            <a:endParaRPr lang="en-US" dirty="0"/>
          </a:p>
          <a:p>
            <a:r>
              <a:rPr lang="en-GB" b="1" dirty="0"/>
              <a:t>Guidance 10.6a</a:t>
            </a:r>
            <a:r>
              <a:rPr lang="en-GB" dirty="0"/>
              <a:t> : Worksheets, notebooks etc used to record observations during inspections shall be retained for reference for a defined period.</a:t>
            </a:r>
            <a:endParaRPr lang="en-US" dirty="0"/>
          </a:p>
          <a:p>
            <a:pPr>
              <a:buNone/>
            </a:pPr>
            <a:r>
              <a:rPr lang="fr-FR" i="1" dirty="0"/>
              <a:t>(</a:t>
            </a:r>
            <a:r>
              <a:rPr lang="fr-FR" i="1" dirty="0" err="1"/>
              <a:t>statements</a:t>
            </a:r>
            <a:r>
              <a:rPr lang="fr-FR" i="1" dirty="0"/>
              <a:t> </a:t>
            </a:r>
            <a:r>
              <a:rPr lang="fr-FR" i="1" dirty="0" err="1"/>
              <a:t>recording</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a:xfrm>
            <a:off x="457200" y="1600200"/>
            <a:ext cx="8229600" cy="5257800"/>
          </a:xfrm>
        </p:spPr>
        <p:txBody>
          <a:bodyPr>
            <a:normAutofit fontScale="77500" lnSpcReduction="20000"/>
          </a:bodyPr>
          <a:lstStyle/>
          <a:p>
            <a:r>
              <a:rPr lang="en-GB" b="1" dirty="0"/>
              <a:t>10.7</a:t>
            </a:r>
            <a:r>
              <a:rPr lang="en-GB" dirty="0"/>
              <a:t> </a:t>
            </a:r>
            <a:r>
              <a:rPr lang="en-GB" b="1" dirty="0"/>
              <a:t>- All calculations and data transfers shall be subject to appropriate checks.</a:t>
            </a:r>
            <a:endParaRPr lang="en-US" dirty="0"/>
          </a:p>
          <a:p>
            <a:pPr>
              <a:buNone/>
            </a:pPr>
            <a:r>
              <a:rPr lang="en-GB" i="1" dirty="0"/>
              <a:t>(calculations and data transfers checking</a:t>
            </a:r>
            <a:r>
              <a:rPr lang="en-GB" i="1" dirty="0" smtClean="0"/>
              <a:t>)</a:t>
            </a:r>
          </a:p>
          <a:p>
            <a:pPr>
              <a:buNone/>
            </a:pPr>
            <a:endParaRPr lang="en-GB" i="1" dirty="0" smtClean="0"/>
          </a:p>
          <a:p>
            <a:r>
              <a:rPr lang="en-US" dirty="0" smtClean="0"/>
              <a:t>10.7(1) Checking points should be identified in operating procedures. The extent of checking should also be defined, e.g. checks for completeness, for technical consistency or typographical errors</a:t>
            </a:r>
          </a:p>
          <a:p>
            <a:r>
              <a:rPr lang="en-US" dirty="0" smtClean="0"/>
              <a:t>10.7(2) There should be documentary evidence that checks have been done. This evidence should include the identity of the checker and the date of </a:t>
            </a:r>
            <a:r>
              <a:rPr lang="en-US" dirty="0" err="1" smtClean="0"/>
              <a:t>thecheck</a:t>
            </a:r>
            <a:r>
              <a:rPr lang="en-US" dirty="0" smtClean="0"/>
              <a:t>.</a:t>
            </a:r>
          </a:p>
          <a:p>
            <a:r>
              <a:rPr lang="en-US" dirty="0" smtClean="0"/>
              <a:t>10.7(3) An inspection body that performs large numbers of routine inspections may perform less than 100% checking. In such cases justification of the sampling method and sample size should be documented.</a:t>
            </a:r>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3352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134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10 - inspection methods and procedures</a:t>
            </a:r>
            <a:endParaRPr lang="en-US" sz="3600" dirty="0"/>
          </a:p>
        </p:txBody>
      </p:sp>
      <p:sp>
        <p:nvSpPr>
          <p:cNvPr id="3" name="عنصر نائب للمحتوى 2"/>
          <p:cNvSpPr>
            <a:spLocks noGrp="1"/>
          </p:cNvSpPr>
          <p:nvPr>
            <p:ph idx="1"/>
          </p:nvPr>
        </p:nvSpPr>
        <p:spPr/>
        <p:txBody>
          <a:bodyPr/>
          <a:lstStyle/>
          <a:p>
            <a:r>
              <a:rPr lang="en-GB" b="1" dirty="0"/>
              <a:t>10.8</a:t>
            </a:r>
            <a:r>
              <a:rPr lang="en-GB" dirty="0"/>
              <a:t> </a:t>
            </a:r>
            <a:r>
              <a:rPr lang="en-GB" b="1" dirty="0"/>
              <a:t>- The inspection body shall have documented instructions for carrying out inspection safely.</a:t>
            </a:r>
            <a:endParaRPr lang="en-US" dirty="0"/>
          </a:p>
          <a:p>
            <a:r>
              <a:rPr lang="en-GB" b="1" dirty="0"/>
              <a:t>Guidance - 10.8a</a:t>
            </a:r>
            <a:r>
              <a:rPr lang="en-GB" dirty="0"/>
              <a:t> : </a:t>
            </a:r>
            <a:r>
              <a:rPr lang="en-GB" dirty="0">
                <a:solidFill>
                  <a:srgbClr val="C00000"/>
                </a:solidFill>
              </a:rPr>
              <a:t>Documented</a:t>
            </a:r>
            <a:r>
              <a:rPr lang="en-GB" dirty="0"/>
              <a:t> procedures should include procedures to ensure the safety of personnel and, where appropriate, protection of the surrounding environment.</a:t>
            </a:r>
            <a:endParaRPr lang="en-US" dirty="0"/>
          </a:p>
          <a:p>
            <a:pPr>
              <a:buNone/>
            </a:pPr>
            <a:r>
              <a:rPr lang="en-GB" i="1" dirty="0" smtClean="0"/>
              <a:t>	(</a:t>
            </a:r>
            <a:r>
              <a:rPr lang="en-GB" i="1" dirty="0"/>
              <a:t>safety and environment protection)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GB" dirty="0"/>
              <a:t>11 - handling inspection samples and items</a:t>
            </a:r>
            <a:r>
              <a:rPr lang="en-US" dirty="0"/>
              <a:t/>
            </a:r>
            <a:br>
              <a:rPr lang="en-US" dirty="0"/>
            </a:br>
            <a:r>
              <a:rPr lang="en-GB" dirty="0"/>
              <a:t> </a:t>
            </a:r>
            <a:r>
              <a:rPr lang="en-US" dirty="0"/>
              <a:t/>
            </a:r>
            <a:br>
              <a:rPr lang="en-US" dirty="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136</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11 - handling inspection samples and items</a:t>
            </a:r>
            <a:endParaRPr lang="en-US" sz="3600" dirty="0"/>
          </a:p>
        </p:txBody>
      </p:sp>
      <p:sp>
        <p:nvSpPr>
          <p:cNvPr id="3" name="عنصر نائب للمحتوى 2"/>
          <p:cNvSpPr>
            <a:spLocks noGrp="1"/>
          </p:cNvSpPr>
          <p:nvPr>
            <p:ph idx="1"/>
          </p:nvPr>
        </p:nvSpPr>
        <p:spPr/>
        <p:txBody>
          <a:bodyPr/>
          <a:lstStyle/>
          <a:p>
            <a:r>
              <a:rPr lang="en-GB" b="1" dirty="0" smtClean="0"/>
              <a:t>11.1</a:t>
            </a:r>
            <a:r>
              <a:rPr lang="en-GB" dirty="0" smtClean="0"/>
              <a:t> </a:t>
            </a:r>
            <a:r>
              <a:rPr lang="en-GB" b="1" dirty="0" smtClean="0"/>
              <a:t>- The inspection body shall ensure that samples and items to be inspected are uniquely identified to avoid confusion regarding the identity of such items at any time.</a:t>
            </a:r>
            <a:endParaRPr lang="en-US" dirty="0" smtClean="0"/>
          </a:p>
          <a:p>
            <a:r>
              <a:rPr lang="fr-FR" i="1" dirty="0" smtClean="0"/>
              <a:t>(identification)</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11 - handling inspection samples and items</a:t>
            </a:r>
            <a:endParaRPr lang="en-US" sz="3600" dirty="0"/>
          </a:p>
        </p:txBody>
      </p:sp>
      <p:sp>
        <p:nvSpPr>
          <p:cNvPr id="3" name="عنصر نائب للمحتوى 2"/>
          <p:cNvSpPr>
            <a:spLocks noGrp="1"/>
          </p:cNvSpPr>
          <p:nvPr>
            <p:ph idx="1"/>
          </p:nvPr>
        </p:nvSpPr>
        <p:spPr/>
        <p:txBody>
          <a:bodyPr>
            <a:normAutofit fontScale="92500"/>
          </a:bodyPr>
          <a:lstStyle/>
          <a:p>
            <a:r>
              <a:rPr lang="en-GB" b="1" dirty="0" smtClean="0"/>
              <a:t>11.2</a:t>
            </a:r>
            <a:r>
              <a:rPr lang="en-GB" dirty="0" smtClean="0"/>
              <a:t> </a:t>
            </a:r>
            <a:r>
              <a:rPr lang="en-GB" b="1" dirty="0" smtClean="0"/>
              <a:t>- Any apparent abnormalities notified to, or noticed by, the inspector shall be recorded before commencement of the inspection. Where their any doubt as to the item’s suitability for the inspection to be carried out, or where the item does not conform to the description provided, the inspection body shall consult the client before proceeding.</a:t>
            </a:r>
            <a:endParaRPr lang="en-US" dirty="0" smtClean="0"/>
          </a:p>
          <a:p>
            <a:r>
              <a:rPr lang="fr-FR" i="1" dirty="0" smtClean="0"/>
              <a:t>(</a:t>
            </a:r>
            <a:r>
              <a:rPr lang="fr-FR" i="1" dirty="0" err="1" smtClean="0"/>
              <a:t>abnormalities</a:t>
            </a:r>
            <a:r>
              <a:rPr lang="fr-FR" i="1" dirty="0" smtClean="0"/>
              <a:t> </a:t>
            </a:r>
            <a:r>
              <a:rPr lang="fr-FR" i="1" dirty="0" err="1" smtClean="0"/>
              <a:t>recording</a:t>
            </a:r>
            <a:r>
              <a:rPr lang="fr-FR" i="1" dirty="0" smtClean="0"/>
              <a: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11 - handling inspection samples and items</a:t>
            </a:r>
            <a:endParaRPr lang="en-US" sz="3600" dirty="0"/>
          </a:p>
        </p:txBody>
      </p:sp>
      <p:sp>
        <p:nvSpPr>
          <p:cNvPr id="3" name="عنصر نائب للمحتوى 2"/>
          <p:cNvSpPr>
            <a:spLocks noGrp="1"/>
          </p:cNvSpPr>
          <p:nvPr>
            <p:ph idx="1"/>
          </p:nvPr>
        </p:nvSpPr>
        <p:spPr/>
        <p:txBody>
          <a:bodyPr/>
          <a:lstStyle/>
          <a:p>
            <a:r>
              <a:rPr lang="en-GB" b="1" dirty="0" smtClean="0"/>
              <a:t>11.3</a:t>
            </a:r>
            <a:r>
              <a:rPr lang="en-GB" dirty="0" smtClean="0"/>
              <a:t> </a:t>
            </a:r>
            <a:r>
              <a:rPr lang="en-GB" b="1" dirty="0" smtClean="0"/>
              <a:t>- The inspection body shall establish whether the item has received all necessary preparation, or whether the client requires preparation to be undertaken or arranged by the inspection body.</a:t>
            </a:r>
            <a:endParaRPr lang="en-US" dirty="0" smtClean="0"/>
          </a:p>
          <a:p>
            <a:r>
              <a:rPr lang="fr-FR" i="1" dirty="0" smtClean="0"/>
              <a:t>(</a:t>
            </a:r>
            <a:r>
              <a:rPr lang="fr-FR" i="1" dirty="0" err="1" smtClean="0"/>
              <a:t>preparation</a:t>
            </a:r>
            <a:r>
              <a:rPr lang="fr-FR" i="1" dirty="0" smtClean="0"/>
              <a:t>)</a:t>
            </a:r>
            <a:endParaRPr lang="en-US" dirty="0" smtClean="0"/>
          </a:p>
          <a:p>
            <a:r>
              <a:rPr lang="en-GB" b="1" dirty="0" smtClean="0"/>
              <a:t> </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139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1. Scope</a:t>
            </a:r>
            <a:endParaRPr lang="en-US" dirty="0"/>
          </a:p>
        </p:txBody>
      </p:sp>
      <p:sp>
        <p:nvSpPr>
          <p:cNvPr id="3" name="عنصر نائب للمحتوى 2"/>
          <p:cNvSpPr>
            <a:spLocks noGrp="1"/>
          </p:cNvSpPr>
          <p:nvPr>
            <p:ph idx="1"/>
          </p:nvPr>
        </p:nvSpPr>
        <p:spPr>
          <a:xfrm>
            <a:off x="228600" y="1371600"/>
            <a:ext cx="8686800" cy="5257800"/>
          </a:xfrm>
        </p:spPr>
        <p:txBody>
          <a:bodyPr>
            <a:normAutofit fontScale="92500" lnSpcReduction="20000"/>
          </a:bodyPr>
          <a:lstStyle/>
          <a:p>
            <a:pPr algn="just"/>
            <a:r>
              <a:rPr lang="en-US" b="1" dirty="0" smtClean="0"/>
              <a:t>1.1 </a:t>
            </a:r>
            <a:r>
              <a:rPr lang="en-US" sz="3100" b="1" dirty="0" smtClean="0"/>
              <a:t>This European standard specifies general criteria for the competence of </a:t>
            </a:r>
            <a:r>
              <a:rPr lang="en-US" sz="3100" b="1" dirty="0" smtClean="0">
                <a:solidFill>
                  <a:srgbClr val="0070C0"/>
                </a:solidFill>
              </a:rPr>
              <a:t>impartial</a:t>
            </a:r>
            <a:r>
              <a:rPr lang="en-US" sz="3100" b="1" dirty="0" smtClean="0"/>
              <a:t> bodies performing inspection irrespective of the sector </a:t>
            </a:r>
            <a:r>
              <a:rPr lang="en-US" b="1" dirty="0" smtClean="0"/>
              <a:t>involved. It also specifies </a:t>
            </a:r>
            <a:r>
              <a:rPr lang="en-US" b="1" dirty="0" smtClean="0">
                <a:solidFill>
                  <a:srgbClr val="0070C0"/>
                </a:solidFill>
              </a:rPr>
              <a:t>independence</a:t>
            </a:r>
            <a:r>
              <a:rPr lang="en-US" b="1" dirty="0" smtClean="0"/>
              <a:t> criteria.</a:t>
            </a:r>
          </a:p>
          <a:p>
            <a:pPr algn="just"/>
            <a:endParaRPr lang="en-US" b="1" dirty="0" smtClean="0"/>
          </a:p>
          <a:p>
            <a:pPr algn="just"/>
            <a:r>
              <a:rPr lang="en-US" b="1" dirty="0" smtClean="0"/>
              <a:t>1.2 </a:t>
            </a:r>
            <a:r>
              <a:rPr lang="en-US" sz="3100" b="1" dirty="0" smtClean="0"/>
              <a:t>This standard is intended for the use of inspection bodies and their </a:t>
            </a:r>
            <a:r>
              <a:rPr lang="en-US" sz="3100" b="1" dirty="0" smtClean="0">
                <a:solidFill>
                  <a:srgbClr val="0070C0"/>
                </a:solidFill>
              </a:rPr>
              <a:t>accreditation</a:t>
            </a:r>
            <a:r>
              <a:rPr lang="en-US" sz="3100" b="1" dirty="0" smtClean="0"/>
              <a:t> bodies as well as other bodies concerned with </a:t>
            </a:r>
            <a:r>
              <a:rPr lang="en-US" sz="3100" b="1" dirty="0" smtClean="0">
                <a:solidFill>
                  <a:srgbClr val="0070C0"/>
                </a:solidFill>
              </a:rPr>
              <a:t>recognizing</a:t>
            </a:r>
            <a:r>
              <a:rPr lang="en-US" sz="3100" b="1" dirty="0" smtClean="0"/>
              <a:t> the competence </a:t>
            </a:r>
            <a:r>
              <a:rPr lang="en-US" b="1" dirty="0" smtClean="0"/>
              <a:t>of inspection bodies.</a:t>
            </a:r>
          </a:p>
          <a:p>
            <a:pPr algn="just"/>
            <a:endParaRPr lang="en-US" b="1" dirty="0" smtClean="0"/>
          </a:p>
          <a:p>
            <a:pPr algn="just"/>
            <a:r>
              <a:rPr lang="en-US" b="1" dirty="0" smtClean="0"/>
              <a:t>1.3 </a:t>
            </a:r>
            <a:r>
              <a:rPr lang="en-US" sz="3100" b="1" dirty="0" smtClean="0"/>
              <a:t>This set of criteria may have </a:t>
            </a:r>
            <a:r>
              <a:rPr lang="en-US" sz="3100" b="1" dirty="0" smtClean="0">
                <a:solidFill>
                  <a:srgbClr val="0070C0"/>
                </a:solidFill>
              </a:rPr>
              <a:t>to be interpreted </a:t>
            </a:r>
            <a:r>
              <a:rPr lang="en-US" sz="3100" b="1" dirty="0" smtClean="0"/>
              <a:t>when applied to particular sectors, or to in-service inspection.</a:t>
            </a:r>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11 - handling inspection samples and items</a:t>
            </a:r>
            <a:endParaRPr lang="en-US" sz="3600" dirty="0"/>
          </a:p>
        </p:txBody>
      </p:sp>
      <p:sp>
        <p:nvSpPr>
          <p:cNvPr id="3" name="عنصر نائب للمحتوى 2"/>
          <p:cNvSpPr>
            <a:spLocks noGrp="1"/>
          </p:cNvSpPr>
          <p:nvPr>
            <p:ph idx="1"/>
          </p:nvPr>
        </p:nvSpPr>
        <p:spPr/>
        <p:txBody>
          <a:bodyPr/>
          <a:lstStyle/>
          <a:p>
            <a:r>
              <a:rPr lang="en-GB" b="1" dirty="0" smtClean="0"/>
              <a:t>11.4</a:t>
            </a:r>
            <a:r>
              <a:rPr lang="en-GB" dirty="0" smtClean="0"/>
              <a:t> - </a:t>
            </a:r>
            <a:r>
              <a:rPr lang="en-GB" b="1" dirty="0" smtClean="0"/>
              <a:t>The inspection body shall have documented procedures and appropriate facilities to avoid deterioration or damage to inspection items while under its responsibility.</a:t>
            </a:r>
            <a:endParaRPr lang="en-US" dirty="0" smtClean="0"/>
          </a:p>
          <a:p>
            <a:r>
              <a:rPr lang="en-GB" i="1" dirty="0" smtClean="0"/>
              <a:t>(storage)</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smtClean="0"/>
              <a:t>12 - records</a:t>
            </a:r>
            <a:r>
              <a:rPr lang="en-US" dirty="0" smtClean="0"/>
              <a:t/>
            </a:r>
            <a:br>
              <a:rPr lang="en-US" dirty="0" smtClean="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141</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12 - records</a:t>
            </a:r>
            <a:endParaRPr lang="en-US" dirty="0"/>
          </a:p>
        </p:txBody>
      </p:sp>
      <p:sp>
        <p:nvSpPr>
          <p:cNvPr id="3" name="عنصر نائب للمحتوى 2"/>
          <p:cNvSpPr>
            <a:spLocks noGrp="1"/>
          </p:cNvSpPr>
          <p:nvPr>
            <p:ph idx="1"/>
          </p:nvPr>
        </p:nvSpPr>
        <p:spPr/>
        <p:txBody>
          <a:bodyPr/>
          <a:lstStyle/>
          <a:p>
            <a:r>
              <a:rPr lang="en-GB" b="1" dirty="0" smtClean="0"/>
              <a:t>12.1</a:t>
            </a:r>
            <a:r>
              <a:rPr lang="en-GB" dirty="0" smtClean="0"/>
              <a:t> </a:t>
            </a:r>
            <a:r>
              <a:rPr lang="en-GB" b="1" dirty="0" smtClean="0"/>
              <a:t>- The inspection body shall maintain a record system to suit its particular circumstances and to comply with applicable regulations.</a:t>
            </a:r>
            <a:endParaRPr lang="en-US" dirty="0" smtClean="0"/>
          </a:p>
          <a:p>
            <a:r>
              <a:rPr lang="fr-FR" i="1" dirty="0" smtClean="0"/>
              <a:t>(record system)</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12 - records</a:t>
            </a:r>
            <a:endParaRPr lang="en-US" dirty="0"/>
          </a:p>
        </p:txBody>
      </p:sp>
      <p:sp>
        <p:nvSpPr>
          <p:cNvPr id="3" name="عنصر نائب للمحتوى 2"/>
          <p:cNvSpPr>
            <a:spLocks noGrp="1"/>
          </p:cNvSpPr>
          <p:nvPr>
            <p:ph idx="1"/>
          </p:nvPr>
        </p:nvSpPr>
        <p:spPr/>
        <p:txBody>
          <a:bodyPr/>
          <a:lstStyle/>
          <a:p>
            <a:r>
              <a:rPr lang="en-GB" b="1" dirty="0" smtClean="0"/>
              <a:t>12.2</a:t>
            </a:r>
            <a:r>
              <a:rPr lang="en-GB" dirty="0" smtClean="0"/>
              <a:t> </a:t>
            </a:r>
            <a:r>
              <a:rPr lang="en-GB" b="1" dirty="0" smtClean="0"/>
              <a:t>- The records shall include sufficient information to permit satisfactory evaluation of the inspection.</a:t>
            </a:r>
            <a:endParaRPr lang="en-US" dirty="0" smtClean="0"/>
          </a:p>
          <a:p>
            <a:r>
              <a:rPr lang="en-GB" i="1" dirty="0" smtClean="0"/>
              <a:t>(records extent)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12 - records</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62500" lnSpcReduction="20000"/>
          </a:bodyPr>
          <a:lstStyle/>
          <a:p>
            <a:r>
              <a:rPr lang="en-US" dirty="0" smtClean="0"/>
              <a:t>12.2(1) Inspection records should be detailed and comprehensive. Satisfactory evaluation of the inspection may require more than the following types of information to be recorded:</a:t>
            </a:r>
          </a:p>
          <a:p>
            <a:r>
              <a:rPr lang="en-US" dirty="0" smtClean="0"/>
              <a:t> client instructions</a:t>
            </a:r>
          </a:p>
          <a:p>
            <a:r>
              <a:rPr lang="en-US" dirty="0" smtClean="0"/>
              <a:t> details of job review</a:t>
            </a:r>
          </a:p>
          <a:p>
            <a:r>
              <a:rPr lang="en-US" dirty="0" smtClean="0"/>
              <a:t>details of the items inspected</a:t>
            </a:r>
          </a:p>
          <a:p>
            <a:r>
              <a:rPr lang="en-US" dirty="0" smtClean="0"/>
              <a:t> inspection conditions</a:t>
            </a:r>
          </a:p>
          <a:p>
            <a:r>
              <a:rPr lang="en-US" dirty="0" smtClean="0"/>
              <a:t> information provided by the client</a:t>
            </a:r>
          </a:p>
          <a:p>
            <a:r>
              <a:rPr lang="en-US" dirty="0" smtClean="0"/>
              <a:t> identity of the person who performed the inspection</a:t>
            </a:r>
          </a:p>
          <a:p>
            <a:r>
              <a:rPr lang="en-US" dirty="0" smtClean="0"/>
              <a:t> equipment used</a:t>
            </a:r>
          </a:p>
          <a:p>
            <a:r>
              <a:rPr lang="en-US" dirty="0" smtClean="0"/>
              <a:t> equipment verification records</a:t>
            </a:r>
          </a:p>
          <a:p>
            <a:r>
              <a:rPr lang="en-US" dirty="0" smtClean="0"/>
              <a:t> the inspection procedures used</a:t>
            </a:r>
          </a:p>
          <a:p>
            <a:r>
              <a:rPr lang="en-US" dirty="0" smtClean="0"/>
              <a:t> inspection observations</a:t>
            </a:r>
          </a:p>
          <a:p>
            <a:r>
              <a:rPr lang="en-US" dirty="0" smtClean="0"/>
              <a:t> conformity decisions (with supporting justification)</a:t>
            </a:r>
          </a:p>
          <a:p>
            <a:r>
              <a:rPr lang="en-US" dirty="0" smtClean="0"/>
              <a:t> aspects not inspected, with reasons given, e.g. lack of safe access.</a:t>
            </a:r>
          </a:p>
          <a:p>
            <a:pPr>
              <a:buNone/>
            </a:pPr>
            <a:r>
              <a:rPr lang="en-US" dirty="0" smtClean="0"/>
              <a:t>Additional information requirements should be considered at the times of the inspection and subsequent reporting.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144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12 - records</a:t>
            </a:r>
            <a:endParaRPr lang="en-US" dirty="0"/>
          </a:p>
        </p:txBody>
      </p:sp>
      <p:sp>
        <p:nvSpPr>
          <p:cNvPr id="3" name="عنصر نائب للمحتوى 2"/>
          <p:cNvSpPr>
            <a:spLocks noGrp="1"/>
          </p:cNvSpPr>
          <p:nvPr>
            <p:ph idx="1"/>
          </p:nvPr>
        </p:nvSpPr>
        <p:spPr/>
        <p:txBody>
          <a:bodyPr/>
          <a:lstStyle/>
          <a:p>
            <a:r>
              <a:rPr lang="en-GB" b="1" dirty="0" smtClean="0"/>
              <a:t>12.3</a:t>
            </a:r>
            <a:r>
              <a:rPr lang="en-GB" dirty="0" smtClean="0"/>
              <a:t> </a:t>
            </a:r>
            <a:r>
              <a:rPr lang="en-GB" b="1" dirty="0" smtClean="0"/>
              <a:t>- All records shall be safely stored for a </a:t>
            </a:r>
            <a:r>
              <a:rPr lang="en-GB" b="1" dirty="0" smtClean="0">
                <a:solidFill>
                  <a:srgbClr val="C00000"/>
                </a:solidFill>
              </a:rPr>
              <a:t>specified period</a:t>
            </a:r>
            <a:r>
              <a:rPr lang="en-GB" b="1" dirty="0" smtClean="0"/>
              <a:t>, held secure and in confidence to the client, unless otherwise required by law.</a:t>
            </a:r>
            <a:endParaRPr lang="en-US" dirty="0" smtClean="0"/>
          </a:p>
          <a:p>
            <a:pPr>
              <a:buNone/>
            </a:pPr>
            <a:r>
              <a:rPr lang="fr-FR" i="1" dirty="0" smtClean="0"/>
              <a:t>(records </a:t>
            </a:r>
            <a:r>
              <a:rPr lang="fr-FR" i="1" dirty="0" err="1" smtClean="0"/>
              <a:t>storage</a:t>
            </a:r>
            <a:r>
              <a:rPr lang="fr-FR" i="1" dirty="0" smtClean="0"/>
              <a:t>)</a:t>
            </a:r>
            <a:endParaRPr lang="en-US" dirty="0" smtClean="0"/>
          </a:p>
          <a:p>
            <a:pPr>
              <a:buNone/>
            </a:pPr>
            <a:r>
              <a:rPr lang="en-GB" i="1" dirty="0" smtClean="0"/>
              <a:t> </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GB" dirty="0" smtClean="0"/>
              <a:t>13 - inspection reports and inspection certificates</a:t>
            </a:r>
            <a:r>
              <a:rPr lang="en-US" dirty="0" smtClean="0"/>
              <a:t/>
            </a:r>
            <a:br>
              <a:rPr lang="en-US" dirty="0" smtClean="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146</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GB" sz="2800" dirty="0" smtClean="0"/>
              <a:t>13 - inspection reports and inspection certificates</a:t>
            </a:r>
            <a:endParaRPr lang="en-US" sz="2800" dirty="0"/>
          </a:p>
        </p:txBody>
      </p:sp>
      <p:sp>
        <p:nvSpPr>
          <p:cNvPr id="3" name="عنصر نائب للمحتوى 2"/>
          <p:cNvSpPr>
            <a:spLocks noGrp="1"/>
          </p:cNvSpPr>
          <p:nvPr>
            <p:ph idx="1"/>
          </p:nvPr>
        </p:nvSpPr>
        <p:spPr/>
        <p:txBody>
          <a:bodyPr>
            <a:normAutofit fontScale="85000" lnSpcReduction="20000"/>
          </a:bodyPr>
          <a:lstStyle/>
          <a:p>
            <a:r>
              <a:rPr lang="en-GB" b="1" dirty="0" smtClean="0"/>
              <a:t>13.1</a:t>
            </a:r>
            <a:r>
              <a:rPr lang="en-GB" dirty="0" smtClean="0"/>
              <a:t> </a:t>
            </a:r>
            <a:r>
              <a:rPr lang="en-GB" b="1" dirty="0" smtClean="0"/>
              <a:t>- The work carried out by inspection body shall be covered by a retrievable inspection report  and/or inspection certificate.</a:t>
            </a:r>
          </a:p>
          <a:p>
            <a:pPr>
              <a:buNone/>
            </a:pPr>
            <a:r>
              <a:rPr lang="fr-FR" i="1" dirty="0" smtClean="0"/>
              <a:t>(</a:t>
            </a:r>
            <a:r>
              <a:rPr lang="fr-FR" i="1" dirty="0" err="1" smtClean="0"/>
              <a:t>reporting</a:t>
            </a:r>
            <a:r>
              <a:rPr lang="fr-FR" i="1" dirty="0" smtClean="0"/>
              <a:t> : </a:t>
            </a:r>
            <a:r>
              <a:rPr lang="fr-FR" i="1" dirty="0" err="1" smtClean="0"/>
              <a:t>principle</a:t>
            </a:r>
            <a:r>
              <a:rPr lang="fr-FR" i="1" dirty="0" smtClean="0"/>
              <a:t>)</a:t>
            </a:r>
            <a:endParaRPr lang="en-US" dirty="0" smtClean="0"/>
          </a:p>
          <a:p>
            <a:endParaRPr lang="en-US" dirty="0" smtClean="0"/>
          </a:p>
          <a:p>
            <a:r>
              <a:rPr lang="en-GB" b="1" dirty="0" smtClean="0"/>
              <a:t>Guidance 13.1a</a:t>
            </a:r>
            <a:r>
              <a:rPr lang="en-GB" dirty="0" smtClean="0"/>
              <a:t> : The terms "report" and "certificate" are used synonymously in this clause. However, in this guidance document it is assumed that "reports" are detailed descriptions of the inspection and its results whereas "certificates" are generally short formal statements of conformity with requirements issued, for example, in connection with mandatory inspection</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p:txBody>
          <a:bodyPr>
            <a:normAutofit fontScale="92500" lnSpcReduction="10000"/>
          </a:bodyPr>
          <a:lstStyle/>
          <a:p>
            <a:pPr algn="just"/>
            <a:r>
              <a:rPr lang="en-GB" b="1" dirty="0" smtClean="0"/>
              <a:t>Guidance 13.1b</a:t>
            </a:r>
            <a:r>
              <a:rPr lang="en-GB" dirty="0" smtClean="0"/>
              <a:t> : Where the inspection body issues an inspection certificate, it may not be possible to cover all of the work carried out by the inspection body in the certificate itself. In those circumstances it would be acceptable to maintain separate documentation to demonstrate the work carried out by the inspection body, provided such documentation can be traceable to the correct inspection certificate.</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p:txBody>
          <a:bodyPr>
            <a:normAutofit fontScale="92500" lnSpcReduction="10000"/>
          </a:bodyPr>
          <a:lstStyle/>
          <a:p>
            <a:pPr algn="just"/>
            <a:r>
              <a:rPr lang="en-GB" b="1" dirty="0" smtClean="0"/>
              <a:t>13.2</a:t>
            </a:r>
            <a:r>
              <a:rPr lang="en-GB" dirty="0" smtClean="0"/>
              <a:t> </a:t>
            </a:r>
            <a:r>
              <a:rPr lang="en-GB" b="1" dirty="0" smtClean="0"/>
              <a:t>- The inspection report and/or inspection certificate shall include all the results of examinations and the determination of conformity made from these results as well as all information needed to understand and interpret them. Where the inspection report or inspection certificate contains results supplied by sub-contractors, these results shall be clearly identified.</a:t>
            </a:r>
            <a:endParaRPr lang="en-US" dirty="0" smtClean="0"/>
          </a:p>
          <a:p>
            <a:pPr>
              <a:buNone/>
            </a:pPr>
            <a:r>
              <a:rPr lang="en-GB" i="1" dirty="0" smtClean="0"/>
              <a:t>(report or certificate content)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149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1. Scope</a:t>
            </a:r>
            <a:endParaRPr lang="en-US" dirty="0"/>
          </a:p>
        </p:txBody>
      </p:sp>
      <p:sp>
        <p:nvSpPr>
          <p:cNvPr id="3" name="عنصر نائب للمحتوى 2"/>
          <p:cNvSpPr>
            <a:spLocks noGrp="1"/>
          </p:cNvSpPr>
          <p:nvPr>
            <p:ph idx="1"/>
          </p:nvPr>
        </p:nvSpPr>
        <p:spPr>
          <a:xfrm>
            <a:off x="0" y="1600200"/>
            <a:ext cx="8686800" cy="5105400"/>
          </a:xfrm>
        </p:spPr>
        <p:txBody>
          <a:bodyPr>
            <a:normAutofit/>
          </a:bodyPr>
          <a:lstStyle/>
          <a:p>
            <a:r>
              <a:rPr lang="en-GB" b="1" i="1" dirty="0" smtClean="0"/>
              <a:t>1.4</a:t>
            </a:r>
            <a:r>
              <a:rPr lang="en-GB" i="1" dirty="0" smtClean="0"/>
              <a:t> </a:t>
            </a:r>
            <a:r>
              <a:rPr lang="en-GB" b="1" dirty="0"/>
              <a:t>This standard </a:t>
            </a:r>
            <a:r>
              <a:rPr lang="en-GB" b="1" dirty="0">
                <a:solidFill>
                  <a:srgbClr val="0070C0"/>
                </a:solidFill>
              </a:rPr>
              <a:t>does not cover </a:t>
            </a:r>
            <a:r>
              <a:rPr lang="en-GB" b="1" dirty="0"/>
              <a:t>testing laboratories, certification bodies or the suppliers’ declaration of conformity, the criteria for which are contained in other </a:t>
            </a:r>
            <a:r>
              <a:rPr lang="en-GB" b="1" i="1" dirty="0"/>
              <a:t>standards</a:t>
            </a:r>
            <a:r>
              <a:rPr lang="en-GB" b="1" dirty="0" smtClean="0"/>
              <a:t>.</a:t>
            </a:r>
          </a:p>
          <a:p>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p:txBody>
          <a:bodyPr>
            <a:normAutofit fontScale="85000" lnSpcReduction="20000"/>
          </a:bodyPr>
          <a:lstStyle/>
          <a:p>
            <a:r>
              <a:rPr lang="en-GB" b="1" dirty="0" smtClean="0"/>
              <a:t>Guidance 13.2a</a:t>
            </a:r>
            <a:r>
              <a:rPr lang="en-GB" dirty="0" smtClean="0"/>
              <a:t> : The fact that the client does not require a detailed report </a:t>
            </a:r>
            <a:r>
              <a:rPr lang="en-GB" dirty="0" smtClean="0">
                <a:solidFill>
                  <a:srgbClr val="C00000"/>
                </a:solidFill>
              </a:rPr>
              <a:t>does not remove </a:t>
            </a:r>
            <a:r>
              <a:rPr lang="en-GB" dirty="0" smtClean="0"/>
              <a:t>the requirement for detailed inspection records to be kept</a:t>
            </a:r>
            <a:endParaRPr lang="en-US" dirty="0" smtClean="0"/>
          </a:p>
          <a:p>
            <a:pPr algn="just"/>
            <a:r>
              <a:rPr lang="en-GB" b="1" dirty="0" smtClean="0"/>
              <a:t>Guidance 13.2b</a:t>
            </a:r>
            <a:r>
              <a:rPr lang="en-GB" dirty="0" smtClean="0"/>
              <a:t> :</a:t>
            </a:r>
            <a:r>
              <a:rPr lang="en-GB" i="1" dirty="0" smtClean="0"/>
              <a:t> </a:t>
            </a:r>
            <a:r>
              <a:rPr lang="en-GB" dirty="0" smtClean="0"/>
              <a:t>The content of an inspection report or inspection certificate may vary depending on the type of inspection and legal requirements. Appendix 3 contains a list of elements to be included in inspection reports and inspection certificates. Some of these elements are mandatory for compliance with ISO/IEC 17020. The mandatory elements of Appendix 3 are marked with an asterisk (*). The list should be considered when drafting inspection reports and inspection certificates.</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a:xfrm>
            <a:off x="304800" y="1524000"/>
            <a:ext cx="8686800" cy="5105400"/>
          </a:xfrm>
        </p:spPr>
        <p:txBody>
          <a:bodyPr>
            <a:normAutofit fontScale="62500" lnSpcReduction="20000"/>
          </a:bodyPr>
          <a:lstStyle/>
          <a:p>
            <a:r>
              <a:rPr lang="en-US" b="1" dirty="0" smtClean="0"/>
              <a:t>Guidance - Appendix 3</a:t>
            </a:r>
            <a:r>
              <a:rPr lang="en-US" dirty="0" smtClean="0"/>
              <a:t> : elements of inspection reports and inspection certificates</a:t>
            </a:r>
          </a:p>
          <a:p>
            <a:r>
              <a:rPr lang="en-GB" dirty="0" smtClean="0"/>
              <a:t>1*) designation of the document, i.e. as an Inspection Report or an Inspection Certificate, as appropriate</a:t>
            </a:r>
            <a:endParaRPr lang="en-US" dirty="0" smtClean="0"/>
          </a:p>
          <a:p>
            <a:r>
              <a:rPr lang="en-GB" dirty="0" smtClean="0"/>
              <a:t>2*) identification of the document, i.e. date of issue and unique identification</a:t>
            </a:r>
            <a:endParaRPr lang="en-US" dirty="0" smtClean="0"/>
          </a:p>
          <a:p>
            <a:r>
              <a:rPr lang="en-GB" dirty="0" smtClean="0"/>
              <a:t>3*) identification of the issuing body</a:t>
            </a:r>
            <a:endParaRPr lang="en-US" dirty="0" smtClean="0"/>
          </a:p>
          <a:p>
            <a:r>
              <a:rPr lang="en-GB" dirty="0" smtClean="0"/>
              <a:t>4*) identification of the client</a:t>
            </a:r>
            <a:endParaRPr lang="en-US" dirty="0" smtClean="0"/>
          </a:p>
          <a:p>
            <a:r>
              <a:rPr lang="en-GB" dirty="0" smtClean="0"/>
              <a:t>5*) description of the inspection work ordered</a:t>
            </a:r>
            <a:endParaRPr lang="en-US" dirty="0" smtClean="0"/>
          </a:p>
          <a:p>
            <a:r>
              <a:rPr lang="en-GB" dirty="0" smtClean="0"/>
              <a:t>6*) date(s) of inspection </a:t>
            </a:r>
            <a:endParaRPr lang="en-US" dirty="0" smtClean="0"/>
          </a:p>
          <a:p>
            <a:r>
              <a:rPr lang="en-GB" dirty="0" smtClean="0"/>
              <a:t>7*) identification of the object(s) inspected and, where applicable, identification of the specific components that have been inspected and identification of locations where e.g. N.D.T. methods have been applied</a:t>
            </a:r>
            <a:endParaRPr lang="en-US" dirty="0" smtClean="0"/>
          </a:p>
          <a:p>
            <a:r>
              <a:rPr lang="en-GB" dirty="0" smtClean="0"/>
              <a:t>8*) information on what has been omitted from the original scope of work</a:t>
            </a:r>
            <a:endParaRPr lang="en-US" dirty="0" smtClean="0"/>
          </a:p>
          <a:p>
            <a:r>
              <a:rPr lang="en-GB" dirty="0" smtClean="0"/>
              <a:t>9*) identification or brief description of the inspection method(s) and procedure(s) used, mentioning the deviations from, additions to or exclusions from the agreed methods and procedures</a:t>
            </a:r>
            <a:endParaRPr lang="en-US" dirty="0" smtClean="0"/>
          </a:p>
          <a:p>
            <a:r>
              <a:rPr lang="en-GB" dirty="0" smtClean="0"/>
              <a:t>10) identification of equipment used for measuring/testing</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12192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a:xfrm>
            <a:off x="228600" y="1447800"/>
            <a:ext cx="8686800" cy="5257800"/>
          </a:xfrm>
        </p:spPr>
        <p:txBody>
          <a:bodyPr>
            <a:normAutofit fontScale="62500" lnSpcReduction="20000"/>
          </a:bodyPr>
          <a:lstStyle/>
          <a:p>
            <a:r>
              <a:rPr lang="en-GB" dirty="0" smtClean="0"/>
              <a:t>11) where applicable, and if not specified in the inspection method or procedure, reference to or description of the sampling method and information on where, when, how and by whom the samples were taken</a:t>
            </a:r>
            <a:endParaRPr lang="en-US" dirty="0" smtClean="0"/>
          </a:p>
          <a:p>
            <a:r>
              <a:rPr lang="en-GB" dirty="0" smtClean="0"/>
              <a:t>12* if part of the inspection work has been subcontracted, the results of this work shall be clearly identified</a:t>
            </a:r>
            <a:endParaRPr lang="en-US" dirty="0" smtClean="0"/>
          </a:p>
          <a:p>
            <a:r>
              <a:rPr lang="en-GB" dirty="0" smtClean="0"/>
              <a:t>13) information on where the inspection was carried out</a:t>
            </a:r>
            <a:endParaRPr lang="en-US" dirty="0" smtClean="0"/>
          </a:p>
          <a:p>
            <a:r>
              <a:rPr lang="en-GB" dirty="0" smtClean="0"/>
              <a:t>14) information on environmental conditions during the inspection, if relevant</a:t>
            </a:r>
            <a:endParaRPr lang="en-US" dirty="0" smtClean="0"/>
          </a:p>
          <a:p>
            <a:r>
              <a:rPr lang="en-GB" dirty="0" smtClean="0"/>
              <a:t>15*) the results of the inspection including a declaration of conformity and any defects or other </a:t>
            </a:r>
            <a:r>
              <a:rPr lang="en-GB" dirty="0" err="1" smtClean="0"/>
              <a:t>non‑compliances</a:t>
            </a:r>
            <a:r>
              <a:rPr lang="en-GB" dirty="0" smtClean="0"/>
              <a:t> found (results can be supported by tables, graphs, sketches and photographs)</a:t>
            </a:r>
            <a:endParaRPr lang="en-US" dirty="0" smtClean="0"/>
          </a:p>
          <a:p>
            <a:r>
              <a:rPr lang="en-GB" dirty="0" smtClean="0"/>
              <a:t>16) a statement that the inspection results relate exclusively to the work ordered or the object(s) or the lot inspected</a:t>
            </a:r>
            <a:endParaRPr lang="en-US" dirty="0" smtClean="0"/>
          </a:p>
          <a:p>
            <a:r>
              <a:rPr lang="en-GB" dirty="0" smtClean="0"/>
              <a:t>17) a statement that the inspection report shall not be reproduced except in full 	without the approval of the inspection body and the client</a:t>
            </a:r>
            <a:endParaRPr lang="en-US" dirty="0" smtClean="0"/>
          </a:p>
          <a:p>
            <a:r>
              <a:rPr lang="en-GB" dirty="0" smtClean="0"/>
              <a:t>18) the inspector's mark or seal</a:t>
            </a:r>
            <a:endParaRPr lang="en-US" dirty="0" smtClean="0"/>
          </a:p>
          <a:p>
            <a:r>
              <a:rPr lang="en-GB" dirty="0" smtClean="0"/>
              <a:t>19*) names (or unique identification) of the staff members who have performed the inspection and, in cases when secure electronic authentication is not undertaken; their signature (see also clause 13.3 of ISO/IEC 17020)</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p:txBody>
          <a:bodyPr>
            <a:normAutofit fontScale="77500" lnSpcReduction="20000"/>
          </a:bodyPr>
          <a:lstStyle/>
          <a:p>
            <a:r>
              <a:rPr lang="en-GB" b="1" dirty="0" smtClean="0"/>
              <a:t>Guidance 13.2d</a:t>
            </a:r>
            <a:r>
              <a:rPr lang="en-GB" dirty="0" smtClean="0"/>
              <a:t> : Under its accreditation the inspection body may issue inspection reports or certifi­cates, indicating accreditation status, for inspection activities described in generic terms in the accreditation, provided that such reports or certificates are issued for a defined type of inspection using a defined technical procedure and that they are referring to a defined field of inspection.</a:t>
            </a:r>
            <a:endParaRPr lang="en-US" dirty="0" smtClean="0"/>
          </a:p>
          <a:p>
            <a:r>
              <a:rPr lang="fr-FR" i="1" dirty="0" smtClean="0"/>
              <a:t>(</a:t>
            </a:r>
            <a:r>
              <a:rPr lang="fr-FR" i="1" dirty="0" err="1" smtClean="0"/>
              <a:t>reference</a:t>
            </a:r>
            <a:r>
              <a:rPr lang="fr-FR" i="1" dirty="0" smtClean="0"/>
              <a:t> to </a:t>
            </a:r>
            <a:r>
              <a:rPr lang="fr-FR" i="1" dirty="0" err="1" smtClean="0"/>
              <a:t>accreditation</a:t>
            </a:r>
            <a:r>
              <a:rPr lang="fr-FR" i="1" dirty="0" smtClean="0"/>
              <a:t>)</a:t>
            </a:r>
          </a:p>
          <a:p>
            <a:endParaRPr lang="en-US" dirty="0" smtClean="0"/>
          </a:p>
          <a:p>
            <a:r>
              <a:rPr lang="en-GB" b="1" dirty="0" smtClean="0"/>
              <a:t>Guidance 13.2c</a:t>
            </a:r>
            <a:r>
              <a:rPr lang="en-GB" dirty="0" smtClean="0"/>
              <a:t> : Where inspection is for legal purposes national authorities may place special requirements on the reporting of inspection results.</a:t>
            </a:r>
            <a:endParaRPr lang="en-US" dirty="0" smtClean="0"/>
          </a:p>
          <a:p>
            <a:r>
              <a:rPr lang="fr-FR" i="1" dirty="0" smtClean="0"/>
              <a:t>(</a:t>
            </a:r>
            <a:r>
              <a:rPr lang="fr-FR" i="1" dirty="0" err="1" smtClean="0"/>
              <a:t>legal</a:t>
            </a:r>
            <a:r>
              <a:rPr lang="fr-FR" i="1" dirty="0" smtClean="0"/>
              <a:t> mentions)</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a:xfrm>
            <a:off x="457200" y="1600200"/>
            <a:ext cx="8229600" cy="4953000"/>
          </a:xfrm>
        </p:spPr>
        <p:txBody>
          <a:bodyPr>
            <a:normAutofit fontScale="92500" lnSpcReduction="10000"/>
          </a:bodyPr>
          <a:lstStyle/>
          <a:p>
            <a:r>
              <a:rPr lang="en-US" dirty="0" smtClean="0"/>
              <a:t>13.2(1) Accreditation cannot normally be claimed for an inspection report that relies upon material provided by a subcontractor that does not have demonstrated competence as required by clause 14.2 of ISO/IEC 17020. Where regulations or other authoritative requirements stipulate that a report must include a claim of accreditation, all information, critical to the inspection decision, provided by a body that does not have demonstrated competence, should be clearly identified as such.</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154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13 - inspection reports and inspection certificates</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77500" lnSpcReduction="20000"/>
          </a:bodyPr>
          <a:lstStyle/>
          <a:p>
            <a:r>
              <a:rPr lang="en-GB" b="1" dirty="0" smtClean="0"/>
              <a:t>13.3</a:t>
            </a:r>
            <a:r>
              <a:rPr lang="en-GB" dirty="0" smtClean="0"/>
              <a:t> </a:t>
            </a:r>
            <a:r>
              <a:rPr lang="en-GB" b="1" dirty="0" smtClean="0"/>
              <a:t>- Inspection reports and inspection certificates shall be signed or otherwise approved by authorised staff members only.</a:t>
            </a:r>
          </a:p>
          <a:p>
            <a:pPr>
              <a:buNone/>
            </a:pPr>
            <a:r>
              <a:rPr lang="fr-FR" i="1" dirty="0" smtClean="0"/>
              <a:t>(report </a:t>
            </a:r>
            <a:r>
              <a:rPr lang="fr-FR" i="1" dirty="0" err="1" smtClean="0"/>
              <a:t>formal</a:t>
            </a:r>
            <a:r>
              <a:rPr lang="fr-FR" i="1" dirty="0" smtClean="0"/>
              <a:t> </a:t>
            </a:r>
            <a:r>
              <a:rPr lang="fr-FR" i="1" dirty="0" err="1" smtClean="0"/>
              <a:t>approval</a:t>
            </a:r>
            <a:r>
              <a:rPr lang="fr-FR" i="1" dirty="0" smtClean="0"/>
              <a:t>)</a:t>
            </a:r>
            <a:endParaRPr lang="en-US" dirty="0" smtClean="0"/>
          </a:p>
          <a:p>
            <a:pPr>
              <a:buNone/>
            </a:pPr>
            <a:endParaRPr lang="en-US" dirty="0" smtClean="0"/>
          </a:p>
          <a:p>
            <a:r>
              <a:rPr lang="en-GB" b="1" dirty="0" smtClean="0"/>
              <a:t>Guidance 13.3a</a:t>
            </a:r>
            <a:r>
              <a:rPr lang="en-GB" dirty="0" smtClean="0"/>
              <a:t> : In all cases it must be possible to identify the person accepting responsibility for the verification and release of the inspection report or certificate.</a:t>
            </a:r>
            <a:endParaRPr lang="en-US" dirty="0" smtClean="0"/>
          </a:p>
          <a:p>
            <a:r>
              <a:rPr lang="en-GB" b="1" dirty="0" smtClean="0"/>
              <a:t>Guidance 13.3b</a:t>
            </a:r>
            <a:r>
              <a:rPr lang="en-GB" dirty="0" smtClean="0"/>
              <a:t> : An example of an "otherwise approved" inspection report or inspection certificate is one approved by secure electronic authorisation or by seal. In such cases the inspection body must be able to demonstrate that authorisation is secure and access to the electronic storage medium is strictly controlled.</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smtClean="0"/>
              <a:t>14 - sub-contracting</a:t>
            </a:r>
            <a:r>
              <a:rPr lang="en-US" dirty="0" smtClean="0"/>
              <a:t/>
            </a:r>
            <a:br>
              <a:rPr lang="en-US" dirty="0" smtClean="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156</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14 - sub-contracting</a:t>
            </a:r>
            <a:endParaRPr lang="en-US" dirty="0"/>
          </a:p>
        </p:txBody>
      </p:sp>
      <p:sp>
        <p:nvSpPr>
          <p:cNvPr id="3" name="عنصر نائب للمحتوى 2"/>
          <p:cNvSpPr>
            <a:spLocks noGrp="1"/>
          </p:cNvSpPr>
          <p:nvPr>
            <p:ph idx="1"/>
          </p:nvPr>
        </p:nvSpPr>
        <p:spPr>
          <a:xfrm>
            <a:off x="304800" y="1600200"/>
            <a:ext cx="8610600" cy="5029200"/>
          </a:xfrm>
        </p:spPr>
        <p:txBody>
          <a:bodyPr>
            <a:normAutofit fontScale="70000" lnSpcReduction="20000"/>
          </a:bodyPr>
          <a:lstStyle/>
          <a:p>
            <a:pPr algn="just"/>
            <a:r>
              <a:rPr lang="en-GB" b="1" dirty="0" smtClean="0"/>
              <a:t>14.1</a:t>
            </a:r>
            <a:r>
              <a:rPr lang="en-GB" dirty="0" smtClean="0"/>
              <a:t> </a:t>
            </a:r>
            <a:r>
              <a:rPr lang="en-GB" b="1" dirty="0" smtClean="0"/>
              <a:t>- The inspection body shall itself normally perform the inspections which it contracts to undertake.</a:t>
            </a:r>
          </a:p>
          <a:p>
            <a:pPr algn="just">
              <a:buNone/>
            </a:pPr>
            <a:r>
              <a:rPr lang="en-GB" i="1" dirty="0" smtClean="0"/>
              <a:t>(subcontracting : importance)</a:t>
            </a:r>
          </a:p>
          <a:p>
            <a:pPr algn="just"/>
            <a:endParaRPr lang="en-US" dirty="0" smtClean="0"/>
          </a:p>
          <a:p>
            <a:pPr algn="just"/>
            <a:r>
              <a:rPr lang="en-GB" b="1" dirty="0" smtClean="0"/>
              <a:t>Guidance 14.1a</a:t>
            </a:r>
            <a:r>
              <a:rPr lang="en-GB" dirty="0" smtClean="0"/>
              <a:t> : Sub-contracting of inspections which are within the inspection body's scope of accreditation may take place only when any of the following conditions apply:</a:t>
            </a:r>
            <a:endParaRPr lang="en-US" dirty="0" smtClean="0"/>
          </a:p>
          <a:p>
            <a:pPr algn="just"/>
            <a:r>
              <a:rPr lang="en-GB" dirty="0" smtClean="0"/>
              <a:t>1 - It is necessary because there has been an unforeseen or abnormal overload, key inspection staff members are incapacitated or key facilities or items of equipment are temporarily unfit for use.</a:t>
            </a:r>
            <a:endParaRPr lang="en-US" dirty="0" smtClean="0"/>
          </a:p>
          <a:p>
            <a:pPr algn="just"/>
            <a:r>
              <a:rPr lang="en-GB" dirty="0" smtClean="0"/>
              <a:t>2 - A small part of the contract from the client involves inspection not covered by the inspection body's accreditation or is beyond the capability or resources of the Inspection Body. This does not prevent the inspection body subcontracting testing.</a:t>
            </a:r>
            <a:endParaRPr lang="en-US" dirty="0" smtClean="0"/>
          </a:p>
          <a:p>
            <a:pPr algn="just"/>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p:txBody>
          <a:bodyPr/>
          <a:lstStyle/>
          <a:p>
            <a:r>
              <a:rPr lang="en-GB" b="1" dirty="0" smtClean="0"/>
              <a:t>Guidance 14.1b</a:t>
            </a:r>
            <a:r>
              <a:rPr lang="en-GB" dirty="0" smtClean="0"/>
              <a:t> : Whenever work, which forms part of an inspection, is carried out by sub-contractors, the responsibility for determination of conformity of the inspected item with the requirements always remains with the inspection body.</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p:txBody>
          <a:bodyPr>
            <a:normAutofit fontScale="92500" lnSpcReduction="20000"/>
          </a:bodyPr>
          <a:lstStyle/>
          <a:p>
            <a:r>
              <a:rPr lang="en-GB" b="1" dirty="0" smtClean="0"/>
              <a:t>14.2</a:t>
            </a:r>
            <a:r>
              <a:rPr lang="en-GB" dirty="0" smtClean="0"/>
              <a:t> </a:t>
            </a:r>
            <a:r>
              <a:rPr lang="en-GB" b="1" dirty="0" smtClean="0"/>
              <a:t>- When an inspection body sub-contracts any part of the inspection, it shall ensure and be able to demonstrate that its sub-contractor is competent to perform the service in question and where applicable complies with the criteria stipulated in the relevant standard of the EN 45000 series. The inspection body shall advise the client of its intention to sub-contract any part of the inspection. The sub-contractors shall be acceptable to the client.</a:t>
            </a:r>
          </a:p>
          <a:p>
            <a:pPr>
              <a:buNone/>
            </a:pPr>
            <a:r>
              <a:rPr lang="fr-FR" i="1" dirty="0" smtClean="0"/>
              <a:t>(</a:t>
            </a:r>
            <a:r>
              <a:rPr lang="fr-FR" i="1" dirty="0" err="1" smtClean="0"/>
              <a:t>subcontractor</a:t>
            </a:r>
            <a:r>
              <a:rPr lang="fr-FR" i="1" dirty="0" smtClean="0"/>
              <a:t> </a:t>
            </a:r>
            <a:r>
              <a:rPr lang="fr-FR" i="1" dirty="0" err="1" smtClean="0"/>
              <a:t>competence</a:t>
            </a:r>
            <a:r>
              <a:rPr lang="fr-FR" i="1" dirty="0" smtClean="0"/>
              <a:t>)</a:t>
            </a:r>
            <a:endParaRPr lang="en-US" dirty="0" smtClean="0"/>
          </a:p>
          <a:p>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159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1. Scope</a:t>
            </a:r>
            <a:endParaRPr lang="en-US" dirty="0"/>
          </a:p>
        </p:txBody>
      </p:sp>
      <p:sp>
        <p:nvSpPr>
          <p:cNvPr id="3" name="عنصر نائب للمحتوى 2"/>
          <p:cNvSpPr>
            <a:spLocks noGrp="1"/>
          </p:cNvSpPr>
          <p:nvPr>
            <p:ph idx="1"/>
          </p:nvPr>
        </p:nvSpPr>
        <p:spPr>
          <a:xfrm>
            <a:off x="457200" y="1600200"/>
            <a:ext cx="8458200" cy="4876800"/>
          </a:xfrm>
        </p:spPr>
        <p:txBody>
          <a:bodyPr>
            <a:normAutofit fontScale="62500" lnSpcReduction="20000"/>
          </a:bodyPr>
          <a:lstStyle/>
          <a:p>
            <a:pPr>
              <a:buNone/>
            </a:pPr>
            <a:r>
              <a:rPr lang="en-US" dirty="0" smtClean="0"/>
              <a:t>1.1a</a:t>
            </a:r>
          </a:p>
          <a:p>
            <a:pPr algn="just">
              <a:buNone/>
            </a:pPr>
            <a:r>
              <a:rPr lang="en-US" dirty="0" smtClean="0"/>
              <a:t> 	When </a:t>
            </a:r>
            <a:r>
              <a:rPr lang="en-US" dirty="0"/>
              <a:t>using ISO/IEC 17020 and this guidance document the accreditation </a:t>
            </a:r>
            <a:r>
              <a:rPr lang="en-US" dirty="0" smtClean="0"/>
              <a:t>body should </a:t>
            </a:r>
            <a:r>
              <a:rPr lang="en-US" dirty="0"/>
              <a:t>neither add to, nor subtract from the requirements of the standard. </a:t>
            </a:r>
            <a:r>
              <a:rPr lang="en-US" dirty="0" smtClean="0"/>
              <a:t>The application </a:t>
            </a:r>
            <a:r>
              <a:rPr lang="en-US" dirty="0"/>
              <a:t>of legal, governmental or other normative requirements shall be </a:t>
            </a:r>
            <a:r>
              <a:rPr lang="en-US" dirty="0" smtClean="0">
                <a:solidFill>
                  <a:srgbClr val="FF0000"/>
                </a:solidFill>
              </a:rPr>
              <a:t>reflected in </a:t>
            </a:r>
            <a:r>
              <a:rPr lang="en-US" dirty="0">
                <a:solidFill>
                  <a:srgbClr val="FF0000"/>
                </a:solidFill>
              </a:rPr>
              <a:t>the scope of accreditation </a:t>
            </a:r>
            <a:r>
              <a:rPr lang="en-US" dirty="0"/>
              <a:t>granted</a:t>
            </a:r>
            <a:r>
              <a:rPr lang="en-US" dirty="0" smtClean="0"/>
              <a:t>.</a:t>
            </a:r>
          </a:p>
          <a:p>
            <a:pPr algn="just">
              <a:buNone/>
            </a:pPr>
            <a:endParaRPr lang="en-US" dirty="0"/>
          </a:p>
          <a:p>
            <a:pPr algn="just">
              <a:buNone/>
            </a:pPr>
            <a:r>
              <a:rPr lang="en-US" dirty="0"/>
              <a:t>1.4a </a:t>
            </a:r>
            <a:endParaRPr lang="en-US" dirty="0" smtClean="0"/>
          </a:p>
          <a:p>
            <a:pPr algn="just">
              <a:buNone/>
            </a:pPr>
            <a:r>
              <a:rPr lang="en-US" dirty="0" smtClean="0"/>
              <a:t> 	Testing </a:t>
            </a:r>
            <a:r>
              <a:rPr lang="en-US" dirty="0"/>
              <a:t>performed by an inspection body may fall into one of two categories </a:t>
            </a:r>
            <a:r>
              <a:rPr lang="en-US" dirty="0" smtClean="0"/>
              <a:t>namely </a:t>
            </a:r>
            <a:r>
              <a:rPr lang="en-US" dirty="0" smtClean="0">
                <a:solidFill>
                  <a:srgbClr val="FF0000"/>
                </a:solidFill>
              </a:rPr>
              <a:t>functional</a:t>
            </a:r>
            <a:r>
              <a:rPr lang="en-US" dirty="0" smtClean="0"/>
              <a:t> </a:t>
            </a:r>
            <a:r>
              <a:rPr lang="en-US" dirty="0"/>
              <a:t>and </a:t>
            </a:r>
            <a:r>
              <a:rPr lang="en-US" dirty="0">
                <a:solidFill>
                  <a:srgbClr val="FF0000"/>
                </a:solidFill>
              </a:rPr>
              <a:t>analytical</a:t>
            </a:r>
            <a:r>
              <a:rPr lang="en-US" dirty="0"/>
              <a:t>. </a:t>
            </a:r>
            <a:r>
              <a:rPr lang="en-US" dirty="0">
                <a:solidFill>
                  <a:srgbClr val="0070C0"/>
                </a:solidFill>
              </a:rPr>
              <a:t>Functional testing</a:t>
            </a:r>
            <a:r>
              <a:rPr lang="en-US" dirty="0"/>
              <a:t>, for example load testing of a </a:t>
            </a:r>
            <a:r>
              <a:rPr lang="en-US" dirty="0" smtClean="0"/>
              <a:t>crane, forms </a:t>
            </a:r>
            <a:r>
              <a:rPr lang="en-US" dirty="0"/>
              <a:t>a normal part of the activities of an inspection body and is therefore within </a:t>
            </a:r>
            <a:r>
              <a:rPr lang="en-US" dirty="0" smtClean="0"/>
              <a:t>the scope </a:t>
            </a:r>
            <a:r>
              <a:rPr lang="en-US" dirty="0"/>
              <a:t>of ISO/IEC 17020. </a:t>
            </a:r>
            <a:r>
              <a:rPr lang="en-US" dirty="0">
                <a:solidFill>
                  <a:srgbClr val="0070C0"/>
                </a:solidFill>
              </a:rPr>
              <a:t>Analytical testing</a:t>
            </a:r>
            <a:r>
              <a:rPr lang="en-US" dirty="0"/>
              <a:t>, (which must be performed inside </a:t>
            </a:r>
            <a:r>
              <a:rPr lang="en-US" dirty="0" smtClean="0"/>
              <a:t>a laboratory </a:t>
            </a:r>
            <a:r>
              <a:rPr lang="en-US" dirty="0"/>
              <a:t>under well-controlled environmental conditions and using </a:t>
            </a:r>
            <a:r>
              <a:rPr lang="en-US" dirty="0" smtClean="0"/>
              <a:t>more sophisticated </a:t>
            </a:r>
            <a:r>
              <a:rPr lang="en-US" dirty="0"/>
              <a:t>equipment or testing procedures) is a laboratory activity and </a:t>
            </a:r>
            <a:r>
              <a:rPr lang="en-US" dirty="0" smtClean="0"/>
              <a:t>therefore does </a:t>
            </a:r>
            <a:r>
              <a:rPr lang="en-US" dirty="0"/>
              <a:t>not come within the scope of ISO/IEC 17020. Inspection bodies wishing </a:t>
            </a:r>
            <a:r>
              <a:rPr lang="en-US" dirty="0" smtClean="0"/>
              <a:t>to undertake </a:t>
            </a:r>
            <a:r>
              <a:rPr lang="en-US" dirty="0"/>
              <a:t>such laboratory type analytical testing as part of an inspection will need </a:t>
            </a:r>
            <a:r>
              <a:rPr lang="en-US" dirty="0" smtClean="0"/>
              <a:t>to do </a:t>
            </a:r>
            <a:r>
              <a:rPr lang="en-US" dirty="0"/>
              <a:t>so in accordance with the relevant requirements in ISO/IEC 17025.</a:t>
            </a:r>
          </a:p>
        </p:txBody>
      </p:sp>
      <p:grpSp>
        <p:nvGrpSpPr>
          <p:cNvPr id="6" name="مجموعة 5"/>
          <p:cNvGrpSpPr/>
          <p:nvPr/>
        </p:nvGrpSpPr>
        <p:grpSpPr>
          <a:xfrm>
            <a:off x="0" y="2286000"/>
            <a:ext cx="889846" cy="5334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4"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grpSp>
        <p:nvGrpSpPr>
          <p:cNvPr id="7" name="مجموعة 6"/>
          <p:cNvGrpSpPr/>
          <p:nvPr/>
        </p:nvGrpSpPr>
        <p:grpSpPr>
          <a:xfrm>
            <a:off x="0" y="4343400"/>
            <a:ext cx="889846" cy="533400"/>
            <a:chOff x="6705600" y="457200"/>
            <a:chExt cx="889846" cy="533400"/>
          </a:xfrm>
        </p:grpSpPr>
        <p:pic>
          <p:nvPicPr>
            <p:cNvPr id="8"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16</a:t>
            </a:fld>
            <a:endParaRPr lang="en-US"/>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62500" lnSpcReduction="20000"/>
          </a:bodyPr>
          <a:lstStyle/>
          <a:p>
            <a:r>
              <a:rPr lang="en-GB" b="1" dirty="0" smtClean="0"/>
              <a:t>Guidance 14.2a</a:t>
            </a:r>
            <a:r>
              <a:rPr lang="en-GB" dirty="0" smtClean="0"/>
              <a:t> : Where the inspection body engages individuals or employees of other organisations to provide additional resources or expertise, these individuals are not considered to be sub-contractors provided they are formally contracted to operate under the inspection body's quality system and have equivalent training and records to permanent employees. (See also guidance to clause 8.1)</a:t>
            </a:r>
            <a:endParaRPr lang="en-US" dirty="0" smtClean="0"/>
          </a:p>
          <a:p>
            <a:r>
              <a:rPr lang="en-US" b="1" dirty="0" smtClean="0"/>
              <a:t>Guidance 14.2b</a:t>
            </a:r>
            <a:r>
              <a:rPr lang="en-US" dirty="0" smtClean="0"/>
              <a:t> : Competence of a sub‑contractor can be demonstrated either:</a:t>
            </a:r>
          </a:p>
          <a:p>
            <a:pPr>
              <a:buNone/>
            </a:pPr>
            <a:r>
              <a:rPr lang="en-US" dirty="0" smtClean="0"/>
              <a:t>- by the sub‑contractor having accreditation to ISO/IEC 17020 or ISO/IEC 17025 for the relevant inspections/tests and providing endorsed reports or certificates,</a:t>
            </a:r>
          </a:p>
          <a:p>
            <a:pPr>
              <a:buNone/>
            </a:pPr>
            <a:r>
              <a:rPr lang="en-US" dirty="0" smtClean="0"/>
              <a:t>or</a:t>
            </a:r>
          </a:p>
          <a:p>
            <a:pPr>
              <a:buNone/>
            </a:pPr>
            <a:r>
              <a:rPr lang="en-US" dirty="0" smtClean="0"/>
              <a:t>- by the Inspection Body itself assessing the competence of the sub-contractor to the requirements of ISO/IEC 17020 or ISO/IEC 17025. as applicable,</a:t>
            </a:r>
          </a:p>
          <a:p>
            <a:r>
              <a:rPr lang="en-GB" b="1" dirty="0" smtClean="0"/>
              <a:t>Guidance 14.2c</a:t>
            </a:r>
            <a:r>
              <a:rPr lang="en-GB" dirty="0" smtClean="0"/>
              <a:t> : Where the assessment of the sub-contractor is carried out by the inspection body, it should be able to demonstrate that the assessment team is technically competent and knowledgeable in the application of ISO/IEC 17020 or ISO/IEC 17025.</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160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p:txBody>
          <a:bodyPr>
            <a:normAutofit fontScale="92500" lnSpcReduction="20000"/>
          </a:bodyPr>
          <a:lstStyle/>
          <a:p>
            <a:pPr algn="just"/>
            <a:r>
              <a:rPr lang="en-US" dirty="0" smtClean="0"/>
              <a:t>14.2(1) To maintain consistent standards of assessment of competence (as required by international MRAs among accreditation bodies), where the assessment of a subcontractor is carried out by an inspection body, it should be able to be demonstrated that the assessment team is technically competent and knowledgeable in the application of ISO/IEC 17020 or ISO/IEC 17025, as appropriate, and that the assessing body complies with the requirements of ISO/IEC 17011.</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5240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161</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a:xfrm>
            <a:off x="304800" y="1524000"/>
            <a:ext cx="8458200" cy="5257800"/>
          </a:xfrm>
        </p:spPr>
        <p:txBody>
          <a:bodyPr>
            <a:normAutofit fontScale="77500" lnSpcReduction="20000"/>
          </a:bodyPr>
          <a:lstStyle/>
          <a:p>
            <a:r>
              <a:rPr lang="en-GB" b="1" dirty="0" smtClean="0"/>
              <a:t>14.3</a:t>
            </a:r>
            <a:r>
              <a:rPr lang="en-GB" dirty="0" smtClean="0"/>
              <a:t> </a:t>
            </a:r>
            <a:r>
              <a:rPr lang="en-GB" b="1" dirty="0" smtClean="0"/>
              <a:t>- The inspection body shall record and retain details of its investigation of the competence and compliance of its sub-contractors. The inspection body shall maintain a register of all sub-contracting. </a:t>
            </a:r>
            <a:r>
              <a:rPr lang="fr-FR" i="1" dirty="0" smtClean="0"/>
              <a:t>(records on </a:t>
            </a:r>
            <a:r>
              <a:rPr lang="fr-FR" i="1" dirty="0" err="1" smtClean="0"/>
              <a:t>subcontractors</a:t>
            </a:r>
            <a:r>
              <a:rPr lang="fr-FR" i="1" dirty="0" smtClean="0"/>
              <a:t>)</a:t>
            </a:r>
            <a:endParaRPr lang="en-US" i="1" dirty="0" smtClean="0"/>
          </a:p>
          <a:p>
            <a:endParaRPr lang="en-US" dirty="0" smtClean="0"/>
          </a:p>
          <a:p>
            <a:r>
              <a:rPr lang="en-GB" b="1" dirty="0" smtClean="0"/>
              <a:t>Guidance 14.3a</a:t>
            </a:r>
            <a:r>
              <a:rPr lang="en-GB" dirty="0" smtClean="0"/>
              <a:t> : If the competence of the subcontractor is based partly or in full on its accreditation, the scope of its accreditation shall cover the activities to be subcontracted and the inspection body shall have records available to show that it has checked the status of the subcontractor.</a:t>
            </a:r>
            <a:endParaRPr lang="en-US" dirty="0" smtClean="0"/>
          </a:p>
          <a:p>
            <a:r>
              <a:rPr lang="en-GB" dirty="0" smtClean="0"/>
              <a:t>If the subcontracted bodies are not accredited according to the relevant standard for the specific activities to be subcontracted, the inspection body shall provide appropriate evidence of the subcontracted body's competence, such as records of evaluation performed by qualified personnel </a:t>
            </a:r>
            <a:r>
              <a:rPr lang="en-GB" dirty="0" smtClean="0">
                <a:solidFill>
                  <a:srgbClr val="FF0000"/>
                </a:solidFill>
              </a:rPr>
              <a:t>according to appropriate procedures</a:t>
            </a:r>
            <a:r>
              <a:rPr lang="en-GB" dirty="0" smtClean="0"/>
              <a: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162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p:txBody>
          <a:bodyPr>
            <a:normAutofit fontScale="92500"/>
          </a:bodyPr>
          <a:lstStyle/>
          <a:p>
            <a:r>
              <a:rPr lang="en-GB" b="1" dirty="0" smtClean="0"/>
              <a:t>14.4</a:t>
            </a:r>
            <a:r>
              <a:rPr lang="en-GB" dirty="0" smtClean="0"/>
              <a:t> </a:t>
            </a:r>
            <a:r>
              <a:rPr lang="en-GB" b="1" dirty="0" smtClean="0"/>
              <a:t>- Where the inspection body sub-contracts certain specialised activities, it shall have access to a qualified and experienced person who is able to form an independent assessment of the results of these sub-contracted activities. The responsibility for the determination of conformity with the requirements rests with the inspection body itself.</a:t>
            </a:r>
            <a:endParaRPr lang="en-US" dirty="0" smtClean="0"/>
          </a:p>
          <a:p>
            <a:pPr>
              <a:buNone/>
            </a:pPr>
            <a:r>
              <a:rPr lang="fr-FR" i="1" dirty="0" smtClean="0"/>
              <a:t>(</a:t>
            </a:r>
            <a:r>
              <a:rPr lang="fr-FR" i="1" dirty="0" err="1" smtClean="0"/>
              <a:t>subcontracting</a:t>
            </a:r>
            <a:r>
              <a:rPr lang="fr-FR" i="1" dirty="0" smtClean="0"/>
              <a:t> : </a:t>
            </a:r>
            <a:r>
              <a:rPr lang="fr-FR" i="1" dirty="0" err="1" smtClean="0"/>
              <a:t>assessment</a:t>
            </a:r>
            <a:r>
              <a:rPr lang="fr-FR" i="1" dirty="0" smtClean="0"/>
              <a:t> of </a:t>
            </a:r>
            <a:r>
              <a:rPr lang="fr-FR" i="1" dirty="0" err="1" smtClean="0"/>
              <a:t>results</a:t>
            </a:r>
            <a:r>
              <a:rPr lang="fr-FR" i="1" dirty="0" smtClean="0"/>
              <a: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163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14 - sub-contracting</a:t>
            </a:r>
            <a:endParaRPr lang="en-US" dirty="0"/>
          </a:p>
        </p:txBody>
      </p:sp>
      <p:sp>
        <p:nvSpPr>
          <p:cNvPr id="3" name="عنصر نائب للمحتوى 2"/>
          <p:cNvSpPr>
            <a:spLocks noGrp="1"/>
          </p:cNvSpPr>
          <p:nvPr>
            <p:ph idx="1"/>
          </p:nvPr>
        </p:nvSpPr>
        <p:spPr>
          <a:xfrm>
            <a:off x="457200" y="1600200"/>
            <a:ext cx="8229600" cy="5105400"/>
          </a:xfrm>
        </p:spPr>
        <p:txBody>
          <a:bodyPr>
            <a:normAutofit fontScale="62500" lnSpcReduction="20000"/>
          </a:bodyPr>
          <a:lstStyle/>
          <a:p>
            <a:r>
              <a:rPr lang="en-US" dirty="0" smtClean="0"/>
              <a:t>14.4(1) Clause 14.4 refers to work outside the accredited scope of the inspection body, the results of which have a critical influence on conformity decisions in the inspection body’s reports or certificates.</a:t>
            </a:r>
          </a:p>
          <a:p>
            <a:endParaRPr lang="en-US" dirty="0" smtClean="0"/>
          </a:p>
          <a:p>
            <a:r>
              <a:rPr lang="en-US" dirty="0" smtClean="0"/>
              <a:t>14.4(2) Inspection reports that rely on data or services not covered by a scope of accreditation for their conclusions cannot include any reference to accreditation except under the circumstances outlined in clause 14.4c of the ILAC/IAF guidance document on ISO/IEC 17020.</a:t>
            </a:r>
          </a:p>
          <a:p>
            <a:endParaRPr lang="en-US" dirty="0" smtClean="0"/>
          </a:p>
          <a:p>
            <a:r>
              <a:rPr lang="en-US" dirty="0" smtClean="0"/>
              <a:t>14.4(3) When an endorsed inspection report or certificate is required by regulations and no providers of demonstrated competence are available for a particular supporting service, the report or certificate shall state prominently that the conformity decision is made in good faith, based on information of unknown reliability, and that the conformity decision is not covered by an accreditation. The report or certificate should clearly identify which information is of unproven reliability. The inspection body shall take full responsibility for the conformity decision irrespective of the source of any information required to support the decision.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15240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164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smtClean="0"/>
              <a:t>15 - complaints and appeals</a:t>
            </a:r>
            <a:r>
              <a:rPr lang="en-US" dirty="0" smtClean="0"/>
              <a:t/>
            </a:r>
            <a:br>
              <a:rPr lang="en-US" dirty="0" smtClean="0"/>
            </a:br>
            <a:endParaRPr lang="en-US" dirty="0"/>
          </a:p>
        </p:txBody>
      </p:sp>
      <p:sp>
        <p:nvSpPr>
          <p:cNvPr id="3" name="عنصر نائب للمحتوى 2"/>
          <p:cNvSpPr>
            <a:spLocks noGrp="1"/>
          </p:cNvSpPr>
          <p:nvPr>
            <p:ph type="body" idx="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165</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smtClean="0"/>
              <a:t>15 - complaints and appeals</a:t>
            </a:r>
            <a:endParaRPr lang="en-US" dirty="0"/>
          </a:p>
        </p:txBody>
      </p:sp>
      <p:sp>
        <p:nvSpPr>
          <p:cNvPr id="3" name="عنصر نائب للمحتوى 2"/>
          <p:cNvSpPr>
            <a:spLocks noGrp="1"/>
          </p:cNvSpPr>
          <p:nvPr>
            <p:ph idx="1"/>
          </p:nvPr>
        </p:nvSpPr>
        <p:spPr/>
        <p:txBody>
          <a:bodyPr>
            <a:normAutofit fontScale="77500" lnSpcReduction="20000"/>
          </a:bodyPr>
          <a:lstStyle/>
          <a:p>
            <a:r>
              <a:rPr lang="en-GB" b="1" dirty="0" smtClean="0"/>
              <a:t>15.1</a:t>
            </a:r>
            <a:r>
              <a:rPr lang="en-GB" dirty="0" smtClean="0"/>
              <a:t> </a:t>
            </a:r>
            <a:r>
              <a:rPr lang="en-GB" b="1" dirty="0" smtClean="0"/>
              <a:t>- The inspection body shall have </a:t>
            </a:r>
            <a:r>
              <a:rPr lang="en-GB" b="1" dirty="0" smtClean="0">
                <a:solidFill>
                  <a:srgbClr val="FF0000"/>
                </a:solidFill>
              </a:rPr>
              <a:t>documented</a:t>
            </a:r>
            <a:r>
              <a:rPr lang="en-GB" b="1" dirty="0" smtClean="0"/>
              <a:t> procedures for dealing with complaints received from clients or other parties about the inspection body’s activities.</a:t>
            </a:r>
            <a:r>
              <a:rPr lang="en-GB" i="1" dirty="0" smtClean="0"/>
              <a:t> (complaints)</a:t>
            </a:r>
            <a:endParaRPr lang="en-US" dirty="0" smtClean="0"/>
          </a:p>
          <a:p>
            <a:endParaRPr lang="en-US" dirty="0" smtClean="0"/>
          </a:p>
          <a:p>
            <a:r>
              <a:rPr lang="en-GB" b="1" dirty="0" smtClean="0"/>
              <a:t>Guidance 15.1a</a:t>
            </a:r>
            <a:r>
              <a:rPr lang="en-GB" dirty="0" smtClean="0"/>
              <a:t> : Causes of complaints should be analysed as part of management review so that common causes can be identified and appropriate action taken to minimise such complaints in future</a:t>
            </a:r>
          </a:p>
          <a:p>
            <a:endParaRPr lang="en-GB" dirty="0" smtClean="0"/>
          </a:p>
          <a:p>
            <a:r>
              <a:rPr lang="en-US" dirty="0" smtClean="0"/>
              <a:t>15.1(1) Complaints should include all feedback from dissatisfied clients, regulators or other stakeholders, however received.</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54102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166</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grpSp>
        <p:nvGrpSpPr>
          <p:cNvPr id="7" name="مجموعة 6"/>
          <p:cNvGrpSpPr/>
          <p:nvPr/>
        </p:nvGrpSpPr>
        <p:grpSpPr>
          <a:xfrm>
            <a:off x="0" y="38100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5">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15 - complaints and appeals</a:t>
            </a:r>
            <a:endParaRPr lang="en-US" dirty="0"/>
          </a:p>
        </p:txBody>
      </p:sp>
      <p:sp>
        <p:nvSpPr>
          <p:cNvPr id="3" name="عنصر نائب للمحتوى 2"/>
          <p:cNvSpPr>
            <a:spLocks noGrp="1"/>
          </p:cNvSpPr>
          <p:nvPr>
            <p:ph idx="1"/>
          </p:nvPr>
        </p:nvSpPr>
        <p:spPr/>
        <p:txBody>
          <a:bodyPr>
            <a:normAutofit fontScale="92500" lnSpcReduction="10000"/>
          </a:bodyPr>
          <a:lstStyle/>
          <a:p>
            <a:r>
              <a:rPr lang="en-GB" b="1" dirty="0" smtClean="0"/>
              <a:t>15.2</a:t>
            </a:r>
            <a:r>
              <a:rPr lang="en-GB" dirty="0" smtClean="0"/>
              <a:t> </a:t>
            </a:r>
            <a:r>
              <a:rPr lang="en-GB" b="1" dirty="0" smtClean="0"/>
              <a:t>- The inspection body shall have documented procedures for the consideration and resolution of appeals against the results of its inspections, where these are carried out under legally delegated authority.</a:t>
            </a:r>
            <a:r>
              <a:rPr lang="en-US" i="1" dirty="0" smtClean="0"/>
              <a:t> (appeals)</a:t>
            </a:r>
            <a:endParaRPr lang="en-US" dirty="0" smtClean="0"/>
          </a:p>
          <a:p>
            <a:endParaRPr lang="en-US" dirty="0" smtClean="0"/>
          </a:p>
          <a:p>
            <a:r>
              <a:rPr lang="en-GB" b="1" dirty="0" smtClean="0"/>
              <a:t>Guidance </a:t>
            </a:r>
            <a:r>
              <a:rPr lang="en-US" b="1" dirty="0" smtClean="0"/>
              <a:t>15.2a</a:t>
            </a:r>
            <a:r>
              <a:rPr lang="en-US" dirty="0" smtClean="0"/>
              <a:t> : It should be noted that Appeals procedures are required only if the inspection body is appointed to undertake work by a national authority </a:t>
            </a:r>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167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15 - complaints and appeals</a:t>
            </a:r>
            <a:endParaRPr lang="en-US" dirty="0"/>
          </a:p>
        </p:txBody>
      </p:sp>
      <p:sp>
        <p:nvSpPr>
          <p:cNvPr id="3" name="عنصر نائب للمحتوى 2"/>
          <p:cNvSpPr>
            <a:spLocks noGrp="1"/>
          </p:cNvSpPr>
          <p:nvPr>
            <p:ph idx="1"/>
          </p:nvPr>
        </p:nvSpPr>
        <p:spPr/>
        <p:txBody>
          <a:bodyPr/>
          <a:lstStyle/>
          <a:p>
            <a:r>
              <a:rPr lang="en-GB" b="1" dirty="0" smtClean="0"/>
              <a:t>15.3</a:t>
            </a:r>
            <a:r>
              <a:rPr lang="en-GB" dirty="0" smtClean="0"/>
              <a:t> </a:t>
            </a:r>
            <a:r>
              <a:rPr lang="en-GB" b="1" dirty="0" smtClean="0"/>
              <a:t>- A record shall be maintained of all complaints and appeals and of the actions taken by the inspection body.</a:t>
            </a:r>
            <a:endParaRPr lang="en-US" dirty="0" smtClean="0"/>
          </a:p>
          <a:p>
            <a:pPr>
              <a:buNone/>
            </a:pPr>
            <a:r>
              <a:rPr lang="en-GB" i="1" dirty="0" smtClean="0"/>
              <a:t>(recording of complaints and appeals)</a:t>
            </a:r>
            <a:endParaRPr lang="en-US" dirty="0" smtClean="0"/>
          </a:p>
          <a:p>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168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smtClean="0"/>
              <a:t>16 - cooperation</a:t>
            </a:r>
            <a:r>
              <a:rPr lang="en-US" dirty="0" smtClean="0"/>
              <a:t/>
            </a:r>
            <a:br>
              <a:rPr lang="en-US" dirty="0" smtClean="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169</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1. Scope</a:t>
            </a:r>
            <a:endParaRPr lang="en-US" dirty="0"/>
          </a:p>
        </p:txBody>
      </p:sp>
      <p:sp>
        <p:nvSpPr>
          <p:cNvPr id="3" name="عنصر نائب للمحتوى 2"/>
          <p:cNvSpPr>
            <a:spLocks noGrp="1"/>
          </p:cNvSpPr>
          <p:nvPr>
            <p:ph idx="1"/>
          </p:nvPr>
        </p:nvSpPr>
        <p:spPr/>
        <p:txBody>
          <a:bodyPr/>
          <a:lstStyle/>
          <a:p>
            <a:pPr algn="just"/>
            <a:r>
              <a:rPr lang="en-US" dirty="0" smtClean="0"/>
              <a:t>1.4(1) In cases of ambiguity, final determination of whether a particular activity may be included in the scope of accreditation as an inspection activity should be made by the accreditation body, taking into account accepted international practice where relevant.</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388" y="19812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17</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16 - cooperation</a:t>
            </a:r>
            <a:endParaRPr lang="en-US" dirty="0"/>
          </a:p>
        </p:txBody>
      </p:sp>
      <p:sp>
        <p:nvSpPr>
          <p:cNvPr id="3" name="عنصر نائب للمحتوى 2"/>
          <p:cNvSpPr>
            <a:spLocks noGrp="1"/>
          </p:cNvSpPr>
          <p:nvPr>
            <p:ph idx="1"/>
          </p:nvPr>
        </p:nvSpPr>
        <p:spPr/>
        <p:txBody>
          <a:bodyPr>
            <a:normAutofit fontScale="92500" lnSpcReduction="10000"/>
          </a:bodyPr>
          <a:lstStyle/>
          <a:p>
            <a:r>
              <a:rPr lang="en-GB" b="1" dirty="0" smtClean="0"/>
              <a:t>The inspection body is expected to participate in an exchange of  experience with other inspection bodies and in the standardisation processes as appropriate.</a:t>
            </a:r>
            <a:endParaRPr lang="en-US" dirty="0" smtClean="0"/>
          </a:p>
          <a:p>
            <a:r>
              <a:rPr lang="en-GB" b="1" dirty="0" smtClean="0"/>
              <a:t>Guidance 16a</a:t>
            </a:r>
            <a:r>
              <a:rPr lang="en-GB" dirty="0" smtClean="0"/>
              <a:t> : The purpose of this clause is to encourage inspection bodies to exchange knowledge, subject to commercial sensitivities and confidentiality, and learn from each other to improve the general standard of accredited inspection bodies.</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170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Annexes A, B and C</a:t>
            </a:r>
            <a:endParaRPr lang="en-US" dirty="0"/>
          </a:p>
        </p:txBody>
      </p:sp>
      <p:sp>
        <p:nvSpPr>
          <p:cNvPr id="3" name="عنصر نائب للمحتوى 2"/>
          <p:cNvSpPr>
            <a:spLocks noGrp="1"/>
          </p:cNvSpPr>
          <p:nvPr>
            <p:ph idx="1"/>
          </p:nvPr>
        </p:nvSpPr>
        <p:spPr/>
        <p:txBody>
          <a:bodyPr/>
          <a:lstStyle/>
          <a:p>
            <a:endParaRPr lang="en-GB" b="1" dirty="0" smtClean="0"/>
          </a:p>
          <a:p>
            <a:r>
              <a:rPr lang="en-GB" b="1" dirty="0" smtClean="0"/>
              <a:t>ANNEX A - Independence criteria for type A inspection body</a:t>
            </a:r>
            <a:r>
              <a:rPr lang="en-US" dirty="0" smtClean="0"/>
              <a:t> </a:t>
            </a:r>
          </a:p>
          <a:p>
            <a:r>
              <a:rPr lang="en-GB" b="1" dirty="0" smtClean="0"/>
              <a:t>ANNEX B - Independence criteria for type B inspection body </a:t>
            </a:r>
          </a:p>
          <a:p>
            <a:r>
              <a:rPr lang="en-US" b="1" dirty="0" smtClean="0"/>
              <a:t>ANNEX C - </a:t>
            </a:r>
            <a:r>
              <a:rPr lang="en-GB" b="1" dirty="0" smtClean="0"/>
              <a:t>Independence criteria for type C inspection body</a:t>
            </a:r>
            <a:endParaRPr lang="en-US" b="1" dirty="0"/>
          </a:p>
        </p:txBody>
      </p:sp>
      <p:sp>
        <p:nvSpPr>
          <p:cNvPr id="4" name="عنصر نائب للتذييل 3"/>
          <p:cNvSpPr>
            <a:spLocks noGrp="1"/>
          </p:cNvSpPr>
          <p:nvPr>
            <p:ph type="ftr" sz="quarter" idx="11"/>
          </p:nvPr>
        </p:nvSpPr>
        <p:spPr/>
        <p:txBody>
          <a:bodyPr/>
          <a:lstStyle/>
          <a:p>
            <a:r>
              <a:rPr lang="en-US" smtClean="0"/>
              <a:t>Brahim HOULA- GSO training</a:t>
            </a:r>
            <a:endParaRPr lang="en-US"/>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0"/>
            <a:ext cx="8229600" cy="1447800"/>
          </a:xfrm>
        </p:spPr>
        <p:txBody>
          <a:bodyPr>
            <a:noAutofit/>
          </a:bodyPr>
          <a:lstStyle/>
          <a:p>
            <a:r>
              <a:rPr lang="en-US" sz="2000" b="1" dirty="0" smtClean="0"/>
              <a:t>Annex D</a:t>
            </a:r>
            <a:br>
              <a:rPr lang="en-US" sz="2000" b="1" dirty="0" smtClean="0"/>
            </a:br>
            <a:r>
              <a:rPr lang="en-US" sz="2000" b="1" dirty="0" smtClean="0"/>
              <a:t>Information to be included or referenced in the Quality Manual</a:t>
            </a:r>
            <a:br>
              <a:rPr lang="en-US" sz="2000" b="1" dirty="0" smtClean="0"/>
            </a:br>
            <a:r>
              <a:rPr lang="en-US" sz="2000" dirty="0" smtClean="0"/>
              <a:t>(informative)</a:t>
            </a:r>
            <a:br>
              <a:rPr lang="en-US" sz="2000" dirty="0" smtClean="0"/>
            </a:br>
            <a:endParaRPr lang="en-US" sz="2000" dirty="0"/>
          </a:p>
        </p:txBody>
      </p:sp>
      <p:sp>
        <p:nvSpPr>
          <p:cNvPr id="3" name="عنصر نائب للمحتوى 2"/>
          <p:cNvSpPr>
            <a:spLocks noGrp="1"/>
          </p:cNvSpPr>
          <p:nvPr>
            <p:ph idx="1"/>
          </p:nvPr>
        </p:nvSpPr>
        <p:spPr>
          <a:xfrm>
            <a:off x="457200" y="1600200"/>
            <a:ext cx="8229600" cy="4953000"/>
          </a:xfrm>
        </p:spPr>
        <p:txBody>
          <a:bodyPr>
            <a:normAutofit fontScale="55000" lnSpcReduction="20000"/>
          </a:bodyPr>
          <a:lstStyle/>
          <a:p>
            <a:r>
              <a:rPr lang="en-US" dirty="0" smtClean="0"/>
              <a:t>General information (name, addresses, phone-numbers, etc., and legal status).</a:t>
            </a:r>
          </a:p>
          <a:p>
            <a:r>
              <a:rPr lang="en-US" dirty="0" smtClean="0"/>
              <a:t>Management statement on its policy, and objectives for, and commitment to, quality.</a:t>
            </a:r>
          </a:p>
          <a:p>
            <a:r>
              <a:rPr lang="en-US" dirty="0" smtClean="0"/>
              <a:t>Management statement assigning the person designated in 7.4.</a:t>
            </a:r>
          </a:p>
          <a:p>
            <a:r>
              <a:rPr lang="en-US" dirty="0" smtClean="0"/>
              <a:t>Description of the inspection body’s areas of activity and competence.</a:t>
            </a:r>
          </a:p>
          <a:p>
            <a:r>
              <a:rPr lang="en-US" dirty="0" smtClean="0"/>
              <a:t>Information on the inspection body’s relationship to its parent or associated organizations (where applicable).</a:t>
            </a:r>
          </a:p>
          <a:p>
            <a:r>
              <a:rPr lang="en-US" dirty="0" smtClean="0"/>
              <a:t>Organization chart(s).</a:t>
            </a:r>
          </a:p>
          <a:p>
            <a:r>
              <a:rPr lang="en-US" dirty="0" smtClean="0"/>
              <a:t>Relevant job descriptions.</a:t>
            </a:r>
          </a:p>
          <a:p>
            <a:r>
              <a:rPr lang="en-US" dirty="0" smtClean="0"/>
              <a:t>Policy statement on qualification and training of personnel.</a:t>
            </a:r>
          </a:p>
          <a:p>
            <a:r>
              <a:rPr lang="en-US" dirty="0" smtClean="0"/>
              <a:t>Procedures for control of documents.</a:t>
            </a:r>
          </a:p>
          <a:p>
            <a:r>
              <a:rPr lang="en-US" dirty="0" smtClean="0"/>
              <a:t>Procedures for internal audits.</a:t>
            </a:r>
          </a:p>
          <a:p>
            <a:r>
              <a:rPr lang="en-US" dirty="0" smtClean="0"/>
              <a:t>Procedures for feedback and corrective action.</a:t>
            </a:r>
          </a:p>
          <a:p>
            <a:r>
              <a:rPr lang="en-US" dirty="0" smtClean="0"/>
              <a:t>Procedures for management review of the quality system.</a:t>
            </a:r>
          </a:p>
          <a:p>
            <a:r>
              <a:rPr lang="en-US" dirty="0" smtClean="0"/>
              <a:t>Other procedures and instructions or references to other procedures or instructions that are required in this</a:t>
            </a:r>
          </a:p>
          <a:p>
            <a:r>
              <a:rPr lang="en-US" dirty="0" smtClean="0"/>
              <a:t>standard.</a:t>
            </a:r>
          </a:p>
          <a:p>
            <a:r>
              <a:rPr lang="en-US" dirty="0" smtClean="0"/>
              <a:t>Distribution list of the Quality Manual</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172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152400"/>
            <a:ext cx="8229600" cy="1143000"/>
          </a:xfrm>
        </p:spPr>
        <p:txBody>
          <a:bodyPr>
            <a:normAutofit fontScale="90000"/>
          </a:bodyPr>
          <a:lstStyle/>
          <a:p>
            <a:r>
              <a:rPr lang="en-US" b="1" dirty="0" smtClean="0"/>
              <a:t>Annex ZZ</a:t>
            </a:r>
            <a:br>
              <a:rPr lang="en-US" b="1" dirty="0" smtClean="0"/>
            </a:br>
            <a:r>
              <a:rPr lang="en-US" dirty="0" smtClean="0"/>
              <a:t>(informative)</a:t>
            </a:r>
            <a:br>
              <a:rPr lang="en-US" dirty="0" smtClean="0"/>
            </a:br>
            <a:endParaRPr lang="en-US" dirty="0"/>
          </a:p>
        </p:txBody>
      </p:sp>
      <p:sp>
        <p:nvSpPr>
          <p:cNvPr id="3" name="عنصر نائب للمحتوى 2"/>
          <p:cNvSpPr>
            <a:spLocks noGrp="1"/>
          </p:cNvSpPr>
          <p:nvPr>
            <p:ph idx="1"/>
          </p:nvPr>
        </p:nvSpPr>
        <p:spPr/>
        <p:txBody>
          <a:bodyPr/>
          <a:lstStyle/>
          <a:p>
            <a:r>
              <a:rPr lang="en-US" b="1" dirty="0" smtClean="0"/>
              <a:t>Corresponding International and European Standards for which equivalents</a:t>
            </a:r>
            <a:br>
              <a:rPr lang="en-US" b="1" dirty="0" smtClean="0"/>
            </a:br>
            <a:r>
              <a:rPr lang="en-US" b="1" dirty="0" smtClean="0"/>
              <a:t>are not given in the text</a:t>
            </a:r>
            <a:endParaRPr lang="en-US" dirty="0"/>
          </a:p>
        </p:txBody>
      </p:sp>
      <p:sp>
        <p:nvSpPr>
          <p:cNvPr id="4" name="عنصر نائب للتذييل 3"/>
          <p:cNvSpPr>
            <a:spLocks noGrp="1"/>
          </p:cNvSpPr>
          <p:nvPr>
            <p:ph type="ftr" sz="quarter" idx="11"/>
          </p:nvPr>
        </p:nvSpPr>
        <p:spPr/>
        <p:txBody>
          <a:bodyPr/>
          <a:lstStyle/>
          <a:p>
            <a:r>
              <a:rPr lang="en-US" smtClean="0"/>
              <a:t>Brahim HOULA- GSO training</a:t>
            </a:r>
            <a:endParaRPr lang="en-US"/>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173</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Functional testing</a:t>
            </a:r>
            <a:endParaRPr lang="en-US" dirty="0"/>
          </a:p>
        </p:txBody>
      </p:sp>
      <p:sp>
        <p:nvSpPr>
          <p:cNvPr id="3" name="عنصر نائب للمحتوى 2"/>
          <p:cNvSpPr>
            <a:spLocks noGrp="1"/>
          </p:cNvSpPr>
          <p:nvPr>
            <p:ph idx="1"/>
          </p:nvPr>
        </p:nvSpPr>
        <p:spPr>
          <a:xfrm>
            <a:off x="457200" y="1600200"/>
            <a:ext cx="6705600" cy="4525963"/>
          </a:xfrm>
        </p:spPr>
        <p:txBody>
          <a:bodyPr/>
          <a:lstStyle/>
          <a:p>
            <a:pPr algn="just">
              <a:buNone/>
            </a:pPr>
            <a:r>
              <a:rPr lang="en-GB" dirty="0"/>
              <a:t>forms a normal part of the activities of an inspection body and is therefore within the scope of ISO/IEC 17020</a:t>
            </a:r>
            <a:endParaRPr lang="en-US" b="1" dirty="0" smtClean="0"/>
          </a:p>
          <a:p>
            <a:r>
              <a:rPr lang="en-US" dirty="0" smtClean="0"/>
              <a:t>Light </a:t>
            </a:r>
            <a:r>
              <a:rPr lang="en-US" dirty="0"/>
              <a:t>Rail </a:t>
            </a:r>
            <a:r>
              <a:rPr lang="en-US" dirty="0" smtClean="0"/>
              <a:t>Crane</a:t>
            </a:r>
          </a:p>
          <a:p>
            <a:r>
              <a:rPr lang="en-US" dirty="0"/>
              <a:t>Bridge </a:t>
            </a:r>
            <a:r>
              <a:rPr lang="en-US" dirty="0" smtClean="0"/>
              <a:t>Cranes</a:t>
            </a:r>
          </a:p>
          <a:p>
            <a:r>
              <a:rPr lang="en-US" dirty="0"/>
              <a:t>Davit </a:t>
            </a:r>
            <a:r>
              <a:rPr lang="en-US" dirty="0" smtClean="0"/>
              <a:t>Cranes</a:t>
            </a:r>
          </a:p>
          <a:p>
            <a:r>
              <a:rPr lang="en-US" dirty="0" smtClean="0"/>
              <a:t>Air </a:t>
            </a:r>
            <a:r>
              <a:rPr lang="en-US" dirty="0" err="1" smtClean="0"/>
              <a:t>craines</a:t>
            </a:r>
            <a:endParaRPr lang="en-US" dirty="0"/>
          </a:p>
          <a:p>
            <a:endParaRPr lang="en-US" b="1" dirty="0"/>
          </a:p>
          <a:p>
            <a:endParaRPr lang="en-US" b="1" dirty="0"/>
          </a:p>
          <a:p>
            <a:endParaRPr lang="en-US" dirty="0"/>
          </a:p>
        </p:txBody>
      </p:sp>
      <p:pic>
        <p:nvPicPr>
          <p:cNvPr id="1026" name="Picture 2" descr="Spanco Met-Track Stand Alone Workstation Bridge Cran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39649" y="1295400"/>
            <a:ext cx="1604351" cy="1219200"/>
          </a:xfrm>
          <a:prstGeom prst="rect">
            <a:avLst/>
          </a:prstGeom>
          <a:noFill/>
        </p:spPr>
      </p:pic>
      <p:pic>
        <p:nvPicPr>
          <p:cNvPr id="1028" name="Picture 4" descr="Single Girder Top Running Bridge Crane (SGT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551842" y="2549856"/>
            <a:ext cx="1515958" cy="990600"/>
          </a:xfrm>
          <a:prstGeom prst="rect">
            <a:avLst/>
          </a:prstGeom>
          <a:noFill/>
        </p:spPr>
      </p:pic>
      <p:pic>
        <p:nvPicPr>
          <p:cNvPr id="1030" name="Picture 6" descr="http://www.jherbertcorp.com/images/571_small.jpg"/>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7543800" y="3692856"/>
            <a:ext cx="1524000" cy="1143001"/>
          </a:xfrm>
          <a:prstGeom prst="rect">
            <a:avLst/>
          </a:prstGeom>
          <a:noFill/>
        </p:spPr>
      </p:pic>
      <p:pic>
        <p:nvPicPr>
          <p:cNvPr id="1032" name="Picture 8"/>
          <p:cNvPicPr>
            <a:picLocks noChangeAspect="1" noChangeArrowheads="1"/>
          </p:cNvPicPr>
          <p:nvPr/>
        </p:nvPicPr>
        <p:blipFill>
          <a:blip r:embed="rId6" cstate="print"/>
          <a:srcRect/>
          <a:stretch>
            <a:fillRect/>
          </a:stretch>
        </p:blipFill>
        <p:spPr bwMode="auto">
          <a:xfrm>
            <a:off x="7543800" y="4912056"/>
            <a:ext cx="1424270" cy="1519574"/>
          </a:xfrm>
          <a:prstGeom prst="rect">
            <a:avLst/>
          </a:prstGeom>
          <a:noFill/>
          <a:ln w="9525">
            <a:noFill/>
            <a:miter lim="800000"/>
            <a:headEnd/>
            <a:tailEnd/>
          </a:ln>
          <a:effectLst/>
        </p:spPr>
      </p:pic>
      <p:pic>
        <p:nvPicPr>
          <p:cNvPr id="1034" name="Picture 10" descr="Look to J. Herbert Corp. for your hoist, crane, monorail, trolley, winch, ergonomic handling, hoist &amp; crane accessories and parts &amp; service needs."/>
          <p:cNvPicPr>
            <a:picLocks noChangeAspect="1" noChangeArrowheads="1"/>
          </p:cNvPicPr>
          <p:nvPr/>
        </p:nvPicPr>
        <p:blipFill>
          <a:blip r:embed="rId7"/>
          <a:srcRect/>
          <a:stretch>
            <a:fillRect/>
          </a:stretch>
        </p:blipFill>
        <p:spPr bwMode="auto">
          <a:xfrm>
            <a:off x="5410200" y="4912056"/>
            <a:ext cx="2027524" cy="1524000"/>
          </a:xfrm>
          <a:prstGeom prst="rect">
            <a:avLst/>
          </a:prstGeom>
          <a:ln>
            <a:noFill/>
          </a:ln>
          <a:effectLst>
            <a:softEdge rad="112500"/>
          </a:effectLst>
        </p:spPr>
      </p:pic>
      <p:sp>
        <p:nvSpPr>
          <p:cNvPr id="9" name="عنصر نائب لرقم الشريحة 8"/>
          <p:cNvSpPr>
            <a:spLocks noGrp="1"/>
          </p:cNvSpPr>
          <p:nvPr>
            <p:ph type="sldNum" sz="quarter" idx="12"/>
          </p:nvPr>
        </p:nvSpPr>
        <p:spPr/>
        <p:txBody>
          <a:bodyPr/>
          <a:lstStyle/>
          <a:p>
            <a:fld id="{FC5E9048-9D8D-4E4D-84FB-41E3F5660FEC}" type="slidenum">
              <a:rPr lang="en-US" smtClean="0"/>
              <a:pPr/>
              <a:t>18</a:t>
            </a:fld>
            <a:endParaRPr lang="en-US"/>
          </a:p>
        </p:txBody>
      </p:sp>
      <p:sp>
        <p:nvSpPr>
          <p:cNvPr id="10" name="عنصر نائب للتذييل 9"/>
          <p:cNvSpPr>
            <a:spLocks noGrp="1"/>
          </p:cNvSpPr>
          <p:nvPr>
            <p:ph type="ftr" sz="quarter" idx="11"/>
          </p:nvPr>
        </p:nvSpPr>
        <p:spPr/>
        <p:txBody>
          <a:bodyPr/>
          <a:lstStyle/>
          <a:p>
            <a:r>
              <a:rPr lang="en-US" smtClean="0"/>
              <a:t>Brahim HOULA- GSO training</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en-US" b="1" dirty="0">
                <a:solidFill>
                  <a:schemeClr val="bg1"/>
                </a:solidFill>
              </a:rPr>
              <a:t>2. Definitions</a:t>
            </a:r>
          </a:p>
        </p:txBody>
      </p:sp>
      <p:sp>
        <p:nvSpPr>
          <p:cNvPr id="8" name="عنوان فرعي 7"/>
          <p:cNvSpPr>
            <a:spLocks noGrp="1"/>
          </p:cNvSpPr>
          <p:nvPr>
            <p:ph type="subTitle" idx="1"/>
          </p:nvPr>
        </p:nvSpPr>
        <p:spPr/>
        <p:txBody>
          <a:bodyPr/>
          <a:lstStyle/>
          <a:p>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AU" dirty="0"/>
              <a:t>Development of Standards</a:t>
            </a:r>
          </a:p>
        </p:txBody>
      </p:sp>
      <p:sp>
        <p:nvSpPr>
          <p:cNvPr id="11267" name="Rectangle 3"/>
          <p:cNvSpPr>
            <a:spLocks noGrp="1" noChangeArrowheads="1"/>
          </p:cNvSpPr>
          <p:nvPr>
            <p:ph type="body" idx="1"/>
          </p:nvPr>
        </p:nvSpPr>
        <p:spPr/>
        <p:txBody>
          <a:bodyPr/>
          <a:lstStyle/>
          <a:p>
            <a:pPr>
              <a:spcBef>
                <a:spcPct val="30000"/>
              </a:spcBef>
            </a:pPr>
            <a:r>
              <a:rPr lang="en-AU" sz="2400" b="1" dirty="0"/>
              <a:t>ISO/IEC Guide 39:1988</a:t>
            </a:r>
            <a:r>
              <a:rPr lang="en-AU" sz="2400" dirty="0"/>
              <a:t> “General requirements for the acceptance of inspection bodies” + </a:t>
            </a:r>
            <a:br>
              <a:rPr lang="en-AU" sz="2400" dirty="0"/>
            </a:br>
            <a:r>
              <a:rPr lang="en-AU" sz="2400" b="1" dirty="0"/>
              <a:t>ISO/IEC Guide 57:1993</a:t>
            </a:r>
            <a:r>
              <a:rPr lang="en-AU" sz="2400" dirty="0"/>
              <a:t> “Guidelines for the presentation of inspection results”</a:t>
            </a:r>
          </a:p>
          <a:p>
            <a:pPr>
              <a:spcBef>
                <a:spcPct val="30000"/>
              </a:spcBef>
            </a:pPr>
            <a:r>
              <a:rPr lang="en-AU" sz="2400" b="1" dirty="0"/>
              <a:t>EN 45004:1995</a:t>
            </a:r>
            <a:r>
              <a:rPr lang="en-AU" sz="2400" dirty="0"/>
              <a:t> “General criteria for the operation of bodies performing inspection”</a:t>
            </a:r>
          </a:p>
          <a:p>
            <a:pPr>
              <a:spcBef>
                <a:spcPct val="30000"/>
              </a:spcBef>
            </a:pPr>
            <a:r>
              <a:rPr lang="en-AU" sz="2400" b="1" dirty="0"/>
              <a:t>ISO/IEC 17020:1998</a:t>
            </a:r>
            <a:r>
              <a:rPr lang="en-AU" sz="2400" dirty="0"/>
              <a:t> “General criteria for the operation of various types of bodies performing inspection”</a:t>
            </a:r>
          </a:p>
          <a:p>
            <a:pPr lvl="1">
              <a:spcBef>
                <a:spcPct val="30000"/>
              </a:spcBef>
            </a:pPr>
            <a:r>
              <a:rPr lang="en-AU" sz="2000" dirty="0"/>
              <a:t> EN 45004 with an ISO “wrapper” - Foreword + annex </a:t>
            </a:r>
            <a:r>
              <a:rPr lang="en-AU" sz="2000" dirty="0" smtClean="0"/>
              <a:t>ZZ</a:t>
            </a:r>
            <a:endParaRPr lang="en-AU" sz="2000" dirty="0"/>
          </a:p>
          <a:p>
            <a:pPr>
              <a:spcBef>
                <a:spcPct val="30000"/>
              </a:spcBef>
            </a:pPr>
            <a:r>
              <a:rPr lang="en-AU" sz="2400" b="1" dirty="0"/>
              <a:t>17020</a:t>
            </a:r>
            <a:r>
              <a:rPr lang="en-AU" sz="2400" dirty="0"/>
              <a:t> for revision </a:t>
            </a:r>
            <a:r>
              <a:rPr lang="en-AU" sz="2400" dirty="0" smtClean="0"/>
              <a:t>by</a:t>
            </a:r>
            <a:r>
              <a:rPr lang="en-AU" sz="2400" b="1" dirty="0" smtClean="0"/>
              <a:t> </a:t>
            </a:r>
            <a:r>
              <a:rPr lang="en-AU" sz="2400" b="1" dirty="0"/>
              <a:t>ISO CASCO</a:t>
            </a:r>
            <a:r>
              <a:rPr lang="en-AU" sz="2400" dirty="0"/>
              <a:t>, to be published 2012?</a:t>
            </a:r>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2. Definitions</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b="1" dirty="0" smtClean="0"/>
              <a:t>2.1 Inspection</a:t>
            </a:r>
          </a:p>
          <a:p>
            <a:pPr algn="just"/>
            <a:r>
              <a:rPr lang="en-US" dirty="0" smtClean="0"/>
              <a:t>Examination of a product design, product, service, process or plant, and determination of their conformity with specific requirements or, on the basis of professional </a:t>
            </a:r>
            <a:r>
              <a:rPr lang="en-US" dirty="0" err="1" smtClean="0"/>
              <a:t>judgement</a:t>
            </a:r>
            <a:r>
              <a:rPr lang="en-US" dirty="0" smtClean="0"/>
              <a:t>, general requirements.</a:t>
            </a:r>
          </a:p>
          <a:p>
            <a:pPr algn="just"/>
            <a:r>
              <a:rPr lang="en-US" dirty="0" smtClean="0"/>
              <a:t>NOTE 1 Inspection of </a:t>
            </a:r>
            <a:r>
              <a:rPr lang="en-US" u="sng" dirty="0" smtClean="0"/>
              <a:t>processes</a:t>
            </a:r>
            <a:r>
              <a:rPr lang="en-US" dirty="0" smtClean="0"/>
              <a:t> includes personnel, facilities, technology and methodology.</a:t>
            </a:r>
          </a:p>
          <a:p>
            <a:pPr algn="just"/>
            <a:r>
              <a:rPr lang="en-US" dirty="0" smtClean="0"/>
              <a:t>NOTE 2 The results of inspection may be used to support certification.</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20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2. Definitions</a:t>
            </a:r>
            <a:endParaRPr lang="en-US" dirty="0"/>
          </a:p>
        </p:txBody>
      </p:sp>
      <p:sp>
        <p:nvSpPr>
          <p:cNvPr id="3" name="عنصر نائب للمحتوى 2"/>
          <p:cNvSpPr>
            <a:spLocks noGrp="1"/>
          </p:cNvSpPr>
          <p:nvPr>
            <p:ph idx="1"/>
          </p:nvPr>
        </p:nvSpPr>
        <p:spPr>
          <a:xfrm>
            <a:off x="457200" y="1600200"/>
            <a:ext cx="8458200" cy="4876800"/>
          </a:xfrm>
        </p:spPr>
        <p:txBody>
          <a:bodyPr>
            <a:normAutofit fontScale="77500" lnSpcReduction="20000"/>
          </a:bodyPr>
          <a:lstStyle/>
          <a:p>
            <a:pPr algn="just"/>
            <a:r>
              <a:rPr lang="en-US" dirty="0"/>
              <a:t>2.1a Throughout these guidelines the word “</a:t>
            </a:r>
            <a:r>
              <a:rPr lang="en-US" dirty="0">
                <a:solidFill>
                  <a:srgbClr val="FF0000"/>
                </a:solidFill>
              </a:rPr>
              <a:t>product</a:t>
            </a:r>
            <a:r>
              <a:rPr lang="en-US" dirty="0"/>
              <a:t>” should be understood to include </a:t>
            </a:r>
            <a:r>
              <a:rPr lang="en-US" dirty="0" smtClean="0"/>
              <a:t>the words </a:t>
            </a:r>
            <a:r>
              <a:rPr lang="en-US" dirty="0"/>
              <a:t>“</a:t>
            </a:r>
            <a:r>
              <a:rPr lang="en-US" u="sng" dirty="0"/>
              <a:t>product design</a:t>
            </a:r>
            <a:r>
              <a:rPr lang="en-US" dirty="0"/>
              <a:t>”, “</a:t>
            </a:r>
            <a:r>
              <a:rPr lang="en-US" u="sng" dirty="0"/>
              <a:t>service</a:t>
            </a:r>
            <a:r>
              <a:rPr lang="en-US" dirty="0"/>
              <a:t>”, “</a:t>
            </a:r>
            <a:r>
              <a:rPr lang="en-US" u="sng" dirty="0"/>
              <a:t>process</a:t>
            </a:r>
            <a:r>
              <a:rPr lang="en-US" dirty="0"/>
              <a:t>” and “</a:t>
            </a:r>
            <a:r>
              <a:rPr lang="en-US" u="sng" dirty="0"/>
              <a:t>plant</a:t>
            </a:r>
            <a:r>
              <a:rPr lang="en-US" dirty="0"/>
              <a:t>” as specified in clause </a:t>
            </a:r>
            <a:r>
              <a:rPr lang="en-US" dirty="0" smtClean="0"/>
              <a:t>2.1.of the </a:t>
            </a:r>
            <a:r>
              <a:rPr lang="en-US" dirty="0"/>
              <a:t>standard.</a:t>
            </a:r>
          </a:p>
          <a:p>
            <a:pPr algn="just"/>
            <a:r>
              <a:rPr lang="en-US" dirty="0"/>
              <a:t>2.1b In recognition of the wide range of industries represented by inspection </a:t>
            </a:r>
            <a:r>
              <a:rPr lang="en-US" dirty="0" smtClean="0"/>
              <a:t>bodies </a:t>
            </a:r>
            <a:r>
              <a:rPr lang="en-US" u="sng" dirty="0" smtClean="0"/>
              <a:t>alternative </a:t>
            </a:r>
            <a:r>
              <a:rPr lang="en-US" u="sng" dirty="0"/>
              <a:t>terminology </a:t>
            </a:r>
            <a:r>
              <a:rPr lang="en-US" dirty="0"/>
              <a:t>could be used for what is inspected.</a:t>
            </a:r>
          </a:p>
          <a:p>
            <a:pPr algn="just"/>
            <a:r>
              <a:rPr lang="en-US" dirty="0"/>
              <a:t>2.1c The definition of inspection overlaps with that of testing and product </a:t>
            </a:r>
            <a:r>
              <a:rPr lang="en-US" dirty="0" smtClean="0"/>
              <a:t>certification where </a:t>
            </a:r>
            <a:r>
              <a:rPr lang="en-US" dirty="0"/>
              <a:t>these activities have common characteristics. However, an important </a:t>
            </a:r>
            <a:r>
              <a:rPr lang="en-US" dirty="0" smtClean="0"/>
              <a:t>difference is </a:t>
            </a:r>
            <a:r>
              <a:rPr lang="en-US" dirty="0"/>
              <a:t>that many types of inspection involve </a:t>
            </a:r>
            <a:r>
              <a:rPr lang="en-US" dirty="0">
                <a:solidFill>
                  <a:srgbClr val="FF0000"/>
                </a:solidFill>
              </a:rPr>
              <a:t>professional </a:t>
            </a:r>
            <a:r>
              <a:rPr lang="en-US" dirty="0" err="1">
                <a:solidFill>
                  <a:srgbClr val="FF0000"/>
                </a:solidFill>
              </a:rPr>
              <a:t>judgement</a:t>
            </a:r>
            <a:r>
              <a:rPr lang="en-US" dirty="0">
                <a:solidFill>
                  <a:srgbClr val="FF0000"/>
                </a:solidFill>
              </a:rPr>
              <a:t> </a:t>
            </a:r>
            <a:r>
              <a:rPr lang="en-US" dirty="0"/>
              <a:t>to </a:t>
            </a:r>
            <a:r>
              <a:rPr lang="en-US" dirty="0" smtClean="0"/>
              <a:t>determine acceptability </a:t>
            </a:r>
            <a:r>
              <a:rPr lang="en-US" dirty="0"/>
              <a:t>against general requirements and thus the inspection body will have </a:t>
            </a:r>
            <a:r>
              <a:rPr lang="en-US" dirty="0" smtClean="0"/>
              <a:t>to demonstrate </a:t>
            </a:r>
            <a:r>
              <a:rPr lang="en-US" dirty="0"/>
              <a:t>that it has the necessary competence to perform the task.</a:t>
            </a:r>
          </a:p>
        </p:txBody>
      </p:sp>
      <p:grpSp>
        <p:nvGrpSpPr>
          <p:cNvPr id="4" name="مجموعة 3"/>
          <p:cNvGrpSpPr/>
          <p:nvPr/>
        </p:nvGrpSpPr>
        <p:grpSpPr>
          <a:xfrm>
            <a:off x="0" y="2286000"/>
            <a:ext cx="889846" cy="5334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21</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2. Definitions</a:t>
            </a:r>
            <a:endParaRPr lang="en-US" dirty="0"/>
          </a:p>
        </p:txBody>
      </p:sp>
      <p:sp>
        <p:nvSpPr>
          <p:cNvPr id="3" name="عنصر نائب للمحتوى 2"/>
          <p:cNvSpPr>
            <a:spLocks noGrp="1"/>
          </p:cNvSpPr>
          <p:nvPr>
            <p:ph idx="1"/>
          </p:nvPr>
        </p:nvSpPr>
        <p:spPr>
          <a:xfrm>
            <a:off x="228600" y="1524000"/>
            <a:ext cx="8686800" cy="5562600"/>
          </a:xfrm>
        </p:spPr>
        <p:txBody>
          <a:bodyPr>
            <a:noAutofit/>
          </a:bodyPr>
          <a:lstStyle/>
          <a:p>
            <a:pPr algn="just"/>
            <a:r>
              <a:rPr lang="en-GB" sz="2200" b="1" dirty="0"/>
              <a:t>Guidance</a:t>
            </a:r>
            <a:r>
              <a:rPr lang="en-GB" sz="2200" dirty="0"/>
              <a:t> </a:t>
            </a:r>
            <a:r>
              <a:rPr lang="en-US" sz="2200" dirty="0"/>
              <a:t>2.1d : The scope of ISO/IEC 17020 </a:t>
            </a:r>
            <a:r>
              <a:rPr lang="en-US" sz="2200" dirty="0">
                <a:solidFill>
                  <a:srgbClr val="FF0000"/>
                </a:solidFill>
              </a:rPr>
              <a:t>does </a:t>
            </a:r>
            <a:r>
              <a:rPr lang="en-US" sz="2200" dirty="0" smtClean="0">
                <a:solidFill>
                  <a:srgbClr val="FF0000"/>
                </a:solidFill>
              </a:rPr>
              <a:t>not cover </a:t>
            </a:r>
            <a:r>
              <a:rPr lang="en-US" sz="2200" dirty="0"/>
              <a:t>quality management system </a:t>
            </a:r>
            <a:r>
              <a:rPr lang="en-US" sz="2200" dirty="0" smtClean="0"/>
              <a:t>certification. It </a:t>
            </a:r>
            <a:r>
              <a:rPr lang="en-US" sz="2200" dirty="0"/>
              <a:t>may, however, be necessary for inspection bodies </a:t>
            </a:r>
            <a:r>
              <a:rPr lang="en-US" sz="2200" dirty="0" smtClean="0"/>
              <a:t>to examine </a:t>
            </a:r>
            <a:r>
              <a:rPr lang="en-US" sz="2200" dirty="0"/>
              <a:t>certain </a:t>
            </a:r>
            <a:r>
              <a:rPr lang="en-US" sz="2200" dirty="0" smtClean="0"/>
              <a:t>products aspects </a:t>
            </a:r>
            <a:r>
              <a:rPr lang="en-US" sz="2200" dirty="0"/>
              <a:t>of the quality </a:t>
            </a:r>
            <a:r>
              <a:rPr lang="en-US" sz="2200" dirty="0" smtClean="0"/>
              <a:t>management </a:t>
            </a:r>
            <a:r>
              <a:rPr lang="en-US" sz="2200" dirty="0"/>
              <a:t>system or other documented systems, in order </a:t>
            </a:r>
            <a:r>
              <a:rPr lang="en-US" sz="2200" dirty="0" smtClean="0"/>
              <a:t>to justify </a:t>
            </a:r>
            <a:r>
              <a:rPr lang="en-US" sz="2200" dirty="0"/>
              <a:t>the inspection results, for example, </a:t>
            </a:r>
            <a:r>
              <a:rPr lang="en-US" sz="2200" dirty="0">
                <a:solidFill>
                  <a:srgbClr val="0070C0"/>
                </a:solidFill>
              </a:rPr>
              <a:t>the examination of processes</a:t>
            </a:r>
            <a:r>
              <a:rPr lang="en-US" sz="2200" dirty="0"/>
              <a:t>. See Note </a:t>
            </a:r>
            <a:r>
              <a:rPr lang="en-US" sz="2200" dirty="0" smtClean="0"/>
              <a:t>1 following </a:t>
            </a:r>
            <a:r>
              <a:rPr lang="en-US" sz="2200" dirty="0"/>
              <a:t>Clause 2.1.</a:t>
            </a:r>
          </a:p>
          <a:p>
            <a:pPr algn="just"/>
            <a:r>
              <a:rPr lang="en-GB" sz="2200" b="1" dirty="0" smtClean="0"/>
              <a:t>Guidance </a:t>
            </a:r>
            <a:r>
              <a:rPr lang="en-US" sz="2200" dirty="0" smtClean="0"/>
              <a:t>2.1e : Generally</a:t>
            </a:r>
            <a:r>
              <a:rPr lang="en-US" sz="2200" dirty="0"/>
              <a:t>, inspection involves direct determination of the conformity with specific </a:t>
            </a:r>
            <a:r>
              <a:rPr lang="en-US" sz="2200" dirty="0" smtClean="0"/>
              <a:t>or general </a:t>
            </a:r>
            <a:r>
              <a:rPr lang="en-US" sz="2200" dirty="0"/>
              <a:t>requirements of unique – often complex or critical – products or small </a:t>
            </a:r>
            <a:r>
              <a:rPr lang="en-US" sz="2200" dirty="0" smtClean="0"/>
              <a:t>series of </a:t>
            </a:r>
            <a:r>
              <a:rPr lang="en-US" sz="2200" dirty="0"/>
              <a:t>products, whereas product certification primarily involves indirect determination </a:t>
            </a:r>
            <a:r>
              <a:rPr lang="en-US" sz="2200" dirty="0" smtClean="0"/>
              <a:t>of the </a:t>
            </a:r>
            <a:r>
              <a:rPr lang="en-US" sz="2200" dirty="0"/>
              <a:t>conformance of products manufactured in long series to specific </a:t>
            </a:r>
            <a:r>
              <a:rPr lang="en-US" sz="2200" dirty="0" smtClean="0"/>
              <a:t>requirements. While </a:t>
            </a:r>
            <a:r>
              <a:rPr lang="en-US" sz="2200" dirty="0"/>
              <a:t>inspection of products in use (in-service inspection) is a </a:t>
            </a:r>
            <a:r>
              <a:rPr lang="en-US" sz="2200" dirty="0" smtClean="0"/>
              <a:t>well-established discipline</a:t>
            </a:r>
            <a:r>
              <a:rPr lang="en-US" sz="2200" dirty="0"/>
              <a:t>, certification (ISO/IEC Guide 65) of products in use does not occur. </a:t>
            </a:r>
            <a:r>
              <a:rPr lang="en-US" sz="2200" dirty="0" smtClean="0"/>
              <a:t>Some further </a:t>
            </a:r>
            <a:r>
              <a:rPr lang="en-US" sz="2200" dirty="0"/>
              <a:t>differences are shown in the following table.</a:t>
            </a:r>
          </a:p>
        </p:txBody>
      </p:sp>
      <p:grpSp>
        <p:nvGrpSpPr>
          <p:cNvPr id="4" name="مجموعة 3"/>
          <p:cNvGrpSpPr/>
          <p:nvPr/>
        </p:nvGrpSpPr>
        <p:grpSpPr>
          <a:xfrm>
            <a:off x="0" y="2286000"/>
            <a:ext cx="6096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grpSp>
        <p:nvGrpSpPr>
          <p:cNvPr id="7" name="مجموعة 6"/>
          <p:cNvGrpSpPr/>
          <p:nvPr/>
        </p:nvGrpSpPr>
        <p:grpSpPr>
          <a:xfrm>
            <a:off x="-76200" y="50292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22</a:t>
            </a:fld>
            <a:endParaRPr lang="en-US"/>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457200"/>
          </a:xfrm>
        </p:spPr>
        <p:txBody>
          <a:bodyPr>
            <a:noAutofit/>
          </a:bodyPr>
          <a:lstStyle/>
          <a:p>
            <a:r>
              <a:rPr lang="en-US" sz="1400" b="1" i="1" dirty="0"/>
              <a:t>Some differences between Inspection (ISO/IEC 17020) and Product </a:t>
            </a:r>
            <a:r>
              <a:rPr lang="en-US" sz="1400" b="1" i="1" dirty="0" smtClean="0"/>
              <a:t>certification </a:t>
            </a:r>
            <a:r>
              <a:rPr lang="en-US" sz="1400" b="1" i="1" dirty="0"/>
              <a:t>(</a:t>
            </a:r>
            <a:r>
              <a:rPr lang="en-US" sz="1400" b="1" i="1" dirty="0" smtClean="0"/>
              <a:t>ISO/IEC Guide </a:t>
            </a:r>
            <a:r>
              <a:rPr lang="en-US" sz="1400" b="1" i="1" dirty="0"/>
              <a:t>65)</a:t>
            </a:r>
            <a:endParaRPr lang="en-US" sz="1400" dirty="0"/>
          </a:p>
        </p:txBody>
      </p:sp>
      <p:graphicFrame>
        <p:nvGraphicFramePr>
          <p:cNvPr id="4" name="عنصر نائب للمحتوى 3"/>
          <p:cNvGraphicFramePr>
            <a:graphicFrameLocks noGrp="1"/>
          </p:cNvGraphicFramePr>
          <p:nvPr>
            <p:ph idx="1"/>
          </p:nvPr>
        </p:nvGraphicFramePr>
        <p:xfrm>
          <a:off x="228600" y="609600"/>
          <a:ext cx="8763000" cy="5979160"/>
        </p:xfrm>
        <a:graphic>
          <a:graphicData uri="http://schemas.openxmlformats.org/drawingml/2006/table">
            <a:tbl>
              <a:tblPr firstRow="1" bandRow="1">
                <a:tableStyleId>{5C22544A-7EE6-4342-B048-85BDC9FD1C3A}</a:tableStyleId>
              </a:tblPr>
              <a:tblGrid>
                <a:gridCol w="1981200"/>
                <a:gridCol w="3505200"/>
                <a:gridCol w="3276600"/>
              </a:tblGrid>
              <a:tr h="370840">
                <a:tc>
                  <a:txBody>
                    <a:bodyPr/>
                    <a:lstStyle/>
                    <a:p>
                      <a:pPr algn="ctr"/>
                      <a:r>
                        <a:rPr lang="en-US" sz="1600" b="1" kern="1200" baseline="0" dirty="0" smtClean="0">
                          <a:solidFill>
                            <a:schemeClr val="lt1"/>
                          </a:solidFill>
                          <a:latin typeface="+mn-lt"/>
                          <a:ea typeface="+mn-ea"/>
                          <a:cs typeface="+mn-cs"/>
                        </a:rPr>
                        <a:t>Activity</a:t>
                      </a:r>
                      <a:endParaRPr lang="en-US" sz="1600" dirty="0"/>
                    </a:p>
                  </a:txBody>
                  <a:tcPr/>
                </a:tc>
                <a:tc>
                  <a:txBody>
                    <a:bodyPr/>
                    <a:lstStyle/>
                    <a:p>
                      <a:pPr algn="ctr"/>
                      <a:r>
                        <a:rPr lang="en-US" sz="1600" b="1" kern="1200" baseline="0" dirty="0" smtClean="0">
                          <a:solidFill>
                            <a:schemeClr val="lt1"/>
                          </a:solidFill>
                          <a:latin typeface="+mn-lt"/>
                          <a:ea typeface="+mn-ea"/>
                          <a:cs typeface="+mn-cs"/>
                        </a:rPr>
                        <a:t>Inspection</a:t>
                      </a:r>
                      <a:endParaRPr lang="en-US" sz="1600" dirty="0"/>
                    </a:p>
                  </a:txBody>
                  <a:tcPr/>
                </a:tc>
                <a:tc>
                  <a:txBody>
                    <a:bodyPr/>
                    <a:lstStyle/>
                    <a:p>
                      <a:pPr algn="ctr"/>
                      <a:r>
                        <a:rPr lang="en-US" sz="1600" b="1" kern="1200" baseline="0" dirty="0" smtClean="0">
                          <a:solidFill>
                            <a:schemeClr val="lt1"/>
                          </a:solidFill>
                          <a:latin typeface="+mn-lt"/>
                          <a:ea typeface="+mn-ea"/>
                          <a:cs typeface="+mn-cs"/>
                        </a:rPr>
                        <a:t>Product Certification</a:t>
                      </a:r>
                      <a:endParaRPr lang="en-US" sz="1600" dirty="0"/>
                    </a:p>
                  </a:txBody>
                  <a:tcPr/>
                </a:tc>
              </a:tr>
              <a:tr h="370840">
                <a:tc>
                  <a:txBody>
                    <a:bodyPr/>
                    <a:lstStyle/>
                    <a:p>
                      <a:r>
                        <a:rPr lang="en-US" sz="1600" kern="1200" baseline="0" dirty="0" smtClean="0">
                          <a:solidFill>
                            <a:schemeClr val="dk1"/>
                          </a:solidFill>
                          <a:latin typeface="+mn-lt"/>
                          <a:ea typeface="+mn-ea"/>
                          <a:cs typeface="+mn-cs"/>
                        </a:rPr>
                        <a:t>Nature of operation</a:t>
                      </a:r>
                      <a:endParaRPr lang="en-US" sz="1600" dirty="0"/>
                    </a:p>
                  </a:txBody>
                  <a:tcPr/>
                </a:tc>
                <a:tc>
                  <a:txBody>
                    <a:bodyPr/>
                    <a:lstStyle/>
                    <a:p>
                      <a:pPr algn="just"/>
                      <a:r>
                        <a:rPr lang="en-US" sz="1600" kern="1200" baseline="0" dirty="0" smtClean="0">
                          <a:solidFill>
                            <a:schemeClr val="dk1"/>
                          </a:solidFill>
                          <a:latin typeface="+mn-lt"/>
                          <a:ea typeface="+mn-ea"/>
                          <a:cs typeface="+mn-cs"/>
                        </a:rPr>
                        <a:t>Inspection of individual products and not necessarily by third party (direct determination of conformance)</a:t>
                      </a:r>
                      <a:endParaRPr lang="en-US" sz="1600" dirty="0"/>
                    </a:p>
                  </a:txBody>
                  <a:tcPr/>
                </a:tc>
                <a:tc>
                  <a:txBody>
                    <a:bodyPr/>
                    <a:lstStyle/>
                    <a:p>
                      <a:pPr algn="just"/>
                      <a:r>
                        <a:rPr lang="en-US" sz="1600" kern="1200" baseline="0" dirty="0" smtClean="0">
                          <a:solidFill>
                            <a:schemeClr val="dk1"/>
                          </a:solidFill>
                          <a:latin typeface="+mn-lt"/>
                          <a:ea typeface="+mn-ea"/>
                          <a:cs typeface="+mn-cs"/>
                        </a:rPr>
                        <a:t>Certification of series of products and always by third party (indirect determination of</a:t>
                      </a:r>
                    </a:p>
                    <a:p>
                      <a:pPr algn="just"/>
                      <a:r>
                        <a:rPr lang="en-US" sz="1600" kern="1200" baseline="0" dirty="0" smtClean="0">
                          <a:solidFill>
                            <a:schemeClr val="dk1"/>
                          </a:solidFill>
                          <a:latin typeface="+mn-lt"/>
                          <a:ea typeface="+mn-ea"/>
                          <a:cs typeface="+mn-cs"/>
                        </a:rPr>
                        <a:t>conformance)</a:t>
                      </a:r>
                      <a:endParaRPr lang="en-US" sz="1600" dirty="0"/>
                    </a:p>
                  </a:txBody>
                  <a:tcPr/>
                </a:tc>
              </a:tr>
              <a:tr h="370840">
                <a:tc>
                  <a:txBody>
                    <a:bodyPr/>
                    <a:lstStyle/>
                    <a:p>
                      <a:r>
                        <a:rPr lang="en-US" sz="1600" kern="1200" baseline="0" dirty="0" smtClean="0">
                          <a:solidFill>
                            <a:schemeClr val="dk1"/>
                          </a:solidFill>
                          <a:latin typeface="+mn-lt"/>
                          <a:ea typeface="+mn-ea"/>
                          <a:cs typeface="+mn-cs"/>
                        </a:rPr>
                        <a:t>Conformity</a:t>
                      </a:r>
                      <a:endParaRPr lang="en-US" sz="1600" dirty="0"/>
                    </a:p>
                  </a:txBody>
                  <a:tcPr/>
                </a:tc>
                <a:tc>
                  <a:txBody>
                    <a:bodyPr/>
                    <a:lstStyle/>
                    <a:p>
                      <a:pPr algn="just"/>
                      <a:r>
                        <a:rPr lang="en-US" sz="1600" kern="1200" baseline="0" dirty="0" smtClean="0">
                          <a:solidFill>
                            <a:schemeClr val="dk1"/>
                          </a:solidFill>
                          <a:latin typeface="+mn-lt"/>
                          <a:ea typeface="+mn-ea"/>
                          <a:cs typeface="+mn-cs"/>
                        </a:rPr>
                        <a:t>Examined against standards or other normative documents and/or general requirements</a:t>
                      </a:r>
                      <a:endParaRPr lang="en-US" sz="1600" dirty="0"/>
                    </a:p>
                  </a:txBody>
                  <a:tcPr/>
                </a:tc>
                <a:tc>
                  <a:txBody>
                    <a:bodyPr/>
                    <a:lstStyle/>
                    <a:p>
                      <a:pPr algn="just"/>
                      <a:r>
                        <a:rPr lang="en-US" sz="1600" kern="1200" baseline="0" dirty="0" smtClean="0">
                          <a:solidFill>
                            <a:schemeClr val="dk1"/>
                          </a:solidFill>
                          <a:latin typeface="+mn-lt"/>
                          <a:ea typeface="+mn-ea"/>
                          <a:cs typeface="+mn-cs"/>
                        </a:rPr>
                        <a:t>Assessed against standards or normative documents</a:t>
                      </a:r>
                      <a:endParaRPr lang="en-US" sz="1600" dirty="0"/>
                    </a:p>
                  </a:txBody>
                  <a:tcPr/>
                </a:tc>
              </a:tr>
              <a:tr h="370840">
                <a:tc>
                  <a:txBody>
                    <a:bodyPr/>
                    <a:lstStyle/>
                    <a:p>
                      <a:r>
                        <a:rPr lang="en-US" sz="1600" kern="1200" baseline="0" dirty="0" smtClean="0">
                          <a:solidFill>
                            <a:schemeClr val="dk1"/>
                          </a:solidFill>
                          <a:latin typeface="+mn-lt"/>
                          <a:ea typeface="+mn-ea"/>
                          <a:cs typeface="+mn-cs"/>
                        </a:rPr>
                        <a:t>Assurance</a:t>
                      </a:r>
                      <a:endParaRPr lang="en-US" sz="1600" dirty="0"/>
                    </a:p>
                  </a:txBody>
                  <a:tcPr/>
                </a:tc>
                <a:tc>
                  <a:txBody>
                    <a:bodyPr/>
                    <a:lstStyle/>
                    <a:p>
                      <a:pPr algn="just"/>
                      <a:r>
                        <a:rPr lang="en-US" sz="1600" kern="1200" baseline="0" dirty="0" smtClean="0">
                          <a:solidFill>
                            <a:schemeClr val="dk1"/>
                          </a:solidFill>
                          <a:latin typeface="+mn-lt"/>
                          <a:ea typeface="+mn-ea"/>
                          <a:cs typeface="+mn-cs"/>
                        </a:rPr>
                        <a:t>Report provides condition at the time of inspection</a:t>
                      </a:r>
                      <a:endParaRPr lang="en-US" sz="1600" dirty="0"/>
                    </a:p>
                  </a:txBody>
                  <a:tcPr/>
                </a:tc>
                <a:tc>
                  <a:txBody>
                    <a:bodyPr/>
                    <a:lstStyle/>
                    <a:p>
                      <a:pPr algn="just"/>
                      <a:r>
                        <a:rPr lang="en-US" sz="1600" kern="1200" baseline="0" dirty="0" smtClean="0">
                          <a:solidFill>
                            <a:schemeClr val="dk1"/>
                          </a:solidFill>
                          <a:latin typeface="+mn-lt"/>
                          <a:ea typeface="+mn-ea"/>
                          <a:cs typeface="+mn-cs"/>
                        </a:rPr>
                        <a:t>Certification normally provides continuing assurance of compliance</a:t>
                      </a:r>
                      <a:endParaRPr lang="en-US" sz="1600" dirty="0"/>
                    </a:p>
                  </a:txBody>
                  <a:tcPr/>
                </a:tc>
              </a:tr>
              <a:tr h="370840">
                <a:tc>
                  <a:txBody>
                    <a:bodyPr/>
                    <a:lstStyle/>
                    <a:p>
                      <a:r>
                        <a:rPr lang="en-US" sz="1600" kern="1200" baseline="0" dirty="0" smtClean="0">
                          <a:solidFill>
                            <a:schemeClr val="dk1"/>
                          </a:solidFill>
                          <a:latin typeface="+mn-lt"/>
                          <a:ea typeface="+mn-ea"/>
                          <a:cs typeface="+mn-cs"/>
                        </a:rPr>
                        <a:t>Decisions</a:t>
                      </a:r>
                      <a:endParaRPr lang="en-US" sz="1600" dirty="0"/>
                    </a:p>
                  </a:txBody>
                  <a:tcPr/>
                </a:tc>
                <a:tc>
                  <a:txBody>
                    <a:bodyPr/>
                    <a:lstStyle/>
                    <a:p>
                      <a:pPr algn="just"/>
                      <a:r>
                        <a:rPr lang="en-US" sz="1600" kern="1200" baseline="0" dirty="0" smtClean="0">
                          <a:solidFill>
                            <a:schemeClr val="dk1"/>
                          </a:solidFill>
                          <a:latin typeface="+mn-lt"/>
                          <a:ea typeface="+mn-ea"/>
                          <a:cs typeface="+mn-cs"/>
                        </a:rPr>
                        <a:t>No need for separation of those taking inspection decisions from those performing inspection</a:t>
                      </a:r>
                      <a:endParaRPr lang="en-US" sz="1600" dirty="0"/>
                    </a:p>
                  </a:txBody>
                  <a:tcPr/>
                </a:tc>
                <a:tc>
                  <a:txBody>
                    <a:bodyPr/>
                    <a:lstStyle/>
                    <a:p>
                      <a:pPr algn="just"/>
                      <a:r>
                        <a:rPr lang="en-US" sz="1600" kern="1200" baseline="0" dirty="0" smtClean="0">
                          <a:solidFill>
                            <a:schemeClr val="dk1"/>
                          </a:solidFill>
                          <a:latin typeface="+mn-lt"/>
                          <a:ea typeface="+mn-ea"/>
                          <a:cs typeface="+mn-cs"/>
                        </a:rPr>
                        <a:t>Certification decisions taken by a different person(s) from those who have carried out evaluation</a:t>
                      </a:r>
                      <a:endParaRPr lang="en-US" sz="1600" dirty="0"/>
                    </a:p>
                  </a:txBody>
                  <a:tcPr/>
                </a:tc>
              </a:tr>
              <a:tr h="370840">
                <a:tc>
                  <a:txBody>
                    <a:bodyPr/>
                    <a:lstStyle/>
                    <a:p>
                      <a:r>
                        <a:rPr lang="en-US" sz="1600" kern="1200" baseline="0" dirty="0" smtClean="0">
                          <a:solidFill>
                            <a:schemeClr val="dk1"/>
                          </a:solidFill>
                          <a:latin typeface="+mn-lt"/>
                          <a:ea typeface="+mn-ea"/>
                          <a:cs typeface="+mn-cs"/>
                        </a:rPr>
                        <a:t>Issuing of </a:t>
                      </a:r>
                      <a:r>
                        <a:rPr lang="en-US" sz="1600" kern="1200" baseline="0" dirty="0" err="1" smtClean="0">
                          <a:solidFill>
                            <a:schemeClr val="dk1"/>
                          </a:solidFill>
                          <a:latin typeface="+mn-lt"/>
                          <a:ea typeface="+mn-ea"/>
                          <a:cs typeface="+mn-cs"/>
                        </a:rPr>
                        <a:t>licences</a:t>
                      </a:r>
                      <a:endParaRPr lang="en-US" sz="1600" dirty="0"/>
                    </a:p>
                  </a:txBody>
                  <a:tcPr/>
                </a:tc>
                <a:tc>
                  <a:txBody>
                    <a:bodyPr/>
                    <a:lstStyle/>
                    <a:p>
                      <a:pPr algn="just"/>
                      <a:r>
                        <a:rPr lang="en-US" sz="1600" kern="1200" baseline="0" dirty="0" smtClean="0">
                          <a:solidFill>
                            <a:schemeClr val="dk1"/>
                          </a:solidFill>
                          <a:latin typeface="+mn-lt"/>
                          <a:ea typeface="+mn-ea"/>
                          <a:cs typeface="+mn-cs"/>
                        </a:rPr>
                        <a:t>No </a:t>
                      </a:r>
                      <a:r>
                        <a:rPr lang="en-US" sz="1600" kern="1200" baseline="0" dirty="0" err="1" smtClean="0">
                          <a:solidFill>
                            <a:schemeClr val="dk1"/>
                          </a:solidFill>
                          <a:latin typeface="+mn-lt"/>
                          <a:ea typeface="+mn-ea"/>
                          <a:cs typeface="+mn-cs"/>
                        </a:rPr>
                        <a:t>licences</a:t>
                      </a:r>
                      <a:r>
                        <a:rPr lang="en-US" sz="1600" kern="1200" baseline="0" dirty="0" smtClean="0">
                          <a:solidFill>
                            <a:schemeClr val="dk1"/>
                          </a:solidFill>
                          <a:latin typeface="+mn-lt"/>
                          <a:ea typeface="+mn-ea"/>
                          <a:cs typeface="+mn-cs"/>
                        </a:rPr>
                        <a:t> issued</a:t>
                      </a:r>
                      <a:endParaRPr lang="en-US" sz="1600" dirty="0"/>
                    </a:p>
                  </a:txBody>
                  <a:tcPr/>
                </a:tc>
                <a:tc>
                  <a:txBody>
                    <a:bodyPr/>
                    <a:lstStyle/>
                    <a:p>
                      <a:pPr algn="just"/>
                      <a:r>
                        <a:rPr lang="en-US" sz="1600" kern="1200" baseline="0" dirty="0" smtClean="0">
                          <a:solidFill>
                            <a:schemeClr val="dk1"/>
                          </a:solidFill>
                          <a:latin typeface="+mn-lt"/>
                          <a:ea typeface="+mn-ea"/>
                          <a:cs typeface="+mn-cs"/>
                        </a:rPr>
                        <a:t>Grants </a:t>
                      </a:r>
                      <a:r>
                        <a:rPr lang="en-US" sz="1600" kern="1200" baseline="0" dirty="0" err="1" smtClean="0">
                          <a:solidFill>
                            <a:schemeClr val="dk1"/>
                          </a:solidFill>
                          <a:latin typeface="+mn-lt"/>
                          <a:ea typeface="+mn-ea"/>
                          <a:cs typeface="+mn-cs"/>
                        </a:rPr>
                        <a:t>licence</a:t>
                      </a:r>
                      <a:r>
                        <a:rPr lang="en-US" sz="1600" kern="1200" baseline="0" dirty="0" smtClean="0">
                          <a:solidFill>
                            <a:schemeClr val="dk1"/>
                          </a:solidFill>
                          <a:latin typeface="+mn-lt"/>
                          <a:ea typeface="+mn-ea"/>
                          <a:cs typeface="+mn-cs"/>
                        </a:rPr>
                        <a:t> to suppliers to issue certificate</a:t>
                      </a:r>
                      <a:endParaRPr lang="en-US" sz="1600" dirty="0"/>
                    </a:p>
                  </a:txBody>
                  <a:tcPr/>
                </a:tc>
              </a:tr>
              <a:tr h="370840">
                <a:tc>
                  <a:txBody>
                    <a:bodyPr/>
                    <a:lstStyle/>
                    <a:p>
                      <a:r>
                        <a:rPr lang="en-US" sz="1600" kern="1200" baseline="0" dirty="0" smtClean="0">
                          <a:solidFill>
                            <a:schemeClr val="dk1"/>
                          </a:solidFill>
                          <a:latin typeface="+mn-lt"/>
                          <a:ea typeface="+mn-ea"/>
                          <a:cs typeface="+mn-cs"/>
                        </a:rPr>
                        <a:t>Marking of products</a:t>
                      </a:r>
                      <a:endParaRPr lang="en-US" sz="1600" dirty="0"/>
                    </a:p>
                  </a:txBody>
                  <a:tcPr/>
                </a:tc>
                <a:tc>
                  <a:txBody>
                    <a:bodyPr/>
                    <a:lstStyle/>
                    <a:p>
                      <a:pPr algn="just"/>
                      <a:r>
                        <a:rPr lang="en-US" sz="1600" kern="1200" baseline="0" dirty="0" smtClean="0">
                          <a:solidFill>
                            <a:schemeClr val="dk1"/>
                          </a:solidFill>
                          <a:latin typeface="+mn-lt"/>
                          <a:ea typeface="+mn-ea"/>
                          <a:cs typeface="+mn-cs"/>
                        </a:rPr>
                        <a:t>Marks put only on products covered by inspection</a:t>
                      </a:r>
                      <a:endParaRPr lang="en-US" sz="1600" dirty="0"/>
                    </a:p>
                  </a:txBody>
                  <a:tcPr/>
                </a:tc>
                <a:tc>
                  <a:txBody>
                    <a:bodyPr/>
                    <a:lstStyle/>
                    <a:p>
                      <a:pPr algn="just"/>
                      <a:r>
                        <a:rPr lang="en-US" sz="1600" kern="1200" baseline="0" dirty="0" smtClean="0">
                          <a:solidFill>
                            <a:schemeClr val="dk1"/>
                          </a:solidFill>
                          <a:latin typeface="+mn-lt"/>
                          <a:ea typeface="+mn-ea"/>
                          <a:cs typeface="+mn-cs"/>
                        </a:rPr>
                        <a:t>Marks may be put on a certified product under </a:t>
                      </a:r>
                      <a:r>
                        <a:rPr lang="en-US" sz="1600" kern="1200" baseline="0" dirty="0" err="1" smtClean="0">
                          <a:solidFill>
                            <a:schemeClr val="dk1"/>
                          </a:solidFill>
                          <a:latin typeface="+mn-lt"/>
                          <a:ea typeface="+mn-ea"/>
                          <a:cs typeface="+mn-cs"/>
                        </a:rPr>
                        <a:t>licence</a:t>
                      </a:r>
                      <a:endParaRPr lang="en-US" sz="1600" dirty="0"/>
                    </a:p>
                  </a:txBody>
                  <a:tcPr/>
                </a:tc>
              </a:tr>
              <a:tr h="370840">
                <a:tc>
                  <a:txBody>
                    <a:bodyPr/>
                    <a:lstStyle/>
                    <a:p>
                      <a:r>
                        <a:rPr lang="en-US" sz="1600" kern="1200" baseline="0" dirty="0" smtClean="0">
                          <a:solidFill>
                            <a:schemeClr val="dk1"/>
                          </a:solidFill>
                          <a:latin typeface="+mn-lt"/>
                          <a:ea typeface="+mn-ea"/>
                          <a:cs typeface="+mn-cs"/>
                        </a:rPr>
                        <a:t>Surveillance</a:t>
                      </a:r>
                      <a:endParaRPr lang="en-US" sz="1600" dirty="0"/>
                    </a:p>
                  </a:txBody>
                  <a:tcPr/>
                </a:tc>
                <a:tc>
                  <a:txBody>
                    <a:bodyPr/>
                    <a:lstStyle/>
                    <a:p>
                      <a:pPr algn="just"/>
                      <a:r>
                        <a:rPr lang="en-US" sz="1600" kern="1200" baseline="0" dirty="0" smtClean="0">
                          <a:solidFill>
                            <a:schemeClr val="dk1"/>
                          </a:solidFill>
                          <a:latin typeface="+mn-lt"/>
                          <a:ea typeface="+mn-ea"/>
                          <a:cs typeface="+mn-cs"/>
                        </a:rPr>
                        <a:t>Only where required in order to support inspection</a:t>
                      </a:r>
                      <a:endParaRPr lang="en-US" sz="1600" dirty="0"/>
                    </a:p>
                  </a:txBody>
                  <a:tcPr/>
                </a:tc>
                <a:tc>
                  <a:txBody>
                    <a:bodyPr/>
                    <a:lstStyle/>
                    <a:p>
                      <a:pPr algn="just"/>
                      <a:r>
                        <a:rPr lang="en-US" sz="1600" kern="1200" baseline="0" dirty="0" smtClean="0">
                          <a:solidFill>
                            <a:schemeClr val="dk1"/>
                          </a:solidFill>
                          <a:latin typeface="+mn-lt"/>
                          <a:ea typeface="+mn-ea"/>
                          <a:cs typeface="+mn-cs"/>
                        </a:rPr>
                        <a:t>Normally necessary to provide continuing assurance of compliance</a:t>
                      </a:r>
                      <a:endParaRPr lang="en-US" sz="1600" dirty="0"/>
                    </a:p>
                  </a:txBody>
                  <a:tcPr/>
                </a:tc>
              </a:tr>
              <a:tr h="370840">
                <a:tc>
                  <a:txBody>
                    <a:bodyPr/>
                    <a:lstStyle/>
                    <a:p>
                      <a:r>
                        <a:rPr lang="en-US" sz="1600" kern="1200" baseline="0" dirty="0" smtClean="0">
                          <a:solidFill>
                            <a:schemeClr val="dk1"/>
                          </a:solidFill>
                          <a:latin typeface="+mn-lt"/>
                          <a:ea typeface="+mn-ea"/>
                          <a:cs typeface="+mn-cs"/>
                        </a:rPr>
                        <a:t>In-service inspection of products</a:t>
                      </a:r>
                      <a:endParaRPr lang="en-US" sz="1600" dirty="0"/>
                    </a:p>
                  </a:txBody>
                  <a:tcPr/>
                </a:tc>
                <a:tc>
                  <a:txBody>
                    <a:bodyPr/>
                    <a:lstStyle/>
                    <a:p>
                      <a:pPr algn="just"/>
                      <a:r>
                        <a:rPr lang="en-US" sz="1600" kern="1200" baseline="0" dirty="0" smtClean="0">
                          <a:solidFill>
                            <a:schemeClr val="dk1"/>
                          </a:solidFill>
                          <a:latin typeface="+mn-lt"/>
                          <a:ea typeface="+mn-ea"/>
                          <a:cs typeface="+mn-cs"/>
                        </a:rPr>
                        <a:t>Always by inspection</a:t>
                      </a:r>
                      <a:endParaRPr lang="en-US" sz="1600" dirty="0"/>
                    </a:p>
                  </a:txBody>
                  <a:tcPr/>
                </a:tc>
                <a:tc>
                  <a:txBody>
                    <a:bodyPr/>
                    <a:lstStyle/>
                    <a:p>
                      <a:pPr algn="just"/>
                      <a:r>
                        <a:rPr lang="en-US" sz="1600" kern="1200" baseline="0" dirty="0" smtClean="0">
                          <a:solidFill>
                            <a:schemeClr val="dk1"/>
                          </a:solidFill>
                          <a:latin typeface="+mn-lt"/>
                          <a:ea typeface="+mn-ea"/>
                          <a:cs typeface="+mn-cs"/>
                        </a:rPr>
                        <a:t>Not by product certification</a:t>
                      </a:r>
                      <a:endParaRPr lang="en-US" sz="1600" dirty="0"/>
                    </a:p>
                  </a:txBody>
                  <a:tcPr/>
                </a:tc>
              </a:tr>
            </a:tbl>
          </a:graphicData>
        </a:graphic>
      </p:graphicFrame>
      <p:grpSp>
        <p:nvGrpSpPr>
          <p:cNvPr id="5" name="مجموعة 4"/>
          <p:cNvGrpSpPr/>
          <p:nvPr/>
        </p:nvGrpSpPr>
        <p:grpSpPr>
          <a:xfrm>
            <a:off x="0" y="152400"/>
            <a:ext cx="889846" cy="533400"/>
            <a:chOff x="6705600" y="457200"/>
            <a:chExt cx="889846" cy="533400"/>
          </a:xfrm>
        </p:grpSpPr>
        <p:pic>
          <p:nvPicPr>
            <p:cNvPr id="6"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7"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8" name="عنصر نائب لرقم الشريحة 7"/>
          <p:cNvSpPr>
            <a:spLocks noGrp="1"/>
          </p:cNvSpPr>
          <p:nvPr>
            <p:ph type="sldNum" sz="quarter" idx="12"/>
          </p:nvPr>
        </p:nvSpPr>
        <p:spPr/>
        <p:txBody>
          <a:bodyPr/>
          <a:lstStyle/>
          <a:p>
            <a:fld id="{FC5E9048-9D8D-4E4D-84FB-41E3F5660FEC}" type="slidenum">
              <a:rPr lang="en-US" smtClean="0"/>
              <a:pPr/>
              <a:t>23</a:t>
            </a:fld>
            <a:endParaRPr lang="en-US"/>
          </a:p>
        </p:txBody>
      </p:sp>
      <p:sp>
        <p:nvSpPr>
          <p:cNvPr id="9" name="عنصر نائب للتذييل 8"/>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2. Definitions</a:t>
            </a:r>
            <a:endParaRPr lang="en-US" dirty="0"/>
          </a:p>
        </p:txBody>
      </p:sp>
      <p:sp>
        <p:nvSpPr>
          <p:cNvPr id="3" name="عنصر نائب للمحتوى 2"/>
          <p:cNvSpPr>
            <a:spLocks noGrp="1"/>
          </p:cNvSpPr>
          <p:nvPr>
            <p:ph idx="1"/>
          </p:nvPr>
        </p:nvSpPr>
        <p:spPr/>
        <p:txBody>
          <a:bodyPr/>
          <a:lstStyle/>
          <a:p>
            <a:pPr algn="just"/>
            <a:r>
              <a:rPr lang="en-US" dirty="0" smtClean="0"/>
              <a:t>2.1(1) For professional </a:t>
            </a:r>
            <a:r>
              <a:rPr lang="en-US" dirty="0" err="1" smtClean="0"/>
              <a:t>judgement</a:t>
            </a:r>
            <a:r>
              <a:rPr lang="en-US" dirty="0" smtClean="0"/>
              <a:t> to be exercised the staff member responsible for the inspection, referred to in clause 8.2 of ISO/IEC 17020, should personally perform the inspection or effectively supervise the inspection.</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388" y="19812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24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2. Definitions</a:t>
            </a:r>
            <a:endParaRPr lang="en-US" dirty="0"/>
          </a:p>
        </p:txBody>
      </p:sp>
      <p:sp>
        <p:nvSpPr>
          <p:cNvPr id="3" name="عنصر نائب للمحتوى 2"/>
          <p:cNvSpPr>
            <a:spLocks noGrp="1"/>
          </p:cNvSpPr>
          <p:nvPr>
            <p:ph idx="1"/>
          </p:nvPr>
        </p:nvSpPr>
        <p:spPr/>
        <p:txBody>
          <a:bodyPr/>
          <a:lstStyle/>
          <a:p>
            <a:r>
              <a:rPr lang="en-US" b="1" dirty="0" smtClean="0"/>
              <a:t>2.2 Inspection body</a:t>
            </a:r>
          </a:p>
          <a:p>
            <a:r>
              <a:rPr lang="en-US" dirty="0" smtClean="0"/>
              <a:t>Body, that performs inspection.</a:t>
            </a:r>
          </a:p>
          <a:p>
            <a:r>
              <a:rPr lang="en-US" dirty="0" smtClean="0"/>
              <a:t>NOTE A body can be an organization, or part of an organization.</a:t>
            </a:r>
          </a:p>
          <a:p>
            <a:r>
              <a:rPr lang="en-US" dirty="0" smtClean="0"/>
              <a:t>For other definitions those given in EN 45020:1993 are applicable.</a:t>
            </a:r>
            <a:endParaRPr lang="en-US" dirty="0"/>
          </a:p>
        </p:txBody>
      </p:sp>
      <p:sp>
        <p:nvSpPr>
          <p:cNvPr id="4" name="عنصر نائب للتذييل 3"/>
          <p:cNvSpPr>
            <a:spLocks noGrp="1"/>
          </p:cNvSpPr>
          <p:nvPr>
            <p:ph type="ftr" sz="quarter" idx="11"/>
          </p:nvPr>
        </p:nvSpPr>
        <p:spPr/>
        <p:txBody>
          <a:bodyPr/>
          <a:lstStyle/>
          <a:p>
            <a:r>
              <a:rPr lang="en-US" smtClean="0"/>
              <a:t>Brahim HOULA- GSO training</a:t>
            </a:r>
            <a:endParaRPr lang="en-US"/>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722312" y="4406900"/>
            <a:ext cx="8040687" cy="1362075"/>
          </a:xfrm>
        </p:spPr>
        <p:txBody>
          <a:bodyPr/>
          <a:lstStyle/>
          <a:p>
            <a:r>
              <a:rPr lang="en-US" dirty="0"/>
              <a:t>3. Administrative Requirements</a:t>
            </a:r>
          </a:p>
        </p:txBody>
      </p:sp>
      <p:sp>
        <p:nvSpPr>
          <p:cNvPr id="5" name="عنصر نائب للنص 4"/>
          <p:cNvSpPr>
            <a:spLocks noGrp="1"/>
          </p:cNvSpPr>
          <p:nvPr>
            <p:ph type="body" idx="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26</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3. Administrative Requirements</a:t>
            </a:r>
            <a:endParaRPr lang="en-US" dirty="0"/>
          </a:p>
        </p:txBody>
      </p:sp>
      <p:sp>
        <p:nvSpPr>
          <p:cNvPr id="3" name="عنصر نائب للمحتوى 2"/>
          <p:cNvSpPr>
            <a:spLocks noGrp="1"/>
          </p:cNvSpPr>
          <p:nvPr>
            <p:ph idx="1"/>
          </p:nvPr>
        </p:nvSpPr>
        <p:spPr/>
        <p:txBody>
          <a:bodyPr/>
          <a:lstStyle/>
          <a:p>
            <a:r>
              <a:rPr lang="en-GB" b="1" dirty="0"/>
              <a:t>3.1 - The inspection body, or the organisation of which it forms a part, shall be legally identifiable.</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27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p:txBody>
          <a:bodyPr>
            <a:normAutofit fontScale="85000" lnSpcReduction="20000"/>
          </a:bodyPr>
          <a:lstStyle/>
          <a:p>
            <a:pPr algn="just"/>
            <a:r>
              <a:rPr lang="en-GB" b="1" dirty="0"/>
              <a:t>3.2</a:t>
            </a:r>
            <a:r>
              <a:rPr lang="en-GB" dirty="0"/>
              <a:t> </a:t>
            </a:r>
            <a:r>
              <a:rPr lang="en-GB" b="1" dirty="0"/>
              <a:t>- An inspection body that is a part of </a:t>
            </a:r>
            <a:r>
              <a:rPr lang="en-GB" b="1" dirty="0" smtClean="0"/>
              <a:t>an organisation </a:t>
            </a:r>
            <a:r>
              <a:rPr lang="en-GB" b="1" dirty="0"/>
              <a:t>involved in functions other </a:t>
            </a:r>
            <a:r>
              <a:rPr lang="en-GB" b="1" dirty="0" smtClean="0"/>
              <a:t>than inspection </a:t>
            </a:r>
            <a:r>
              <a:rPr lang="en-GB" b="1" dirty="0"/>
              <a:t>shall be identifiable within that organisation.</a:t>
            </a:r>
            <a:r>
              <a:rPr lang="en-GB" dirty="0"/>
              <a:t> </a:t>
            </a:r>
            <a:endParaRPr lang="en-GB" dirty="0" smtClean="0"/>
          </a:p>
          <a:p>
            <a:pPr algn="just"/>
            <a:endParaRPr lang="en-US" dirty="0"/>
          </a:p>
          <a:p>
            <a:pPr algn="just"/>
            <a:r>
              <a:rPr lang="en-GB" b="1" dirty="0"/>
              <a:t>Guidance 3.2 a</a:t>
            </a:r>
            <a:r>
              <a:rPr lang="en-GB" dirty="0"/>
              <a:t> : An organisational diagram is a useful means of illustrating the position of the inspection body in relation to a larger organisation. Diagrams showing relationships with related companies or organisations and relationships between departments within the same organisation are useful support for claims of independence</a:t>
            </a:r>
            <a:endParaRPr lang="en-US" dirty="0"/>
          </a:p>
        </p:txBody>
      </p:sp>
      <p:grpSp>
        <p:nvGrpSpPr>
          <p:cNvPr id="7" name="مجموعة 6"/>
          <p:cNvGrpSpPr/>
          <p:nvPr/>
        </p:nvGrpSpPr>
        <p:grpSpPr>
          <a:xfrm>
            <a:off x="0" y="38100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28</a:t>
            </a:fld>
            <a:endParaRPr lang="en-US"/>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p:txBody>
          <a:bodyPr/>
          <a:lstStyle/>
          <a:p>
            <a:r>
              <a:rPr lang="en-GB" b="1" dirty="0"/>
              <a:t>3.3</a:t>
            </a:r>
            <a:r>
              <a:rPr lang="en-GB" dirty="0"/>
              <a:t> </a:t>
            </a:r>
            <a:r>
              <a:rPr lang="en-GB" i="1" dirty="0"/>
              <a:t>beginning</a:t>
            </a:r>
            <a:r>
              <a:rPr lang="en-GB" dirty="0"/>
              <a:t> - </a:t>
            </a:r>
            <a:r>
              <a:rPr lang="en-GB" i="1" dirty="0"/>
              <a:t>(first sentence)</a:t>
            </a:r>
            <a:r>
              <a:rPr lang="en-GB" dirty="0"/>
              <a:t> </a:t>
            </a:r>
            <a:r>
              <a:rPr lang="en-GB" b="1" dirty="0"/>
              <a:t>The inspection body shall have documentation which describes its functions and the technical scope of activity for which it is competent. </a:t>
            </a:r>
            <a:endParaRPr lang="en-US" dirty="0"/>
          </a:p>
          <a:p>
            <a:pPr>
              <a:buNone/>
            </a:pPr>
            <a:r>
              <a:rPr lang="en-GB" i="1" dirty="0"/>
              <a:t>(scope of activity)</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29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AU" dirty="0"/>
              <a:t>Development of guidance </a:t>
            </a:r>
          </a:p>
        </p:txBody>
      </p:sp>
      <p:sp>
        <p:nvSpPr>
          <p:cNvPr id="12291" name="Rectangle 3"/>
          <p:cNvSpPr>
            <a:spLocks noGrp="1" noChangeArrowheads="1"/>
          </p:cNvSpPr>
          <p:nvPr>
            <p:ph type="body" idx="1"/>
          </p:nvPr>
        </p:nvSpPr>
        <p:spPr/>
        <p:txBody>
          <a:bodyPr/>
          <a:lstStyle/>
          <a:p>
            <a:r>
              <a:rPr lang="en-AU" sz="2800" dirty="0"/>
              <a:t>EAL G 24 (1996) Accreditation of Inspection Bodies</a:t>
            </a:r>
          </a:p>
          <a:p>
            <a:r>
              <a:rPr lang="en-AU" sz="2800" dirty="0"/>
              <a:t>then EA 5/01 (2001) EA Guidance on the Application of EN 45004 (ISO/IEC 17020)</a:t>
            </a:r>
          </a:p>
          <a:p>
            <a:r>
              <a:rPr lang="en-AU" sz="2800" dirty="0"/>
              <a:t>IAF/ILAC A4:2004 Guidance on the Application of ISO/IEC 17020</a:t>
            </a:r>
          </a:p>
          <a:p>
            <a:r>
              <a:rPr lang="en-AU" sz="2800" dirty="0"/>
              <a:t>APLAC TC 006:2004  Guidance notes on ISO/IEC 17020</a:t>
            </a:r>
          </a:p>
          <a:p>
            <a:pPr>
              <a:buFontTx/>
              <a:buNone/>
            </a:pPr>
            <a:r>
              <a:rPr lang="en-AU" sz="2400" dirty="0"/>
              <a:t>IAF/ILAC no review, APLAC is under review</a:t>
            </a:r>
            <a:endParaRPr lang="en-AU"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a:xfrm>
            <a:off x="228600" y="1600200"/>
            <a:ext cx="8686800" cy="4876800"/>
          </a:xfrm>
        </p:spPr>
        <p:txBody>
          <a:bodyPr>
            <a:normAutofit fontScale="70000" lnSpcReduction="20000"/>
          </a:bodyPr>
          <a:lstStyle/>
          <a:p>
            <a:r>
              <a:rPr lang="en-US" b="1" dirty="0"/>
              <a:t>3.3</a:t>
            </a:r>
            <a:r>
              <a:rPr lang="en-US" dirty="0"/>
              <a:t> </a:t>
            </a:r>
            <a:r>
              <a:rPr lang="en-US" i="1" dirty="0"/>
              <a:t>end</a:t>
            </a:r>
            <a:r>
              <a:rPr lang="en-US" dirty="0"/>
              <a:t> </a:t>
            </a:r>
            <a:r>
              <a:rPr lang="en-US" i="1" dirty="0"/>
              <a:t>(the second sentence) </a:t>
            </a:r>
            <a:r>
              <a:rPr lang="en-US" b="1" dirty="0"/>
              <a:t>- </a:t>
            </a:r>
            <a:r>
              <a:rPr lang="en-GB" b="1" dirty="0"/>
              <a:t>The precise scope of an inspection will be determined by the terms of the individual contract or work order</a:t>
            </a:r>
            <a:r>
              <a:rPr lang="en-GB" b="1" dirty="0" smtClean="0"/>
              <a:t>.</a:t>
            </a:r>
          </a:p>
          <a:p>
            <a:pPr>
              <a:buNone/>
            </a:pPr>
            <a:r>
              <a:rPr lang="en-GB" i="1" dirty="0"/>
              <a:t>(contract or work order)</a:t>
            </a:r>
            <a:endParaRPr lang="en-US" dirty="0"/>
          </a:p>
          <a:p>
            <a:endParaRPr lang="en-US" dirty="0"/>
          </a:p>
          <a:p>
            <a:r>
              <a:rPr lang="en-GB" b="1" dirty="0"/>
              <a:t>Guidance 3.3 a</a:t>
            </a:r>
            <a:r>
              <a:rPr lang="en-GB" dirty="0"/>
              <a:t> :  Accreditation bodies present the scope of activity for which accreditation of inspection bodies is granted in a formal statement, called the Accreditation Schedule that accompanies the Accreditation Certificate. The Accreditation Schedule is produced by the accreditation body in consultation with the assessor(s) involved in the assessment of the inspection body. It is based on information provided by the inspection body in connection with the application for accreditation. The Accreditation Certificate and Schedule should indicate the type of body as defined in sub-clause 4.2 of ISO/IEC 17020. An example of a layout of an Accreditation Certificate is given at Appendix 1 and an Accreditation Schedule at Appendix 2.</a:t>
            </a:r>
            <a:endParaRPr lang="en-US" dirty="0"/>
          </a:p>
          <a:p>
            <a:endParaRPr lang="en-US" dirty="0"/>
          </a:p>
        </p:txBody>
      </p:sp>
      <p:grpSp>
        <p:nvGrpSpPr>
          <p:cNvPr id="4" name="مجموعة 3"/>
          <p:cNvGrpSpPr/>
          <p:nvPr/>
        </p:nvGrpSpPr>
        <p:grpSpPr>
          <a:xfrm>
            <a:off x="0" y="3810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30</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a:xfrm>
            <a:off x="304800" y="1600200"/>
            <a:ext cx="8610600" cy="5257800"/>
          </a:xfrm>
        </p:spPr>
        <p:txBody>
          <a:bodyPr>
            <a:normAutofit fontScale="77500" lnSpcReduction="20000"/>
          </a:bodyPr>
          <a:lstStyle/>
          <a:p>
            <a:pPr algn="just"/>
            <a:r>
              <a:rPr lang="en-GB" b="1" dirty="0"/>
              <a:t>Guidance 3.3 b</a:t>
            </a:r>
            <a:r>
              <a:rPr lang="en-GB" dirty="0"/>
              <a:t> : The scope of accreditation should be defined in the schedule in sufficiently precise terms that the client or user may establish accurately and unambiguously the general field of inspection, the type and range of inspection and the regulations, standards or specifications containing the requirements against which the inspection will be performed. </a:t>
            </a:r>
            <a:endParaRPr lang="en-GB" dirty="0" smtClean="0"/>
          </a:p>
          <a:p>
            <a:pPr algn="just"/>
            <a:endParaRPr lang="en-US" dirty="0"/>
          </a:p>
          <a:p>
            <a:pPr algn="just"/>
            <a:r>
              <a:rPr lang="en-GB" b="1" dirty="0"/>
              <a:t>Guidance 3.3 c</a:t>
            </a:r>
            <a:r>
              <a:rPr lang="en-GB" dirty="0"/>
              <a:t> : Contracts or work orders for inspection should ensure that there is a clear and demonstrable understanding between the inspection body and its customer of the scope of the inspection work to be undertaken by the inspection body. In many inspection areas (e.g. in-service inspection based on national </a:t>
            </a:r>
            <a:r>
              <a:rPr lang="en-GB" dirty="0" smtClean="0"/>
              <a:t>regulations</a:t>
            </a:r>
            <a:r>
              <a:rPr lang="en-GB" dirty="0"/>
              <a:t>) individual contracts are not signed with clients. In these cases the work order must be contained in some underlying documentation, e.g. regulations issued by regulatory authorities</a:t>
            </a:r>
            <a:r>
              <a:rPr lang="en-GB" dirty="0" smtClean="0"/>
              <a:t>.</a:t>
            </a:r>
            <a:endParaRPr lang="en-US" dirty="0"/>
          </a:p>
        </p:txBody>
      </p:sp>
      <p:grpSp>
        <p:nvGrpSpPr>
          <p:cNvPr id="4" name="مجموعة 3"/>
          <p:cNvGrpSpPr/>
          <p:nvPr/>
        </p:nvGrpSpPr>
        <p:grpSpPr>
          <a:xfrm>
            <a:off x="0" y="48768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grpSp>
        <p:nvGrpSpPr>
          <p:cNvPr id="7" name="مجموعة 6"/>
          <p:cNvGrpSpPr/>
          <p:nvPr/>
        </p:nvGrpSpPr>
        <p:grpSpPr>
          <a:xfrm>
            <a:off x="0" y="28956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31</a:t>
            </a:fld>
            <a:endParaRPr lang="en-US"/>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70000" lnSpcReduction="20000"/>
          </a:bodyPr>
          <a:lstStyle/>
          <a:p>
            <a:r>
              <a:rPr lang="en-GB" b="1" dirty="0"/>
              <a:t>3.4</a:t>
            </a:r>
            <a:r>
              <a:rPr lang="en-GB" dirty="0"/>
              <a:t> - </a:t>
            </a:r>
            <a:r>
              <a:rPr lang="en-GB" b="1" dirty="0"/>
              <a:t>The inspection body shall have adequate liability insurance unless its liability is assumed by the State in accordance with national laws or by the organisation of which it forms a part</a:t>
            </a:r>
            <a:r>
              <a:rPr lang="en-GB" b="1" dirty="0" smtClean="0"/>
              <a:t>.</a:t>
            </a:r>
          </a:p>
          <a:p>
            <a:pPr>
              <a:buNone/>
            </a:pPr>
            <a:r>
              <a:rPr lang="en-US" i="1" dirty="0" smtClean="0"/>
              <a:t>(liabilities cover)</a:t>
            </a:r>
            <a:endParaRPr lang="en-US" dirty="0" smtClean="0"/>
          </a:p>
          <a:p>
            <a:endParaRPr lang="en-US" dirty="0"/>
          </a:p>
          <a:p>
            <a:r>
              <a:rPr lang="en-US" b="1" dirty="0"/>
              <a:t>Guidance 3.4 a</a:t>
            </a:r>
            <a:r>
              <a:rPr lang="en-US" dirty="0"/>
              <a:t> : The inspection body is expected to be able to show what factors have been taken into account when determining the necessary level of the contracted insurance. One of the factors that should be taken in to account is the risks associated with the performance of inspection activities.</a:t>
            </a:r>
          </a:p>
          <a:p>
            <a:r>
              <a:rPr lang="en-US" b="1" dirty="0"/>
              <a:t>Guidance - 3.4 b</a:t>
            </a:r>
            <a:r>
              <a:rPr lang="en-US" dirty="0"/>
              <a:t> : </a:t>
            </a:r>
            <a:r>
              <a:rPr lang="en-GB" dirty="0"/>
              <a:t>It is not the role of accreditation bodies to approve the level of insurance cover held by their clients.</a:t>
            </a:r>
            <a:r>
              <a:rPr lang="en-US" dirty="0"/>
              <a:t> The types of liability covered by insurance, for example, may include employers liability, public liability and professional indemnity. Note : Inspection bodies should pay particular attention to insurance cover when undertaking inspection work in another country, where legal requirements may differ from those in the body's home country</a:t>
            </a:r>
          </a:p>
          <a:p>
            <a:endParaRPr lang="en-US" dirty="0"/>
          </a:p>
        </p:txBody>
      </p:sp>
      <p:grpSp>
        <p:nvGrpSpPr>
          <p:cNvPr id="4" name="مجموعة 3"/>
          <p:cNvGrpSpPr/>
          <p:nvPr/>
        </p:nvGrpSpPr>
        <p:grpSpPr>
          <a:xfrm>
            <a:off x="0" y="3810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grpSp>
        <p:nvGrpSpPr>
          <p:cNvPr id="7" name="مجموعة 6"/>
          <p:cNvGrpSpPr/>
          <p:nvPr/>
        </p:nvGrpSpPr>
        <p:grpSpPr>
          <a:xfrm>
            <a:off x="152400" y="51816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32</a:t>
            </a:fld>
            <a:endParaRPr lang="en-US"/>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p:txBody>
          <a:bodyPr>
            <a:normAutofit fontScale="92500" lnSpcReduction="20000"/>
          </a:bodyPr>
          <a:lstStyle/>
          <a:p>
            <a:r>
              <a:rPr lang="en-GB" b="1" dirty="0"/>
              <a:t>3.5</a:t>
            </a:r>
            <a:r>
              <a:rPr lang="en-GB" dirty="0"/>
              <a:t> </a:t>
            </a:r>
            <a:r>
              <a:rPr lang="en-GB" b="1" dirty="0"/>
              <a:t>- The inspection body shall have documentation describing the conditions on which it does business unless it is part of an organisation and provides inspection services only to that organisation</a:t>
            </a:r>
            <a:r>
              <a:rPr lang="en-GB" b="1" dirty="0" smtClean="0"/>
              <a:t>.</a:t>
            </a:r>
          </a:p>
          <a:p>
            <a:pPr>
              <a:buNone/>
            </a:pPr>
            <a:r>
              <a:rPr lang="en-GB" i="1" dirty="0" smtClean="0"/>
              <a:t>(general conditions)</a:t>
            </a:r>
            <a:endParaRPr lang="en-US" dirty="0" smtClean="0"/>
          </a:p>
          <a:p>
            <a:endParaRPr lang="en-US" dirty="0"/>
          </a:p>
          <a:p>
            <a:r>
              <a:rPr lang="en-GB" b="1" dirty="0"/>
              <a:t>Guidance 3.5a </a:t>
            </a:r>
            <a:r>
              <a:rPr lang="en-GB" dirty="0"/>
              <a:t>The conditions referred to in clause 3.5 are contractual and business conditions, not physical conditions, of inspection sites.</a:t>
            </a:r>
            <a:endParaRPr lang="en-US" dirty="0"/>
          </a:p>
          <a:p>
            <a:endParaRPr lang="en-US" dirty="0"/>
          </a:p>
        </p:txBody>
      </p:sp>
      <p:grpSp>
        <p:nvGrpSpPr>
          <p:cNvPr id="4" name="مجموعة 3"/>
          <p:cNvGrpSpPr/>
          <p:nvPr/>
        </p:nvGrpSpPr>
        <p:grpSpPr>
          <a:xfrm>
            <a:off x="0" y="4953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33</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dirty="0" smtClean="0"/>
              <a:t>3.5(1) The conditions referred to in this clause of ISO/IEC 17020 are contractual conditions not physical conditions at inspection sites. Items which are commonly included in conditions of contract include:</a:t>
            </a:r>
          </a:p>
          <a:p>
            <a:pPr lvl="1"/>
            <a:r>
              <a:rPr lang="en-US" dirty="0" smtClean="0"/>
              <a:t> access to documented inspection history</a:t>
            </a:r>
          </a:p>
          <a:p>
            <a:pPr lvl="1"/>
            <a:r>
              <a:rPr lang="en-US" dirty="0" smtClean="0"/>
              <a:t> responsibility for safe site access</a:t>
            </a:r>
          </a:p>
          <a:p>
            <a:pPr lvl="1"/>
            <a:r>
              <a:rPr lang="en-US" dirty="0" smtClean="0"/>
              <a:t> timely availability of key client personnel</a:t>
            </a:r>
          </a:p>
          <a:p>
            <a:pPr lvl="1"/>
            <a:r>
              <a:rPr lang="en-US" dirty="0" smtClean="0"/>
              <a:t> preparation of items for inspection</a:t>
            </a:r>
          </a:p>
          <a:p>
            <a:pPr lvl="1"/>
            <a:r>
              <a:rPr lang="en-US" dirty="0" smtClean="0"/>
              <a:t> response to adverse weather conditions</a:t>
            </a:r>
          </a:p>
          <a:p>
            <a:pPr lvl="1"/>
            <a:r>
              <a:rPr lang="en-US" dirty="0" smtClean="0"/>
              <a:t> level of reporting</a:t>
            </a:r>
          </a:p>
          <a:p>
            <a:pPr lvl="1"/>
            <a:r>
              <a:rPr lang="en-US" dirty="0" smtClean="0"/>
              <a:t> terms of payment</a:t>
            </a:r>
          </a:p>
          <a:p>
            <a:pPr lvl="1"/>
            <a:r>
              <a:rPr lang="en-US" dirty="0" smtClean="0"/>
              <a:t> level of liability insurance, etc.</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9144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34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p:txBody>
          <a:bodyPr/>
          <a:lstStyle/>
          <a:p>
            <a:r>
              <a:rPr lang="en-US" dirty="0" smtClean="0"/>
              <a:t>3.5(2) In the case of Type C inspection bodies the conditions of contract should include a clear statement of the activities that prevent it being classified as a Type A inspection body.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9144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35</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3. Administrative Requirements</a:t>
            </a:r>
            <a:endParaRPr lang="en-US" dirty="0"/>
          </a:p>
        </p:txBody>
      </p:sp>
      <p:sp>
        <p:nvSpPr>
          <p:cNvPr id="3" name="عنصر نائب للمحتوى 2"/>
          <p:cNvSpPr>
            <a:spLocks noGrp="1"/>
          </p:cNvSpPr>
          <p:nvPr>
            <p:ph idx="1"/>
          </p:nvPr>
        </p:nvSpPr>
        <p:spPr/>
        <p:txBody>
          <a:bodyPr/>
          <a:lstStyle/>
          <a:p>
            <a:r>
              <a:rPr lang="en-GB" b="1" dirty="0"/>
              <a:t>3.6</a:t>
            </a:r>
            <a:r>
              <a:rPr lang="en-GB" dirty="0"/>
              <a:t> </a:t>
            </a:r>
            <a:r>
              <a:rPr lang="en-GB" b="1" dirty="0"/>
              <a:t>- The inspection body, or the organisation of which it forms a part, shall have independently audited accounts</a:t>
            </a:r>
            <a:r>
              <a:rPr lang="en-GB" dirty="0" smtClean="0"/>
              <a:t>.</a:t>
            </a:r>
          </a:p>
          <a:p>
            <a:endParaRPr lang="en-US" dirty="0"/>
          </a:p>
          <a:p>
            <a:r>
              <a:rPr lang="en-GB" b="1" dirty="0"/>
              <a:t>Guidance 3.6a </a:t>
            </a:r>
            <a:r>
              <a:rPr lang="en-GB" dirty="0"/>
              <a:t>It is not the role of </a:t>
            </a:r>
            <a:r>
              <a:rPr lang="en-GB" dirty="0" smtClean="0"/>
              <a:t>accreditation </a:t>
            </a:r>
            <a:r>
              <a:rPr lang="en-GB" dirty="0"/>
              <a:t>bodies to judge the adequacy of the financial accounts.</a:t>
            </a:r>
            <a:endParaRPr lang="en-US" dirty="0"/>
          </a:p>
          <a:p>
            <a:endParaRPr lang="en-US" dirty="0"/>
          </a:p>
        </p:txBody>
      </p:sp>
      <p:grpSp>
        <p:nvGrpSpPr>
          <p:cNvPr id="4" name="مجموعة 3"/>
          <p:cNvGrpSpPr/>
          <p:nvPr/>
        </p:nvGrpSpPr>
        <p:grpSpPr>
          <a:xfrm>
            <a:off x="0" y="4191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36</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GB" dirty="0"/>
              <a:t>4 - independence, impartiality and integrity</a:t>
            </a:r>
            <a:r>
              <a:rPr lang="en-US" dirty="0"/>
              <a:t/>
            </a:r>
            <a:br>
              <a:rPr lang="en-US" dirty="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37</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smtClean="0"/>
              <a:t>4.1 - general. </a:t>
            </a:r>
            <a:endParaRPr lang="en-US" dirty="0"/>
          </a:p>
        </p:txBody>
      </p:sp>
      <p:sp>
        <p:nvSpPr>
          <p:cNvPr id="3" name="عنصر نائب للمحتوى 2"/>
          <p:cNvSpPr>
            <a:spLocks noGrp="1"/>
          </p:cNvSpPr>
          <p:nvPr>
            <p:ph idx="1"/>
          </p:nvPr>
        </p:nvSpPr>
        <p:spPr/>
        <p:txBody>
          <a:bodyPr>
            <a:normAutofit fontScale="92500" lnSpcReduction="20000"/>
          </a:bodyPr>
          <a:lstStyle/>
          <a:p>
            <a:r>
              <a:rPr lang="en-GB" b="1" dirty="0" smtClean="0"/>
              <a:t>The </a:t>
            </a:r>
            <a:r>
              <a:rPr lang="en-GB" b="1" dirty="0"/>
              <a:t>personnel of the inspection body shall be free from any commercial, financial and other pressures which might affect their judgement. Procedures shall be implemented to ensure that persons or organisations external to the inspection body, cannot influence the results of inspections carried out.</a:t>
            </a:r>
            <a:endParaRPr lang="en-US" dirty="0"/>
          </a:p>
          <a:p>
            <a:r>
              <a:rPr lang="en-GB" b="1" dirty="0"/>
              <a:t>Guidance - 4.1 a</a:t>
            </a:r>
            <a:r>
              <a:rPr lang="en-GB" dirty="0"/>
              <a:t> : Procedures should be documented to assure inspection body staff are free from commercial, financial or other pressures which might affect their judgment</a:t>
            </a:r>
            <a:endParaRPr lang="en-US" dirty="0"/>
          </a:p>
          <a:p>
            <a:endParaRPr lang="en-US" dirty="0"/>
          </a:p>
        </p:txBody>
      </p:sp>
      <p:grpSp>
        <p:nvGrpSpPr>
          <p:cNvPr id="4" name="مجموعة 3"/>
          <p:cNvGrpSpPr/>
          <p:nvPr/>
        </p:nvGrpSpPr>
        <p:grpSpPr>
          <a:xfrm>
            <a:off x="152400" y="44196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38</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4.1 - general. </a:t>
            </a:r>
            <a:endParaRPr lang="en-US" dirty="0"/>
          </a:p>
        </p:txBody>
      </p:sp>
      <p:sp>
        <p:nvSpPr>
          <p:cNvPr id="3" name="عنصر نائب للمحتوى 2"/>
          <p:cNvSpPr>
            <a:spLocks noGrp="1"/>
          </p:cNvSpPr>
          <p:nvPr>
            <p:ph idx="1"/>
          </p:nvPr>
        </p:nvSpPr>
        <p:spPr/>
        <p:txBody>
          <a:bodyPr>
            <a:normAutofit/>
          </a:bodyPr>
          <a:lstStyle/>
          <a:p>
            <a:r>
              <a:rPr lang="en-US" dirty="0" smtClean="0"/>
              <a:t>4.1(1) An effective procedure normally requires personnel to report and record any incidents of undue pressure they experience.</a:t>
            </a:r>
          </a:p>
          <a:p>
            <a:r>
              <a:rPr lang="en-US" dirty="0" smtClean="0"/>
              <a:t>4.1(2) Undue pressure on personnel may be brought to bear through financial, marketing, customer relations and personal matters, as well as by other technical or non-technical considerations.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9144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39</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a:t>Standard Relationships</a:t>
            </a:r>
          </a:p>
        </p:txBody>
      </p:sp>
      <p:sp>
        <p:nvSpPr>
          <p:cNvPr id="16387" name="Rectangle 3"/>
          <p:cNvSpPr>
            <a:spLocks noGrp="1" noChangeArrowheads="1"/>
          </p:cNvSpPr>
          <p:nvPr>
            <p:ph type="body" idx="1"/>
          </p:nvPr>
        </p:nvSpPr>
        <p:spPr/>
        <p:txBody>
          <a:bodyPr/>
          <a:lstStyle/>
          <a:p>
            <a:r>
              <a:rPr lang="en-AU" dirty="0"/>
              <a:t>ISO/IEC 17000:2004 - Vocabulary</a:t>
            </a:r>
          </a:p>
          <a:p>
            <a:r>
              <a:rPr lang="en-AU" dirty="0"/>
              <a:t>ISO/IEC TR 17010:1998 - Accreditation</a:t>
            </a:r>
          </a:p>
          <a:p>
            <a:r>
              <a:rPr lang="en-AU" dirty="0"/>
              <a:t>ISO/IEC 17011:2004 Accreditation </a:t>
            </a:r>
          </a:p>
          <a:p>
            <a:r>
              <a:rPr lang="en-AU" dirty="0"/>
              <a:t>ISO/IEC 17020:1998 - Inspection</a:t>
            </a:r>
          </a:p>
          <a:p>
            <a:r>
              <a:rPr lang="en-AU" dirty="0"/>
              <a:t>Various product codes, standards, </a:t>
            </a:r>
            <a:r>
              <a:rPr lang="en-AU" dirty="0" err="1"/>
              <a:t>regs</a:t>
            </a:r>
            <a:endParaRPr lang="en-AU" dirty="0"/>
          </a:p>
          <a:p>
            <a:r>
              <a:rPr lang="en-AU" dirty="0"/>
              <a:t>Interpretive guide IAF/ILAC</a:t>
            </a:r>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a:t>4.2</a:t>
            </a:r>
            <a:r>
              <a:rPr lang="en-GB" dirty="0"/>
              <a:t> </a:t>
            </a:r>
            <a:r>
              <a:rPr lang="en-GB" b="1" dirty="0"/>
              <a:t>- independence. </a:t>
            </a:r>
            <a:endParaRPr lang="en-US" dirty="0"/>
          </a:p>
        </p:txBody>
      </p:sp>
      <p:sp>
        <p:nvSpPr>
          <p:cNvPr id="3" name="عنصر نائب للمحتوى 2"/>
          <p:cNvSpPr>
            <a:spLocks noGrp="1"/>
          </p:cNvSpPr>
          <p:nvPr>
            <p:ph idx="1"/>
          </p:nvPr>
        </p:nvSpPr>
        <p:spPr>
          <a:xfrm>
            <a:off x="457200" y="1600200"/>
            <a:ext cx="8458200" cy="5029200"/>
          </a:xfrm>
        </p:spPr>
        <p:txBody>
          <a:bodyPr>
            <a:normAutofit fontScale="70000" lnSpcReduction="20000"/>
          </a:bodyPr>
          <a:lstStyle/>
          <a:p>
            <a:r>
              <a:rPr lang="en-GB" b="1" dirty="0"/>
              <a:t>The inspection body shall be independent to the extent that is required with regard to the conditions under which it performs its services.</a:t>
            </a:r>
            <a:endParaRPr lang="en-US" dirty="0"/>
          </a:p>
          <a:p>
            <a:r>
              <a:rPr lang="en-GB" b="1" dirty="0"/>
              <a:t>Depending on these conditions it shall meet the minimum criteria stipulated in one of the normative Annexes A, B or C.</a:t>
            </a:r>
            <a:endParaRPr lang="en-US" dirty="0"/>
          </a:p>
          <a:p>
            <a:r>
              <a:rPr lang="en-US" b="1" dirty="0"/>
              <a:t>Guidance - 4.2 a</a:t>
            </a:r>
            <a:r>
              <a:rPr lang="en-US" dirty="0"/>
              <a:t> : The </a:t>
            </a:r>
            <a:r>
              <a:rPr lang="en-US" dirty="0" err="1"/>
              <a:t>categorisation</a:t>
            </a:r>
            <a:r>
              <a:rPr lang="en-US" dirty="0"/>
              <a:t> of inspection bodies as Type A, B or C is essentially 	a measure of their independence. Demonstrable independence of an inspection body may strengthen the confidence of the inspection body's 	customers in the body's ability to carry out inspection work with impartiality 	and objectivity. The terms </a:t>
            </a:r>
            <a:r>
              <a:rPr lang="en-US" i="1" dirty="0"/>
              <a:t>first party </a:t>
            </a:r>
            <a:r>
              <a:rPr lang="en-US" dirty="0"/>
              <a:t>and </a:t>
            </a:r>
            <a:r>
              <a:rPr lang="en-US" i="1" dirty="0"/>
              <a:t>second party, </a:t>
            </a:r>
            <a:r>
              <a:rPr lang="en-US" dirty="0"/>
              <a:t>as defined in ISO/IEC Guide 2, are not used in ISO/IEC 17020, because application of them would not be helpful. However, since conventional thinking has been in terms of first, </a:t>
            </a:r>
            <a:r>
              <a:rPr lang="en-US" dirty="0" smtClean="0"/>
              <a:t> second </a:t>
            </a:r>
            <a:r>
              <a:rPr lang="en-US" dirty="0"/>
              <a:t>or third parties for many years, it is necessary to offer some explanation on the relationship between the two sets of categories, as </a:t>
            </a:r>
            <a:r>
              <a:rPr lang="en-US" dirty="0" smtClean="0"/>
              <a:t> included </a:t>
            </a:r>
            <a:r>
              <a:rPr lang="en-US" dirty="0"/>
              <a:t>below. </a:t>
            </a:r>
          </a:p>
          <a:p>
            <a:endParaRPr lang="en-US" dirty="0"/>
          </a:p>
        </p:txBody>
      </p:sp>
      <p:grpSp>
        <p:nvGrpSpPr>
          <p:cNvPr id="4" name="مجموعة 3"/>
          <p:cNvGrpSpPr/>
          <p:nvPr/>
        </p:nvGrpSpPr>
        <p:grpSpPr>
          <a:xfrm>
            <a:off x="0" y="4191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40</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smtClean="0"/>
              <a:t>4.2.1 - Type </a:t>
            </a:r>
            <a:r>
              <a:rPr lang="en-GB" b="1" dirty="0" smtClean="0">
                <a:solidFill>
                  <a:srgbClr val="FF0000"/>
                </a:solidFill>
              </a:rPr>
              <a:t>A</a:t>
            </a:r>
            <a:r>
              <a:rPr lang="en-GB" b="1" dirty="0" smtClean="0"/>
              <a:t> inspection body</a:t>
            </a:r>
            <a:endParaRPr lang="en-US" dirty="0"/>
          </a:p>
        </p:txBody>
      </p:sp>
      <p:sp>
        <p:nvSpPr>
          <p:cNvPr id="3" name="عنصر نائب للمحتوى 2"/>
          <p:cNvSpPr>
            <a:spLocks noGrp="1"/>
          </p:cNvSpPr>
          <p:nvPr>
            <p:ph idx="1"/>
          </p:nvPr>
        </p:nvSpPr>
        <p:spPr/>
        <p:txBody>
          <a:bodyPr>
            <a:normAutofit/>
          </a:bodyPr>
          <a:lstStyle/>
          <a:p>
            <a:r>
              <a:rPr lang="en-GB" b="1" dirty="0" smtClean="0"/>
              <a:t>The </a:t>
            </a:r>
            <a:r>
              <a:rPr lang="en-GB" b="1" dirty="0"/>
              <a:t>inspection body providing "third party" services shall meet the criteria of Annex A (normative).</a:t>
            </a:r>
            <a:endParaRPr lang="en-US" dirty="0"/>
          </a:p>
          <a:p>
            <a:pPr>
              <a:buNone/>
            </a:pPr>
            <a:r>
              <a:rPr lang="fr-FR" b="1" dirty="0"/>
              <a:t> </a:t>
            </a:r>
            <a:endParaRPr lang="en-US" dirty="0" smtClean="0"/>
          </a:p>
          <a:p>
            <a:pPr>
              <a:buNone/>
            </a:pP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dirty="0" smtClean="0"/>
              <a:t>ANNEX A - Independence criteria for type A inspection body</a:t>
            </a:r>
            <a:endParaRPr lang="en-US" dirty="0"/>
          </a:p>
        </p:txBody>
      </p:sp>
      <p:sp>
        <p:nvSpPr>
          <p:cNvPr id="3" name="عنصر نائب للمحتوى 2"/>
          <p:cNvSpPr>
            <a:spLocks noGrp="1"/>
          </p:cNvSpPr>
          <p:nvPr>
            <p:ph idx="1"/>
          </p:nvPr>
        </p:nvSpPr>
        <p:spPr/>
        <p:txBody>
          <a:bodyPr>
            <a:normAutofit fontScale="85000" lnSpcReduction="20000"/>
          </a:bodyPr>
          <a:lstStyle/>
          <a:p>
            <a:endParaRPr lang="en-US" dirty="0" smtClean="0"/>
          </a:p>
          <a:p>
            <a:r>
              <a:rPr lang="en-GB" b="1" dirty="0" smtClean="0"/>
              <a:t>The inspection body referred to in 4.2.1. shall meet the following criteria :</a:t>
            </a:r>
            <a:endParaRPr lang="en-US" dirty="0" smtClean="0"/>
          </a:p>
          <a:p>
            <a:r>
              <a:rPr lang="en-GB" b="1" dirty="0" smtClean="0"/>
              <a:t>A.1 - The inspection body shall be independent of the parties involved.</a:t>
            </a:r>
            <a:endParaRPr lang="en-US" dirty="0" smtClean="0"/>
          </a:p>
          <a:p>
            <a:r>
              <a:rPr lang="en-GB" b="1" dirty="0" smtClean="0"/>
              <a:t>The inspection body, and its staff responsible for carrying out the inspection shall not be the designer, manufacturer, supplier, installer, purchaser, owner, user or maintainer of the items which they inspect, nor the authorised representative of any of these parties</a:t>
            </a:r>
          </a:p>
          <a:p>
            <a:pPr>
              <a:buNone/>
            </a:pPr>
            <a:r>
              <a:rPr lang="en-GB" i="1" dirty="0" smtClean="0"/>
              <a:t>(independence from the parties involved)</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4.2.1 - Type </a:t>
            </a:r>
            <a:r>
              <a:rPr lang="en-GB" b="1" dirty="0" smtClean="0">
                <a:solidFill>
                  <a:srgbClr val="FF0000"/>
                </a:solidFill>
              </a:rPr>
              <a:t>A</a:t>
            </a:r>
            <a:r>
              <a:rPr lang="en-GB" b="1" dirty="0" smtClean="0"/>
              <a:t> inspection body</a:t>
            </a:r>
            <a:endParaRPr lang="en-US" dirty="0"/>
          </a:p>
        </p:txBody>
      </p:sp>
      <p:sp>
        <p:nvSpPr>
          <p:cNvPr id="3" name="عنصر نائب للمحتوى 2"/>
          <p:cNvSpPr>
            <a:spLocks noGrp="1"/>
          </p:cNvSpPr>
          <p:nvPr>
            <p:ph idx="1"/>
          </p:nvPr>
        </p:nvSpPr>
        <p:spPr>
          <a:xfrm>
            <a:off x="228600" y="1600200"/>
            <a:ext cx="8686800" cy="5257800"/>
          </a:xfrm>
        </p:spPr>
        <p:txBody>
          <a:bodyPr>
            <a:normAutofit fontScale="62500" lnSpcReduction="20000"/>
          </a:bodyPr>
          <a:lstStyle/>
          <a:p>
            <a:pPr>
              <a:buNone/>
            </a:pPr>
            <a:r>
              <a:rPr lang="en-GB" b="1" dirty="0" smtClean="0"/>
              <a:t>	Guidance</a:t>
            </a:r>
            <a:r>
              <a:rPr lang="en-GB" dirty="0" smtClean="0"/>
              <a:t> </a:t>
            </a:r>
            <a:r>
              <a:rPr lang="en-GB" b="1" dirty="0"/>
              <a:t>4.2.1a</a:t>
            </a:r>
            <a:r>
              <a:rPr lang="en-GB" dirty="0"/>
              <a:t> : Type A Inspection Body, to claim to be independent of the parties involved, shall demonstrate that it is not linked to a party directly involved in design, manufacture, supply, installation, purchase, ownership, use or maintenance of the items inspected or similar competitive items by </a:t>
            </a:r>
            <a:r>
              <a:rPr lang="en-GB" dirty="0" smtClean="0"/>
              <a:t>:</a:t>
            </a:r>
          </a:p>
          <a:p>
            <a:pPr>
              <a:buNone/>
            </a:pPr>
            <a:endParaRPr lang="en-US" dirty="0"/>
          </a:p>
          <a:p>
            <a:pPr>
              <a:buNone/>
            </a:pPr>
            <a:r>
              <a:rPr lang="en-GB" dirty="0"/>
              <a:t>- </a:t>
            </a:r>
            <a:r>
              <a:rPr lang="en-GB" b="1" dirty="0"/>
              <a:t>common ownership </a:t>
            </a:r>
            <a:r>
              <a:rPr lang="en-GB" dirty="0"/>
              <a:t>(except where the owners have no ability to influence the outcome of an inspection) - note 1 : an example of this is a cooperative type of structure where there are large numbers of stakeholders but they (individually or as a group) have no formal means of influencing the policies, strategies or operation of the inspection body</a:t>
            </a:r>
            <a:endParaRPr lang="en-US" dirty="0"/>
          </a:p>
          <a:p>
            <a:pPr>
              <a:buNone/>
            </a:pPr>
            <a:r>
              <a:rPr lang="en-GB" dirty="0"/>
              <a:t>- </a:t>
            </a:r>
            <a:r>
              <a:rPr lang="en-GB" b="1" dirty="0"/>
              <a:t>common ownership appointees on the boards </a:t>
            </a:r>
            <a:r>
              <a:rPr lang="en-GB" dirty="0"/>
              <a:t>(or equivalent) of the organisations (except where these have functions that have no influence on the outcome of an inspection) - note2 : an example of this is where a bank financing a company may insist on an appointee to the board to overview how the company is managed but will not be involved in any decision-making</a:t>
            </a:r>
            <a:endParaRPr lang="en-US" dirty="0"/>
          </a:p>
          <a:p>
            <a:pPr>
              <a:buNone/>
            </a:pPr>
            <a:r>
              <a:rPr lang="en-GB" dirty="0"/>
              <a:t>- </a:t>
            </a:r>
            <a:r>
              <a:rPr lang="en-GB" b="1" dirty="0"/>
              <a:t>directly reporting </a:t>
            </a:r>
            <a:r>
              <a:rPr lang="en-GB" dirty="0"/>
              <a:t>to the same higher level of management</a:t>
            </a:r>
            <a:endParaRPr lang="en-US" dirty="0"/>
          </a:p>
          <a:p>
            <a:pPr>
              <a:buNone/>
            </a:pPr>
            <a:r>
              <a:rPr lang="en-GB" dirty="0"/>
              <a:t>- </a:t>
            </a:r>
            <a:r>
              <a:rPr lang="en-GB" b="1" dirty="0"/>
              <a:t>contractual arrangements</a:t>
            </a:r>
            <a:r>
              <a:rPr lang="en-GB" dirty="0"/>
              <a:t>, informal understandings or other means that may have an ability to influence the outcome of an inspection</a:t>
            </a:r>
            <a:r>
              <a:rPr lang="en-GB" dirty="0" smtClean="0"/>
              <a:t>.</a:t>
            </a:r>
            <a:endParaRPr lang="en-US" dirty="0"/>
          </a:p>
        </p:txBody>
      </p:sp>
      <p:grpSp>
        <p:nvGrpSpPr>
          <p:cNvPr id="4" name="مجموعة 3"/>
          <p:cNvGrpSpPr/>
          <p:nvPr/>
        </p:nvGrpSpPr>
        <p:grpSpPr>
          <a:xfrm>
            <a:off x="-48904" y="14478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43</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4.2.1 - Type </a:t>
            </a:r>
            <a:r>
              <a:rPr lang="en-GB" b="1" dirty="0" smtClean="0">
                <a:solidFill>
                  <a:srgbClr val="FF0000"/>
                </a:solidFill>
              </a:rPr>
              <a:t>A</a:t>
            </a:r>
            <a:r>
              <a:rPr lang="en-GB" b="1" dirty="0" smtClean="0"/>
              <a:t> inspection body</a:t>
            </a:r>
            <a:endParaRPr lang="en-US" dirty="0"/>
          </a:p>
        </p:txBody>
      </p:sp>
      <p:sp>
        <p:nvSpPr>
          <p:cNvPr id="3" name="عنصر نائب للمحتوى 2"/>
          <p:cNvSpPr>
            <a:spLocks noGrp="1"/>
          </p:cNvSpPr>
          <p:nvPr>
            <p:ph idx="1"/>
          </p:nvPr>
        </p:nvSpPr>
        <p:spPr>
          <a:xfrm>
            <a:off x="228600" y="1600200"/>
            <a:ext cx="8382000" cy="5257800"/>
          </a:xfrm>
        </p:spPr>
        <p:txBody>
          <a:bodyPr>
            <a:normAutofit fontScale="70000" lnSpcReduction="20000"/>
          </a:bodyPr>
          <a:lstStyle/>
          <a:p>
            <a:pPr algn="just"/>
            <a:r>
              <a:rPr lang="en-GB" dirty="0" smtClean="0"/>
              <a:t>In addition to the above, an Inspection Body shall not become a Type A Inspection Body if another part of the same organisation is directly involved in design, manufacture, supply, installation, purchase, ownership, use or maintenance of the items inspected or similar competitive items, when such other parts of the organisation do not have a separate legal identity.</a:t>
            </a:r>
          </a:p>
          <a:p>
            <a:pPr algn="just"/>
            <a:endParaRPr lang="en-US" dirty="0" smtClean="0"/>
          </a:p>
          <a:p>
            <a:pPr algn="just"/>
            <a:r>
              <a:rPr lang="en-GB" dirty="0" smtClean="0"/>
              <a:t>The Chief Executive of the legal entity of which the Inspection Body is a part shall define and document its policy for maintaining the Type A status of the Inspection Body. The Accreditation Body will examine the evidence of implementation of this policy in respect of ownership interests, constitution of board of directors, means of financing, decision making methods and other such factors that may have an influence on the impartiality, independence and integrity of a Type A Inspection Body.</a:t>
            </a:r>
            <a:endParaRPr lang="en-US" dirty="0" smtClean="0"/>
          </a:p>
        </p:txBody>
      </p:sp>
      <p:grpSp>
        <p:nvGrpSpPr>
          <p:cNvPr id="4" name="مجموعة 3"/>
          <p:cNvGrpSpPr/>
          <p:nvPr/>
        </p:nvGrpSpPr>
        <p:grpSpPr>
          <a:xfrm>
            <a:off x="-76200" y="35814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grpSp>
        <p:nvGrpSpPr>
          <p:cNvPr id="7" name="مجموعة 6"/>
          <p:cNvGrpSpPr/>
          <p:nvPr/>
        </p:nvGrpSpPr>
        <p:grpSpPr>
          <a:xfrm>
            <a:off x="-76200" y="16002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44</a:t>
            </a:fld>
            <a:endParaRPr lang="en-US"/>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dirty="0" smtClean="0"/>
              <a:t>ANNEX A - Independence criteria for type A inspection body</a:t>
            </a:r>
            <a:endParaRPr lang="en-US" dirty="0"/>
          </a:p>
        </p:txBody>
      </p:sp>
      <p:sp>
        <p:nvSpPr>
          <p:cNvPr id="3" name="عنصر نائب للمحتوى 2"/>
          <p:cNvSpPr>
            <a:spLocks noGrp="1"/>
          </p:cNvSpPr>
          <p:nvPr>
            <p:ph idx="1"/>
          </p:nvPr>
        </p:nvSpPr>
        <p:spPr/>
        <p:txBody>
          <a:bodyPr>
            <a:normAutofit fontScale="92500"/>
          </a:bodyPr>
          <a:lstStyle/>
          <a:p>
            <a:r>
              <a:rPr lang="en-GB" b="1" dirty="0"/>
              <a:t>A.2 - The inspection body and its staff shall not engage in any activities that may conflict with their independence of judgement and integrity in relation to their inspection activities. In </a:t>
            </a:r>
            <a:r>
              <a:rPr lang="en-GB" b="1" dirty="0" smtClean="0"/>
              <a:t>particular</a:t>
            </a:r>
            <a:r>
              <a:rPr lang="en-GB" b="1" dirty="0"/>
              <a:t> they shall not become directly involved in the design, manufacture, supply, installation, use or maintenance of the items inspected, or similar competitive items.</a:t>
            </a:r>
            <a:endParaRPr lang="en-US" dirty="0"/>
          </a:p>
          <a:p>
            <a:pPr>
              <a:buNone/>
            </a:pPr>
            <a:r>
              <a:rPr lang="en-GB" i="1" dirty="0"/>
              <a:t>(forbidden activities)</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dirty="0" smtClean="0"/>
              <a:t>ANNEX A - Independence criteria for type A inspection body</a:t>
            </a:r>
            <a:endParaRPr lang="en-US" dirty="0"/>
          </a:p>
        </p:txBody>
      </p:sp>
      <p:sp>
        <p:nvSpPr>
          <p:cNvPr id="3" name="عنصر نائب للمحتوى 2"/>
          <p:cNvSpPr>
            <a:spLocks noGrp="1"/>
          </p:cNvSpPr>
          <p:nvPr>
            <p:ph idx="1"/>
          </p:nvPr>
        </p:nvSpPr>
        <p:spPr/>
        <p:txBody>
          <a:bodyPr/>
          <a:lstStyle/>
          <a:p>
            <a:r>
              <a:rPr lang="en-GB" b="1" dirty="0"/>
              <a:t>A.3 - All interested parties shall have access to the services of the inspection body. There shall not be undue financial or other conditions. The procedures under which the body operates shall be administered in a non-discriminatory manner.</a:t>
            </a:r>
            <a:endParaRPr lang="en-US" dirty="0"/>
          </a:p>
          <a:p>
            <a:pPr>
              <a:buNone/>
            </a:pPr>
            <a:r>
              <a:rPr lang="fr-FR" i="1" dirty="0"/>
              <a:t>(non-discrimination)</a:t>
            </a:r>
            <a:endParaRPr lang="en-US" dirty="0"/>
          </a:p>
          <a:p>
            <a:pPr>
              <a:buNone/>
            </a:pP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46</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smtClean="0"/>
              <a:t>4.2.2 - Type </a:t>
            </a:r>
            <a:r>
              <a:rPr lang="en-GB" b="1" dirty="0" smtClean="0">
                <a:solidFill>
                  <a:srgbClr val="00B0F0"/>
                </a:solidFill>
              </a:rPr>
              <a:t>B</a:t>
            </a:r>
            <a:r>
              <a:rPr lang="en-GB" b="1" dirty="0" smtClean="0"/>
              <a:t> inspection body</a:t>
            </a:r>
            <a:endParaRPr lang="en-US" dirty="0"/>
          </a:p>
        </p:txBody>
      </p:sp>
      <p:sp>
        <p:nvSpPr>
          <p:cNvPr id="3" name="عنصر نائب للمحتوى 2"/>
          <p:cNvSpPr>
            <a:spLocks noGrp="1"/>
          </p:cNvSpPr>
          <p:nvPr>
            <p:ph idx="1"/>
          </p:nvPr>
        </p:nvSpPr>
        <p:spPr/>
        <p:txBody>
          <a:bodyPr>
            <a:normAutofit/>
          </a:bodyPr>
          <a:lstStyle/>
          <a:p>
            <a:r>
              <a:rPr lang="en-GB" b="1" dirty="0" smtClean="0"/>
              <a:t>The </a:t>
            </a:r>
            <a:r>
              <a:rPr lang="en-GB" b="1" dirty="0"/>
              <a:t>inspection body which forms a separate and identifiable part of an organisation involved in the design, manufacture, supply, installation, use or maintenance of the items it inspects and has been established to supply inspection services to its parent organisation shall meet the criteria of Annex B (normative).</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dirty="0" smtClean="0"/>
              <a:t>ANNEX B - Independence criteria for type B inspection body </a:t>
            </a:r>
            <a:endParaRPr lang="en-US" dirty="0"/>
          </a:p>
        </p:txBody>
      </p:sp>
      <p:sp>
        <p:nvSpPr>
          <p:cNvPr id="3" name="عنصر نائب للمحتوى 2"/>
          <p:cNvSpPr>
            <a:spLocks noGrp="1"/>
          </p:cNvSpPr>
          <p:nvPr>
            <p:ph idx="1"/>
          </p:nvPr>
        </p:nvSpPr>
        <p:spPr>
          <a:xfrm>
            <a:off x="381000" y="1524000"/>
            <a:ext cx="8534400" cy="5334000"/>
          </a:xfrm>
        </p:spPr>
        <p:txBody>
          <a:bodyPr>
            <a:normAutofit fontScale="62500" lnSpcReduction="20000"/>
          </a:bodyPr>
          <a:lstStyle/>
          <a:p>
            <a:r>
              <a:rPr lang="en-GB" b="1" dirty="0" smtClean="0"/>
              <a:t>The </a:t>
            </a:r>
            <a:r>
              <a:rPr lang="en-GB" b="1" dirty="0"/>
              <a:t>inspection body referred to in 4.2.2. shall meet the following criteria </a:t>
            </a:r>
            <a:r>
              <a:rPr lang="en-GB" b="1" dirty="0" smtClean="0"/>
              <a:t>:</a:t>
            </a:r>
          </a:p>
          <a:p>
            <a:endParaRPr lang="en-US" dirty="0"/>
          </a:p>
          <a:p>
            <a:r>
              <a:rPr lang="en-GB" b="1" dirty="0"/>
              <a:t>B.1 - A clear separation of the responsibilities of the inspection personnel from those of the personnel employed in the other functions shall be established by organisational identification and the reporting methods of the inspection body within the parent organisation.</a:t>
            </a:r>
            <a:endParaRPr lang="en-US" dirty="0"/>
          </a:p>
          <a:p>
            <a:pPr>
              <a:buNone/>
            </a:pPr>
            <a:r>
              <a:rPr lang="en-GB" i="1" dirty="0"/>
              <a:t> (separation of the inspection personnel)</a:t>
            </a:r>
            <a:endParaRPr lang="en-US" dirty="0"/>
          </a:p>
          <a:p>
            <a:endParaRPr lang="en-US" dirty="0"/>
          </a:p>
          <a:p>
            <a:r>
              <a:rPr lang="en-GB" b="1" dirty="0"/>
              <a:t>B.2</a:t>
            </a:r>
            <a:r>
              <a:rPr lang="en-GB" dirty="0"/>
              <a:t> - </a:t>
            </a:r>
            <a:r>
              <a:rPr lang="en-GB" b="1" dirty="0"/>
              <a:t>The inspection body and its staff shall not engage in any activities that may conflict with their independence of judgement and integrity in relation to their inspection activities. In particular they shall not become directly involved in the design, manufacture, supply, installation, use or maintenance of the items inspected, or similar competitive items.</a:t>
            </a:r>
            <a:endParaRPr lang="en-US" dirty="0"/>
          </a:p>
          <a:p>
            <a:pPr>
              <a:buNone/>
            </a:pPr>
            <a:r>
              <a:rPr lang="en-GB" i="1" dirty="0"/>
              <a:t>(forbidden activities)</a:t>
            </a:r>
            <a:endParaRPr lang="en-US" dirty="0"/>
          </a:p>
          <a:p>
            <a:pPr>
              <a:buNone/>
            </a:pPr>
            <a:endParaRPr lang="en-US" dirty="0"/>
          </a:p>
          <a:p>
            <a:r>
              <a:rPr lang="en-GB" b="1" dirty="0"/>
              <a:t>B.3</a:t>
            </a:r>
            <a:r>
              <a:rPr lang="en-GB" dirty="0"/>
              <a:t> </a:t>
            </a:r>
            <a:r>
              <a:rPr lang="en-GB" b="1" dirty="0"/>
              <a:t>- Inspection services shall only be supplied to the organisation of which the inspection body forms a part.</a:t>
            </a:r>
            <a:endParaRPr lang="en-US" dirty="0"/>
          </a:p>
          <a:p>
            <a:pPr>
              <a:buNone/>
            </a:pPr>
            <a:r>
              <a:rPr lang="en-GB" i="1" dirty="0"/>
              <a:t>(services only to the organisation</a:t>
            </a:r>
            <a:r>
              <a:rPr lang="en-GB" i="1"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48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066800"/>
            <a:ext cx="8458200" cy="5638800"/>
          </a:xfrm>
        </p:spPr>
        <p:txBody>
          <a:bodyPr>
            <a:noAutofit/>
          </a:bodyPr>
          <a:lstStyle/>
          <a:p>
            <a:r>
              <a:rPr lang="en-GB" sz="2000" b="1" dirty="0" smtClean="0"/>
              <a:t>Guidance</a:t>
            </a:r>
            <a:r>
              <a:rPr lang="en-GB" sz="2000" dirty="0" smtClean="0"/>
              <a:t> </a:t>
            </a:r>
            <a:r>
              <a:rPr lang="en-GB" sz="2000" b="1" dirty="0" smtClean="0"/>
              <a:t>4.2.2 a</a:t>
            </a:r>
            <a:r>
              <a:rPr lang="en-GB" sz="2000" dirty="0" smtClean="0"/>
              <a:t> : The two characteristics by which inspection bodies can be identified as </a:t>
            </a:r>
            <a:r>
              <a:rPr lang="en-GB" sz="2000" i="1" dirty="0" smtClean="0"/>
              <a:t>Type B inspection bodies </a:t>
            </a:r>
            <a:r>
              <a:rPr lang="en-GB" sz="2000" dirty="0" smtClean="0"/>
              <a:t>are the following:</a:t>
            </a:r>
          </a:p>
          <a:p>
            <a:pPr>
              <a:buFont typeface="Wingdings" pitchFamily="2" charset="2"/>
              <a:buChar char="Ø"/>
            </a:pPr>
            <a:r>
              <a:rPr lang="en-GB" sz="2000" dirty="0" smtClean="0"/>
              <a:t> type B inspection bodies form a demonstrably separate and identifiable part of an organisation that is involved in the design, manufacture, supply, installation, use or maintenance of items that they inspect;</a:t>
            </a:r>
            <a:endParaRPr lang="en-US" sz="2000" dirty="0" smtClean="0"/>
          </a:p>
          <a:p>
            <a:pPr>
              <a:buFont typeface="Wingdings" pitchFamily="2" charset="2"/>
              <a:buChar char="Ø"/>
            </a:pPr>
            <a:r>
              <a:rPr lang="en-GB" sz="2000" dirty="0" smtClean="0"/>
              <a:t>type B inspection bodies supply inspection services only to their parent organisation.</a:t>
            </a:r>
          </a:p>
          <a:p>
            <a:r>
              <a:rPr lang="en-GB" sz="2000" dirty="0" smtClean="0"/>
              <a:t>A Type B inspection body may form a part of a </a:t>
            </a:r>
            <a:r>
              <a:rPr lang="en-GB" sz="2000" i="1" dirty="0" smtClean="0"/>
              <a:t>user </a:t>
            </a:r>
            <a:r>
              <a:rPr lang="en-GB" sz="2000" dirty="0" smtClean="0"/>
              <a:t>organisation or of a </a:t>
            </a:r>
            <a:r>
              <a:rPr lang="en-GB" sz="2000" i="1" dirty="0" smtClean="0"/>
              <a:t>supplier </a:t>
            </a:r>
            <a:r>
              <a:rPr lang="en-GB" sz="2000" dirty="0" smtClean="0"/>
              <a:t>organisation.</a:t>
            </a:r>
            <a:endParaRPr lang="en-US" sz="2000" dirty="0" smtClean="0"/>
          </a:p>
          <a:p>
            <a:r>
              <a:rPr lang="en-GB" sz="2000" dirty="0" smtClean="0"/>
              <a:t>When a Type B inspection body that forms a part of a supplier organisation inspects items that are manufactured by or for its parent organisation and are to be supplied to the market or to any other party, it carries out first party inspection.</a:t>
            </a:r>
          </a:p>
          <a:p>
            <a:r>
              <a:rPr lang="en-GB" sz="2000" dirty="0" smtClean="0"/>
              <a:t>When a Type B inspection body that forms a part of a user organisation inspects items to be supplied for use by its parent organisation by a supplier organisation that is not its parent organisation and not related to it, it carries out second party inspection.</a:t>
            </a:r>
            <a:endParaRPr lang="en-US" sz="2000" dirty="0"/>
          </a:p>
        </p:txBody>
      </p:sp>
      <p:grpSp>
        <p:nvGrpSpPr>
          <p:cNvPr id="4" name="مجموعة 3"/>
          <p:cNvGrpSpPr/>
          <p:nvPr/>
        </p:nvGrpSpPr>
        <p:grpSpPr>
          <a:xfrm>
            <a:off x="0" y="381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49</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AU"/>
              <a:t>IAF/ILAC Interpretive Guide</a:t>
            </a:r>
          </a:p>
        </p:txBody>
      </p:sp>
      <p:sp>
        <p:nvSpPr>
          <p:cNvPr id="17411" name="Rectangle 3"/>
          <p:cNvSpPr>
            <a:spLocks noGrp="1" noChangeArrowheads="1"/>
          </p:cNvSpPr>
          <p:nvPr>
            <p:ph type="body" idx="1"/>
          </p:nvPr>
        </p:nvSpPr>
        <p:spPr/>
        <p:txBody>
          <a:bodyPr>
            <a:normAutofit fontScale="92500" lnSpcReduction="10000"/>
          </a:bodyPr>
          <a:lstStyle/>
          <a:p>
            <a:r>
              <a:rPr lang="en-AU" dirty="0"/>
              <a:t>Outcome of a Joint Working Group</a:t>
            </a:r>
          </a:p>
          <a:p>
            <a:pPr lvl="1"/>
            <a:r>
              <a:rPr lang="en-AU" dirty="0"/>
              <a:t>Aim to harmonise interpretation</a:t>
            </a:r>
          </a:p>
          <a:p>
            <a:pPr lvl="1"/>
            <a:r>
              <a:rPr lang="en-AU" dirty="0"/>
              <a:t>to form the basis of MRA</a:t>
            </a:r>
          </a:p>
          <a:p>
            <a:pPr lvl="1"/>
            <a:r>
              <a:rPr lang="en-AU" dirty="0"/>
              <a:t>Under development since 2001 meeting</a:t>
            </a:r>
          </a:p>
          <a:p>
            <a:r>
              <a:rPr lang="en-AU" dirty="0"/>
              <a:t>Notionally guidance but includes </a:t>
            </a:r>
          </a:p>
          <a:p>
            <a:pPr lvl="1"/>
            <a:r>
              <a:rPr lang="en-AU" dirty="0"/>
              <a:t>“shall”, “is expected to”, “must”, “to be included”, “considered to be mandatory for compliance with 17020”</a:t>
            </a:r>
          </a:p>
          <a:p>
            <a:r>
              <a:rPr lang="en-AU" dirty="0"/>
              <a:t>Comments </a:t>
            </a:r>
            <a:r>
              <a:rPr lang="en-AU" dirty="0" smtClean="0"/>
              <a:t>referred to by</a:t>
            </a:r>
          </a:p>
          <a:p>
            <a:r>
              <a:rPr lang="en-AU" dirty="0" smtClean="0"/>
              <a:t>Text of standard in bold</a:t>
            </a:r>
            <a:endParaRPr lang="en-AU" dirty="0"/>
          </a:p>
        </p:txBody>
      </p:sp>
      <p:grpSp>
        <p:nvGrpSpPr>
          <p:cNvPr id="4" name="مجموعة 3"/>
          <p:cNvGrpSpPr/>
          <p:nvPr/>
        </p:nvGrpSpPr>
        <p:grpSpPr>
          <a:xfrm>
            <a:off x="5867400" y="5334000"/>
            <a:ext cx="889846" cy="5334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5</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smtClean="0"/>
              <a:t>4.2.3 - Type </a:t>
            </a:r>
            <a:r>
              <a:rPr lang="en-GB" b="1" dirty="0" smtClean="0">
                <a:solidFill>
                  <a:srgbClr val="00FF00"/>
                </a:solidFill>
              </a:rPr>
              <a:t>C</a:t>
            </a:r>
            <a:r>
              <a:rPr lang="en-GB" b="1" dirty="0" smtClean="0"/>
              <a:t> inspection body </a:t>
            </a:r>
            <a:endParaRPr lang="en-US" dirty="0"/>
          </a:p>
        </p:txBody>
      </p:sp>
      <p:sp>
        <p:nvSpPr>
          <p:cNvPr id="3" name="عنصر نائب للمحتوى 2"/>
          <p:cNvSpPr>
            <a:spLocks noGrp="1"/>
          </p:cNvSpPr>
          <p:nvPr>
            <p:ph idx="1"/>
          </p:nvPr>
        </p:nvSpPr>
        <p:spPr/>
        <p:txBody>
          <a:bodyPr/>
          <a:lstStyle/>
          <a:p>
            <a:r>
              <a:rPr lang="en-GB" b="1" dirty="0" smtClean="0"/>
              <a:t>The </a:t>
            </a:r>
            <a:r>
              <a:rPr lang="en-GB" b="1" dirty="0"/>
              <a:t>inspection body which is involved in the design, manufacture, supply, installation, use or maintenance of the items it inspects or of similar competitive items and may supply inspection services to other parties not being its parent organisation shall meet the criteria of Annex C (normative).</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50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ANNEX C - </a:t>
            </a:r>
            <a:r>
              <a:rPr lang="en-GB" b="1" dirty="0" smtClean="0"/>
              <a:t>Independence criteria for type C inspection body</a:t>
            </a:r>
            <a:endParaRPr lang="en-US" dirty="0"/>
          </a:p>
        </p:txBody>
      </p:sp>
      <p:sp>
        <p:nvSpPr>
          <p:cNvPr id="3" name="عنصر نائب للمحتوى 2"/>
          <p:cNvSpPr>
            <a:spLocks noGrp="1"/>
          </p:cNvSpPr>
          <p:nvPr>
            <p:ph idx="1"/>
          </p:nvPr>
        </p:nvSpPr>
        <p:spPr/>
        <p:txBody>
          <a:bodyPr>
            <a:normAutofit lnSpcReduction="10000"/>
          </a:bodyPr>
          <a:lstStyle/>
          <a:p>
            <a:r>
              <a:rPr lang="en-GB" b="1" dirty="0" smtClean="0"/>
              <a:t>The </a:t>
            </a:r>
            <a:r>
              <a:rPr lang="en-GB" b="1" dirty="0"/>
              <a:t>inspection body referred to in 4.2.3. shall meet the following criterion :</a:t>
            </a:r>
            <a:endParaRPr lang="en-US" dirty="0"/>
          </a:p>
          <a:p>
            <a:r>
              <a:rPr lang="en-GB" b="1" dirty="0"/>
              <a:t>C.1</a:t>
            </a:r>
            <a:r>
              <a:rPr lang="en-GB" dirty="0"/>
              <a:t> - The inspection body shall provide safeguards within the organisation to ensure adequate segregation of responsibilities and accountabilities in the provision of inspection services by organisation and/or documented procedures.</a:t>
            </a:r>
            <a:endParaRPr lang="en-US" dirty="0"/>
          </a:p>
          <a:p>
            <a:pPr>
              <a:buNone/>
            </a:pPr>
            <a:r>
              <a:rPr lang="fr-FR" i="1" dirty="0" smtClean="0"/>
              <a:t>(</a:t>
            </a:r>
            <a:r>
              <a:rPr lang="fr-FR" i="1" dirty="0" err="1" smtClean="0"/>
              <a:t>segregation</a:t>
            </a:r>
            <a:r>
              <a:rPr lang="fr-FR" i="1" dirty="0" smtClean="0"/>
              <a: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51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r>
              <a:rPr lang="en-GB" b="1" dirty="0" smtClean="0"/>
              <a:t>4.2.3 - Type </a:t>
            </a:r>
            <a:r>
              <a:rPr lang="en-GB" b="1" dirty="0" smtClean="0">
                <a:solidFill>
                  <a:srgbClr val="00FF00"/>
                </a:solidFill>
              </a:rPr>
              <a:t>C</a:t>
            </a:r>
            <a:r>
              <a:rPr lang="en-GB" b="1" dirty="0" smtClean="0"/>
              <a:t> inspection body </a:t>
            </a:r>
            <a:endParaRPr lang="en-US" dirty="0"/>
          </a:p>
        </p:txBody>
      </p:sp>
      <p:sp>
        <p:nvSpPr>
          <p:cNvPr id="3" name="عنصر نائب للمحتوى 2"/>
          <p:cNvSpPr>
            <a:spLocks noGrp="1"/>
          </p:cNvSpPr>
          <p:nvPr>
            <p:ph idx="1"/>
          </p:nvPr>
        </p:nvSpPr>
        <p:spPr>
          <a:xfrm>
            <a:off x="457200" y="1600200"/>
            <a:ext cx="8229600" cy="4800600"/>
          </a:xfrm>
        </p:spPr>
        <p:txBody>
          <a:bodyPr>
            <a:normAutofit fontScale="62500" lnSpcReduction="20000"/>
          </a:bodyPr>
          <a:lstStyle/>
          <a:p>
            <a:r>
              <a:rPr lang="en-GB" b="1" dirty="0"/>
              <a:t>Guidance 4.2.3a :</a:t>
            </a:r>
            <a:r>
              <a:rPr lang="en-GB" dirty="0"/>
              <a:t> Type C inspection bodies are involved, in the design, manufacture, supply, installation, use or maintenance of items that they inspect. Inspections carried out by them may include first party inspections and second party inspections of the same type as carried out by Type B bodies. However, Type C inspection bodies are distinct from Type B inspection bodies for the following reasons:</a:t>
            </a:r>
            <a:endParaRPr lang="en-US" dirty="0"/>
          </a:p>
          <a:p>
            <a:r>
              <a:rPr lang="en-GB" dirty="0"/>
              <a:t>A Type C inspection body need not be a separate part but shall be identifiable within the organisation. A Type C body may itself be the designer, manufacturer, supplier, installer, user or maintainer of items that it inspects.</a:t>
            </a:r>
            <a:endParaRPr lang="en-US" dirty="0"/>
          </a:p>
          <a:p>
            <a:r>
              <a:rPr lang="en-GB" dirty="0"/>
              <a:t>A Type C inspection body may offer its inspection service on the open market or to any other party and supply inspection service to external organisations. For example, it may inspect products supplied by it or by its parent organisation and used by another organisation. It may also supply other organisations with inspection of items that are similar to those designed, manufactured, supplied, installed, used or maintained by it or by its parent organisation, and which may therefore be regarded as competitive.</a:t>
            </a:r>
            <a:endParaRPr lang="en-US" dirty="0"/>
          </a:p>
          <a:p>
            <a:endParaRPr lang="en-US" dirty="0"/>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
        <p:nvSpPr>
          <p:cNvPr id="7" name="عنصر نائب لرقم الشريحة 6"/>
          <p:cNvSpPr>
            <a:spLocks noGrp="1"/>
          </p:cNvSpPr>
          <p:nvPr>
            <p:ph type="sldNum" sz="quarter" idx="12"/>
          </p:nvPr>
        </p:nvSpPr>
        <p:spPr/>
        <p:txBody>
          <a:bodyPr/>
          <a:lstStyle/>
          <a:p>
            <a:fld id="{FC5E9048-9D8D-4E4D-84FB-41E3F5660FEC}" type="slidenum">
              <a:rPr lang="en-US" smtClean="0"/>
              <a:pPr/>
              <a:t>52</a:t>
            </a:fld>
            <a:endParaRPr lang="en-US"/>
          </a:p>
        </p:txBody>
      </p:sp>
      <p:grpSp>
        <p:nvGrpSpPr>
          <p:cNvPr id="4" name="مجموعة 3"/>
          <p:cNvGrpSpPr/>
          <p:nvPr/>
        </p:nvGrpSpPr>
        <p:grpSpPr>
          <a:xfrm>
            <a:off x="0" y="381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1"/>
          <p:cNvSpPr>
            <a:spLocks noGrp="1"/>
          </p:cNvSpPr>
          <p:nvPr>
            <p:ph type="title"/>
          </p:nvPr>
        </p:nvSpPr>
        <p:spPr/>
        <p:txBody>
          <a:bodyPr/>
          <a:lstStyle/>
          <a:p>
            <a:r>
              <a:rPr lang="en-GB" b="1" dirty="0" smtClean="0"/>
              <a:t>4.2.3 - Type </a:t>
            </a:r>
            <a:r>
              <a:rPr lang="en-GB" b="1" dirty="0" smtClean="0">
                <a:solidFill>
                  <a:srgbClr val="00FF00"/>
                </a:solidFill>
              </a:rPr>
              <a:t>C</a:t>
            </a:r>
            <a:r>
              <a:rPr lang="en-GB" b="1" dirty="0" smtClean="0"/>
              <a:t> inspection body </a:t>
            </a:r>
            <a:endParaRPr lang="en-US" dirty="0"/>
          </a:p>
        </p:txBody>
      </p:sp>
      <p:sp>
        <p:nvSpPr>
          <p:cNvPr id="3" name="عنصر نائب للمحتوى 2"/>
          <p:cNvSpPr>
            <a:spLocks noGrp="1"/>
          </p:cNvSpPr>
          <p:nvPr>
            <p:ph idx="1"/>
          </p:nvPr>
        </p:nvSpPr>
        <p:spPr>
          <a:xfrm>
            <a:off x="457200" y="1600200"/>
            <a:ext cx="8382000" cy="4876800"/>
          </a:xfrm>
        </p:spPr>
        <p:txBody>
          <a:bodyPr>
            <a:normAutofit fontScale="62500" lnSpcReduction="20000"/>
          </a:bodyPr>
          <a:lstStyle/>
          <a:p>
            <a:r>
              <a:rPr lang="en-GB" dirty="0" smtClean="0"/>
              <a:t>Inspections carried out by Type C inspection bodies cannot be classified as third party inspections because they do not meet the requirements of independence of operations as stipulated for Type A inspection bodies in Annex A of ISO/IEC 17020. Type C inspection bodies may conform to some of the criteria concerning independence of other economic operators, non-involvement in `conflicting" activities and non-discriminatory operations that characterise Type A and Type B inspection bodies. Yet they remain Type C inspection bodies as long as they do not meet </a:t>
            </a:r>
            <a:r>
              <a:rPr lang="en-GB" i="1" dirty="0" smtClean="0"/>
              <a:t>ail </a:t>
            </a:r>
            <a:r>
              <a:rPr lang="en-GB" dirty="0" smtClean="0"/>
              <a:t>of the requirements applicable to Type A or Type B inspection bodies.</a:t>
            </a:r>
          </a:p>
          <a:p>
            <a:endParaRPr lang="en-US" dirty="0" smtClean="0"/>
          </a:p>
          <a:p>
            <a:r>
              <a:rPr lang="en-GB" dirty="0" smtClean="0"/>
              <a:t>The  design/ manufacture/ supply/installation /servicing/  maintenance and the inspection of an entity carried out by a Type C inspection body should not be undertaken by the same person. An exception to this is where a regulatory or other authoritative requirement explicitly allows an individual person from a Type C inspection body to undertake both the design/  manufacture/ supply/ installation/ servicing/ maintenance and the inspection of an entity.</a:t>
            </a:r>
            <a:endParaRPr lang="en-US" dirty="0" smtClean="0"/>
          </a:p>
          <a:p>
            <a:endParaRPr lang="en-US" dirty="0"/>
          </a:p>
        </p:txBody>
      </p:sp>
      <p:sp>
        <p:nvSpPr>
          <p:cNvPr id="11" name="عنصر نائب للتذييل 10"/>
          <p:cNvSpPr>
            <a:spLocks noGrp="1"/>
          </p:cNvSpPr>
          <p:nvPr>
            <p:ph type="ftr" sz="quarter" idx="11"/>
          </p:nvPr>
        </p:nvSpPr>
        <p:spPr/>
        <p:txBody>
          <a:bodyPr/>
          <a:lstStyle/>
          <a:p>
            <a:r>
              <a:rPr lang="en-US" smtClean="0"/>
              <a:t>Brahim HOULA- GSO training</a:t>
            </a:r>
            <a:endParaRPr lang="en-US"/>
          </a:p>
        </p:txBody>
      </p:sp>
      <p:sp>
        <p:nvSpPr>
          <p:cNvPr id="10" name="عنصر نائب لرقم الشريحة 9"/>
          <p:cNvSpPr>
            <a:spLocks noGrp="1"/>
          </p:cNvSpPr>
          <p:nvPr>
            <p:ph type="sldNum" sz="quarter" idx="12"/>
          </p:nvPr>
        </p:nvSpPr>
        <p:spPr/>
        <p:txBody>
          <a:bodyPr/>
          <a:lstStyle/>
          <a:p>
            <a:fld id="{FC5E9048-9D8D-4E4D-84FB-41E3F5660FEC}" type="slidenum">
              <a:rPr lang="en-US" smtClean="0"/>
              <a:pPr/>
              <a:t>53</a:t>
            </a:fld>
            <a:endParaRPr lang="en-US"/>
          </a:p>
        </p:txBody>
      </p:sp>
      <p:grpSp>
        <p:nvGrpSpPr>
          <p:cNvPr id="4" name="مجموعة 3"/>
          <p:cNvGrpSpPr/>
          <p:nvPr/>
        </p:nvGrpSpPr>
        <p:grpSpPr>
          <a:xfrm>
            <a:off x="0" y="3810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grpSp>
        <p:nvGrpSpPr>
          <p:cNvPr id="7" name="مجموعة 6"/>
          <p:cNvGrpSpPr/>
          <p:nvPr/>
        </p:nvGrpSpPr>
        <p:grpSpPr>
          <a:xfrm>
            <a:off x="0" y="3886200"/>
            <a:ext cx="685800" cy="381000"/>
            <a:chOff x="6705600" y="457200"/>
            <a:chExt cx="889846" cy="533400"/>
          </a:xfrm>
        </p:grpSpPr>
        <p:pic>
          <p:nvPicPr>
            <p:cNvPr id="8"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9"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4.2.3 - Type </a:t>
            </a:r>
            <a:r>
              <a:rPr lang="en-GB" b="1" dirty="0" smtClean="0">
                <a:solidFill>
                  <a:srgbClr val="00FF00"/>
                </a:solidFill>
              </a:rPr>
              <a:t>C</a:t>
            </a:r>
            <a:r>
              <a:rPr lang="en-GB" b="1" dirty="0" smtClean="0"/>
              <a:t> inspection body </a:t>
            </a:r>
            <a:endParaRPr lang="en-US" dirty="0"/>
          </a:p>
        </p:txBody>
      </p:sp>
      <p:sp>
        <p:nvSpPr>
          <p:cNvPr id="3" name="عنصر نائب للمحتوى 2"/>
          <p:cNvSpPr>
            <a:spLocks noGrp="1"/>
          </p:cNvSpPr>
          <p:nvPr>
            <p:ph idx="1"/>
          </p:nvPr>
        </p:nvSpPr>
        <p:spPr/>
        <p:txBody>
          <a:bodyPr>
            <a:normAutofit/>
          </a:bodyPr>
          <a:lstStyle/>
          <a:p>
            <a:pPr algn="just"/>
            <a:r>
              <a:rPr lang="en-US" dirty="0" smtClean="0"/>
              <a:t>4.2.3(1) In the case of type C inspection bodies, contractual conditions should include a clear statement </a:t>
            </a:r>
            <a:r>
              <a:rPr lang="en-US" dirty="0" err="1" smtClean="0"/>
              <a:t>summarising</a:t>
            </a:r>
            <a:r>
              <a:rPr lang="en-US" dirty="0" smtClean="0"/>
              <a:t> the interests or activities of the inspection body or associated bodies that resulted in the type C classification. This statement should be sufficiently explicit to enable potential clients to make informed decisions on the adequacy of the level of independence offered.</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54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4" name="مستطيل 3"/>
          <p:cNvSpPr/>
          <p:nvPr/>
        </p:nvSpPr>
        <p:spPr>
          <a:xfrm>
            <a:off x="2362514" y="-685800"/>
            <a:ext cx="4038286" cy="77251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ar-SA"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عنصر نائب لرقم الشريحة 4"/>
          <p:cNvSpPr>
            <a:spLocks noGrp="1"/>
          </p:cNvSpPr>
          <p:nvPr>
            <p:ph type="sldNum" sz="quarter" idx="12"/>
          </p:nvPr>
        </p:nvSpPr>
        <p:spPr/>
        <p:txBody>
          <a:bodyPr/>
          <a:lstStyle/>
          <a:p>
            <a:fld id="{FC5E9048-9D8D-4E4D-84FB-41E3F5660FEC}" type="slidenum">
              <a:rPr lang="en-US" smtClean="0"/>
              <a:pPr/>
              <a:t>55</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
        <p:nvSpPr>
          <p:cNvPr id="4" name="عنصر نائب للمحتوى 4"/>
          <p:cNvSpPr txBox="1">
            <a:spLocks/>
          </p:cNvSpPr>
          <p:nvPr/>
        </p:nvSpPr>
        <p:spPr>
          <a:xfrm>
            <a:off x="2320321" y="-1447800"/>
            <a:ext cx="4461479" cy="9248686"/>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9500" b="1" i="0" u="none" strike="noStrike" kern="1200" cap="none" spc="0" normalizeH="0" baseline="0" noProof="0" dirty="0" smtClean="0">
                <a:ln w="11430"/>
                <a:solidFill>
                  <a:schemeClr val="tx2">
                    <a:lumMod val="60000"/>
                    <a:lumOff val="40000"/>
                  </a:schemeClr>
                </a:solidFill>
                <a:effectLst>
                  <a:outerShdw blurRad="50800" dist="39000" dir="5460000" algn="tl">
                    <a:srgbClr val="000000">
                      <a:alpha val="38000"/>
                    </a:srgbClr>
                  </a:outerShdw>
                </a:effectLst>
                <a:uLnTx/>
                <a:uFillTx/>
                <a:latin typeface="+mn-lt"/>
                <a:ea typeface="+mn-ea"/>
                <a:cs typeface="+mn-cs"/>
              </a:rPr>
              <a:t>B</a:t>
            </a:r>
            <a:endParaRPr kumimoji="0" lang="ar-SA" sz="7200" b="1" i="0" u="none" strike="noStrike" kern="1200" cap="none" spc="0" normalizeH="0" baseline="0" noProof="0" dirty="0" smtClean="0">
              <a:ln w="11430"/>
              <a:solidFill>
                <a:schemeClr val="tx2">
                  <a:lumMod val="60000"/>
                  <a:lumOff val="40000"/>
                </a:schemeClr>
              </a:solidFill>
              <a:effectLst>
                <a:outerShdw blurRad="50800" dist="39000" dir="5460000" algn="tl">
                  <a:srgbClr val="000000">
                    <a:alpha val="38000"/>
                  </a:srgbClr>
                </a:outerShdw>
              </a:effectLst>
              <a:uLnTx/>
              <a:uFillTx/>
              <a:latin typeface="+mn-lt"/>
              <a:ea typeface="+mn-ea"/>
              <a:cs typeface="+mn-cs"/>
            </a:endParaRPr>
          </a:p>
        </p:txBody>
      </p:sp>
      <p:sp>
        <p:nvSpPr>
          <p:cNvPr id="5" name="شكل بيضاوي 4"/>
          <p:cNvSpPr/>
          <p:nvPr/>
        </p:nvSpPr>
        <p:spPr>
          <a:xfrm>
            <a:off x="3962400" y="3810000"/>
            <a:ext cx="1295400"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56</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
        <p:nvSpPr>
          <p:cNvPr id="4" name="عنصر نائب للمحتوى 4"/>
          <p:cNvSpPr txBox="1">
            <a:spLocks/>
          </p:cNvSpPr>
          <p:nvPr/>
        </p:nvSpPr>
        <p:spPr>
          <a:xfrm>
            <a:off x="2320321" y="-1447800"/>
            <a:ext cx="4461479" cy="9248686"/>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9500" b="1" i="0" u="none" strike="noStrike" kern="1200" cap="none" spc="0" normalizeH="0" baseline="0" noProof="0" dirty="0" smtClean="0">
                <a:ln w="11430"/>
                <a:solidFill>
                  <a:srgbClr val="00B050"/>
                </a:solidFill>
                <a:effectLst>
                  <a:outerShdw blurRad="50800" dist="39000" dir="5460000" algn="tl">
                    <a:srgbClr val="000000">
                      <a:alpha val="38000"/>
                    </a:srgbClr>
                  </a:outerShdw>
                </a:effectLst>
                <a:uLnTx/>
                <a:uFillTx/>
                <a:latin typeface="+mn-lt"/>
                <a:ea typeface="+mn-ea"/>
                <a:cs typeface="+mn-cs"/>
              </a:rPr>
              <a:t>C</a:t>
            </a:r>
            <a:endParaRPr kumimoji="0" lang="ar-SA" sz="7200" b="1" i="0" u="none" strike="noStrike" kern="1200" cap="none" spc="0" normalizeH="0" baseline="0" noProof="0" dirty="0" smtClean="0">
              <a:ln w="11430"/>
              <a:solidFill>
                <a:srgbClr val="00B050"/>
              </a:solidFill>
              <a:effectLst>
                <a:outerShdw blurRad="50800" dist="39000" dir="5460000" algn="tl">
                  <a:srgbClr val="000000">
                    <a:alpha val="38000"/>
                  </a:srgbClr>
                </a:outerShdw>
              </a:effectLst>
              <a:uLnTx/>
              <a:uFillTx/>
              <a:latin typeface="+mn-lt"/>
              <a:ea typeface="+mn-ea"/>
              <a:cs typeface="+mn-cs"/>
            </a:endParaRPr>
          </a:p>
        </p:txBody>
      </p:sp>
      <p:sp>
        <p:nvSpPr>
          <p:cNvPr id="5" name="شكل بيضاوي 4"/>
          <p:cNvSpPr/>
          <p:nvPr/>
        </p:nvSpPr>
        <p:spPr>
          <a:xfrm>
            <a:off x="4343400" y="2590800"/>
            <a:ext cx="2514600" cy="1828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57</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a:t>5 - confidentiality</a:t>
            </a:r>
            <a:r>
              <a:rPr lang="en-US" dirty="0"/>
              <a:t/>
            </a:r>
            <a:br>
              <a:rPr lang="en-US" dirty="0"/>
            </a:br>
            <a:endParaRPr lang="en-US" dirty="0"/>
          </a:p>
        </p:txBody>
      </p:sp>
      <p:sp>
        <p:nvSpPr>
          <p:cNvPr id="5" name="عنصر نائب للنص 4"/>
          <p:cNvSpPr>
            <a:spLocks noGrp="1"/>
          </p:cNvSpPr>
          <p:nvPr>
            <p:ph type="body" idx="1"/>
          </p:nvPr>
        </p:nvSpPr>
        <p:spPr/>
        <p:txBody>
          <a:bodyPr/>
          <a:lstStyle/>
          <a:p>
            <a:endParaRPr lang="en-US"/>
          </a:p>
        </p:txBody>
      </p:sp>
      <p:pic>
        <p:nvPicPr>
          <p:cNvPr id="3074" name="Picture 2" descr="confidentiality.jpg"/>
          <p:cNvPicPr>
            <a:picLocks noChangeAspect="1" noChangeArrowheads="1"/>
          </p:cNvPicPr>
          <p:nvPr/>
        </p:nvPicPr>
        <p:blipFill>
          <a:blip r:embed="rId2"/>
          <a:srcRect/>
          <a:stretch>
            <a:fillRect/>
          </a:stretch>
        </p:blipFill>
        <p:spPr bwMode="auto">
          <a:xfrm>
            <a:off x="4038600" y="642494"/>
            <a:ext cx="3581400" cy="2853182"/>
          </a:xfrm>
          <a:prstGeom prst="rect">
            <a:avLst/>
          </a:prstGeom>
          <a:noFill/>
        </p:spPr>
      </p:pic>
      <p:pic>
        <p:nvPicPr>
          <p:cNvPr id="3076" name="Picture 4" descr="http://www.matchpointgroup.com/files/confidential_stamp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76600" y="1143000"/>
            <a:ext cx="4762500" cy="3971925"/>
          </a:xfrm>
          <a:prstGeom prst="rect">
            <a:avLst/>
          </a:prstGeom>
          <a:noFill/>
        </p:spPr>
      </p:pic>
      <p:sp>
        <p:nvSpPr>
          <p:cNvPr id="6" name="عنصر نائب لرقم الشريحة 5"/>
          <p:cNvSpPr>
            <a:spLocks noGrp="1"/>
          </p:cNvSpPr>
          <p:nvPr>
            <p:ph type="sldNum" sz="quarter" idx="12"/>
          </p:nvPr>
        </p:nvSpPr>
        <p:spPr/>
        <p:txBody>
          <a:bodyPr/>
          <a:lstStyle/>
          <a:p>
            <a:fld id="{FC5E9048-9D8D-4E4D-84FB-41E3F5660FEC}" type="slidenum">
              <a:rPr lang="en-US" smtClean="0"/>
              <a:pPr/>
              <a:t>58</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b="1" dirty="0"/>
              <a:t>5 - </a:t>
            </a:r>
            <a:r>
              <a:rPr lang="en-GB" b="1" dirty="0" smtClean="0"/>
              <a:t>confidentiality</a:t>
            </a:r>
            <a:endParaRPr lang="en-US" dirty="0"/>
          </a:p>
        </p:txBody>
      </p:sp>
      <p:sp>
        <p:nvSpPr>
          <p:cNvPr id="3" name="عنصر نائب للمحتوى 2"/>
          <p:cNvSpPr>
            <a:spLocks noGrp="1"/>
          </p:cNvSpPr>
          <p:nvPr>
            <p:ph idx="1"/>
          </p:nvPr>
        </p:nvSpPr>
        <p:spPr/>
        <p:txBody>
          <a:bodyPr>
            <a:normAutofit fontScale="85000" lnSpcReduction="20000"/>
          </a:bodyPr>
          <a:lstStyle/>
          <a:p>
            <a:r>
              <a:rPr lang="en-GB" b="1" dirty="0"/>
              <a:t>The inspection body shall ensure confidentiality of information obtained in the course of its inspection activities. Proprietary rights shall be protected.</a:t>
            </a:r>
            <a:endParaRPr lang="en-US" dirty="0"/>
          </a:p>
          <a:p>
            <a:r>
              <a:rPr lang="en-US" b="1" dirty="0"/>
              <a:t>Guidance 5 a</a:t>
            </a:r>
            <a:r>
              <a:rPr lang="en-US" dirty="0"/>
              <a:t> : The inspection body should have a policy, documented in its quality manual, concerning the observance of the confidentiality requirements of the client by the inspection body (cf. clause 12.3 of ISO/IEC 17020) and by any sub‑contractors employed by it (see clause 14 of ISO/IEC 17020), taking into account the relevant legal requirements. For mandatory inspection the procedures should set out who besides the client is entitled to have access to the results.</a:t>
            </a:r>
          </a:p>
          <a:p>
            <a:endParaRPr lang="en-US" dirty="0"/>
          </a:p>
        </p:txBody>
      </p:sp>
      <p:grpSp>
        <p:nvGrpSpPr>
          <p:cNvPr id="4" name="مجموعة 3"/>
          <p:cNvGrpSpPr/>
          <p:nvPr/>
        </p:nvGrpSpPr>
        <p:grpSpPr>
          <a:xfrm>
            <a:off x="228600" y="2971800"/>
            <a:ext cx="685800" cy="381000"/>
            <a:chOff x="6705600" y="457200"/>
            <a:chExt cx="889846" cy="533400"/>
          </a:xfrm>
        </p:grpSpPr>
        <p:pic>
          <p:nvPicPr>
            <p:cNvPr id="5"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6"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
        <p:nvSpPr>
          <p:cNvPr id="7" name="عنصر نائب لرقم الشريحة 6"/>
          <p:cNvSpPr>
            <a:spLocks noGrp="1"/>
          </p:cNvSpPr>
          <p:nvPr>
            <p:ph type="sldNum" sz="quarter" idx="12"/>
          </p:nvPr>
        </p:nvSpPr>
        <p:spPr/>
        <p:txBody>
          <a:bodyPr/>
          <a:lstStyle/>
          <a:p>
            <a:fld id="{FC5E9048-9D8D-4E4D-84FB-41E3F5660FEC}" type="slidenum">
              <a:rPr lang="en-US" smtClean="0"/>
              <a:pPr/>
              <a:t>59</a:t>
            </a:fld>
            <a:endParaRPr lang="en-US"/>
          </a:p>
        </p:txBody>
      </p:sp>
      <p:sp>
        <p:nvSpPr>
          <p:cNvPr id="8" name="عنصر نائب للتذييل 7"/>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AU"/>
              <a:t>APLAC Guidance Notes</a:t>
            </a:r>
          </a:p>
        </p:txBody>
      </p:sp>
      <p:sp>
        <p:nvSpPr>
          <p:cNvPr id="18435" name="Rectangle 3"/>
          <p:cNvSpPr>
            <a:spLocks noGrp="1" noChangeArrowheads="1"/>
          </p:cNvSpPr>
          <p:nvPr>
            <p:ph type="body" idx="1"/>
          </p:nvPr>
        </p:nvSpPr>
        <p:spPr>
          <a:xfrm>
            <a:off x="457200" y="1600200"/>
            <a:ext cx="8458200" cy="4525963"/>
          </a:xfrm>
        </p:spPr>
        <p:txBody>
          <a:bodyPr/>
          <a:lstStyle/>
          <a:p>
            <a:r>
              <a:rPr lang="en-AU" dirty="0"/>
              <a:t>Provides guidance “additional to” IAF/ILAC Document</a:t>
            </a:r>
          </a:p>
          <a:p>
            <a:pPr lvl="1"/>
            <a:r>
              <a:rPr lang="en-AU" dirty="0"/>
              <a:t>What was indigestible to IAF/ILAC by 2003 became the APLAC document</a:t>
            </a:r>
          </a:p>
          <a:p>
            <a:r>
              <a:rPr lang="en-AU" dirty="0"/>
              <a:t>Provides additional explanation</a:t>
            </a:r>
          </a:p>
          <a:p>
            <a:r>
              <a:rPr lang="en-AU" dirty="0"/>
              <a:t>Notionally guidance but includes</a:t>
            </a:r>
          </a:p>
          <a:p>
            <a:pPr lvl="1"/>
            <a:r>
              <a:rPr lang="en-AU" dirty="0"/>
              <a:t>“shall”, “must”</a:t>
            </a:r>
          </a:p>
          <a:p>
            <a:r>
              <a:rPr lang="en-AU" dirty="0" smtClean="0"/>
              <a:t>Comments referred to by</a:t>
            </a:r>
            <a:endParaRPr lang="en-AU" dirty="0"/>
          </a:p>
        </p:txBody>
      </p:sp>
      <p:pic>
        <p:nvPicPr>
          <p:cNvPr id="4" name="Picture 2"/>
          <p:cNvPicPr>
            <a:picLocks noChangeAspect="1" noChangeArrowheads="1"/>
          </p:cNvPicPr>
          <p:nvPr/>
        </p:nvPicPr>
        <p:blipFill>
          <a:blip r:embed="rId2" cstate="print"/>
          <a:srcRect/>
          <a:stretch>
            <a:fillRect/>
          </a:stretch>
        </p:blipFill>
        <p:spPr bwMode="auto">
          <a:xfrm>
            <a:off x="5410200" y="53340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6</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pnews.in/files/Management.jpg"/>
          <p:cNvPicPr>
            <a:picLocks noChangeAspect="1" noChangeArrowheads="1"/>
          </p:cNvPicPr>
          <p:nvPr/>
        </p:nvPicPr>
        <p:blipFill>
          <a:blip r:embed="rId2"/>
          <a:srcRect/>
          <a:stretch>
            <a:fillRect/>
          </a:stretch>
        </p:blipFill>
        <p:spPr bwMode="auto">
          <a:xfrm>
            <a:off x="381000" y="-609600"/>
            <a:ext cx="7620000" cy="5715000"/>
          </a:xfrm>
          <a:prstGeom prst="rect">
            <a:avLst/>
          </a:prstGeom>
          <a:noFill/>
        </p:spPr>
      </p:pic>
      <p:sp>
        <p:nvSpPr>
          <p:cNvPr id="4" name="عنوان 3"/>
          <p:cNvSpPr>
            <a:spLocks noGrp="1"/>
          </p:cNvSpPr>
          <p:nvPr>
            <p:ph type="title"/>
          </p:nvPr>
        </p:nvSpPr>
        <p:spPr>
          <a:xfrm>
            <a:off x="685800" y="4648200"/>
            <a:ext cx="7924800" cy="1362075"/>
          </a:xfrm>
        </p:spPr>
        <p:txBody>
          <a:bodyPr>
            <a:normAutofit/>
          </a:bodyPr>
          <a:lstStyle/>
          <a:p>
            <a:r>
              <a:rPr lang="en-GB" sz="3600" dirty="0"/>
              <a:t>6 - organisation and </a:t>
            </a:r>
            <a:r>
              <a:rPr lang="en-GB" sz="3600" dirty="0" smtClean="0"/>
              <a:t>management</a:t>
            </a:r>
            <a:endParaRPr lang="en-US" sz="3600"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60</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normAutofit fontScale="92500" lnSpcReduction="10000"/>
          </a:bodyPr>
          <a:lstStyle/>
          <a:p>
            <a:r>
              <a:rPr lang="en-GB" b="1" dirty="0"/>
              <a:t>6.1</a:t>
            </a:r>
            <a:r>
              <a:rPr lang="en-GB" dirty="0"/>
              <a:t> - </a:t>
            </a:r>
            <a:r>
              <a:rPr lang="en-GB" b="1" dirty="0"/>
              <a:t>The inspection body shall have an organisation that enables it to maintain the capability to perform its technical functions satisfactorily</a:t>
            </a:r>
            <a:r>
              <a:rPr lang="en-GB" b="1" dirty="0" smtClean="0"/>
              <a:t>. </a:t>
            </a:r>
            <a:r>
              <a:rPr lang="en-US" i="1" dirty="0" smtClean="0"/>
              <a:t>(general capability)</a:t>
            </a:r>
            <a:endParaRPr lang="en-US" dirty="0" smtClean="0"/>
          </a:p>
          <a:p>
            <a:endParaRPr lang="en-US" dirty="0"/>
          </a:p>
          <a:p>
            <a:r>
              <a:rPr lang="en-US" b="1" dirty="0"/>
              <a:t>Guidance 6.1 a</a:t>
            </a:r>
            <a:r>
              <a:rPr lang="en-US" dirty="0"/>
              <a:t> : The size, structure and composition of an inspection body, taken together should be suitable for the competent performance of the tasks with which the inspection body is concerned</a:t>
            </a:r>
            <a:r>
              <a:rPr lang="en-US"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a:xfrm>
            <a:off x="304800" y="1600200"/>
            <a:ext cx="8382000" cy="5257800"/>
          </a:xfrm>
        </p:spPr>
        <p:txBody>
          <a:bodyPr>
            <a:normAutofit fontScale="70000" lnSpcReduction="20000"/>
          </a:bodyPr>
          <a:lstStyle/>
          <a:p>
            <a:r>
              <a:rPr lang="en-GB" b="1" dirty="0"/>
              <a:t>6.2</a:t>
            </a:r>
            <a:r>
              <a:rPr lang="en-GB" dirty="0"/>
              <a:t> </a:t>
            </a:r>
            <a:r>
              <a:rPr lang="en-GB" i="1" dirty="0"/>
              <a:t>beginning (first sentence)</a:t>
            </a:r>
            <a:r>
              <a:rPr lang="en-GB" dirty="0"/>
              <a:t> </a:t>
            </a:r>
            <a:r>
              <a:rPr lang="en-GB" b="1" dirty="0"/>
              <a:t>- The inspection body shall define and document the responsibilities and reporting structure of the organisation</a:t>
            </a:r>
            <a:r>
              <a:rPr lang="en-GB" b="1" dirty="0" smtClean="0"/>
              <a:t>. </a:t>
            </a:r>
            <a:r>
              <a:rPr lang="en-US" i="1" dirty="0" smtClean="0"/>
              <a:t>(structure chart)</a:t>
            </a:r>
            <a:endParaRPr lang="en-US" dirty="0" smtClean="0"/>
          </a:p>
          <a:p>
            <a:endParaRPr lang="en-US" dirty="0"/>
          </a:p>
          <a:p>
            <a:r>
              <a:rPr lang="en-GB" b="1" dirty="0"/>
              <a:t>Guidance 6.2 a</a:t>
            </a:r>
            <a:r>
              <a:rPr lang="en-GB" dirty="0"/>
              <a:t> : The inspection body should maintain </a:t>
            </a:r>
            <a:r>
              <a:rPr lang="en-GB" dirty="0" err="1"/>
              <a:t>up‑to‑date</a:t>
            </a:r>
            <a:r>
              <a:rPr lang="en-GB" dirty="0"/>
              <a:t> an organisational chart clearly showing the functions and lines of authority for staff within the inspection body and the relationship, if any, between the inspection function and other activities of the organisation. The position of the technical manager and quality manager should be clearly shown in the chart.</a:t>
            </a:r>
            <a:endParaRPr lang="en-US" dirty="0"/>
          </a:p>
          <a:p>
            <a:r>
              <a:rPr lang="en-GB" b="1" dirty="0"/>
              <a:t>Guidance 6.2 b</a:t>
            </a:r>
            <a:r>
              <a:rPr lang="en-GB" dirty="0"/>
              <a:t> : For each position in the organisation that could have an effect on the quality of inspections, or records of inspection, details of responsibility should be included in the quality system documentation.</a:t>
            </a:r>
            <a:endParaRPr lang="en-US" dirty="0"/>
          </a:p>
          <a:p>
            <a:r>
              <a:rPr lang="en-US" b="1" dirty="0"/>
              <a:t>Guidance 6.2 c</a:t>
            </a:r>
            <a:r>
              <a:rPr lang="en-US" dirty="0"/>
              <a:t> : The degree of complexity of documentation and the extent to which staff members can hold several functions will depend upon the size of the </a:t>
            </a:r>
            <a:r>
              <a:rPr lang="en-US" dirty="0" smtClean="0"/>
              <a:t>organization</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a:xfrm>
            <a:off x="0" y="1600200"/>
            <a:ext cx="8686800" cy="5105400"/>
          </a:xfrm>
        </p:spPr>
        <p:txBody>
          <a:bodyPr>
            <a:normAutofit fontScale="62500" lnSpcReduction="20000"/>
          </a:bodyPr>
          <a:lstStyle/>
          <a:p>
            <a:r>
              <a:rPr lang="en-GB" b="1" dirty="0"/>
              <a:t>6.2</a:t>
            </a:r>
            <a:r>
              <a:rPr lang="en-GB" dirty="0"/>
              <a:t> </a:t>
            </a:r>
            <a:r>
              <a:rPr lang="en-GB" i="1" dirty="0"/>
              <a:t>end </a:t>
            </a:r>
            <a:r>
              <a:rPr lang="en-GB" dirty="0"/>
              <a:t> (</a:t>
            </a:r>
            <a:r>
              <a:rPr lang="en-GB" i="1" dirty="0"/>
              <a:t>second sentence</a:t>
            </a:r>
            <a:r>
              <a:rPr lang="en-GB" dirty="0"/>
              <a:t>) </a:t>
            </a:r>
            <a:r>
              <a:rPr lang="en-GB" b="1" dirty="0"/>
              <a:t>-… Where the inspection body also supplies certification and/or testing services, the relationship between its functions must be clearly defined.</a:t>
            </a:r>
            <a:endParaRPr lang="en-US" dirty="0"/>
          </a:p>
          <a:p>
            <a:r>
              <a:rPr lang="en-GB" i="1" dirty="0"/>
              <a:t>(recall) </a:t>
            </a:r>
            <a:r>
              <a:rPr lang="en-GB" b="1" i="1" dirty="0"/>
              <a:t>1.4</a:t>
            </a:r>
            <a:r>
              <a:rPr lang="en-GB" i="1" dirty="0"/>
              <a:t> </a:t>
            </a:r>
            <a:r>
              <a:rPr lang="en-GB" b="1" dirty="0"/>
              <a:t>This standard does not cover testing laboratories, certification bodies or the suppliers’ declaration of conformity, the criteria for which are contained in other </a:t>
            </a:r>
            <a:r>
              <a:rPr lang="en-GB" b="1" i="1" dirty="0"/>
              <a:t>standards</a:t>
            </a:r>
            <a:r>
              <a:rPr lang="en-GB" b="1" dirty="0" smtClean="0"/>
              <a:t>.</a:t>
            </a:r>
          </a:p>
          <a:p>
            <a:pPr>
              <a:buNone/>
            </a:pPr>
            <a:r>
              <a:rPr lang="en-GB" i="1" dirty="0" smtClean="0"/>
              <a:t>(other conformity assessment activities)</a:t>
            </a:r>
            <a:endParaRPr lang="en-US" dirty="0" smtClean="0"/>
          </a:p>
          <a:p>
            <a:endParaRPr lang="en-US" dirty="0"/>
          </a:p>
          <a:p>
            <a:pPr algn="just"/>
            <a:r>
              <a:rPr lang="en-GB" b="1" dirty="0"/>
              <a:t>Guidance 1.4a</a:t>
            </a:r>
            <a:r>
              <a:rPr lang="en-GB" dirty="0"/>
              <a:t> Testing performed by an inspection body may fall into one of two categories namely functional and analytical. Functional testing, for example load testing of a crane, forms a normal part of the activities of an inspection body and is therefore within the scope of ISO/IEC 17020. Analytical testing, (which must be performed inside a laboratory under well-controlled environmental conditions and using more sophisticated equipment or testing procedures) is a laboratory activity and therefore does not come within the scope of ISO/IEC 17020. Inspection bodies wishing to undertake such laboratory type analytical testing as part of an inspection will need to do so in accordance with the relevant requirements in ISO/IEC 17025.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5052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lstStyle/>
          <a:p>
            <a:pPr algn="just"/>
            <a:r>
              <a:rPr lang="en-US" dirty="0" smtClean="0"/>
              <a:t>6.2(1) Details of personal or position responsibilities should be included in the quality system documentation. This may cover clerical staff as well as management, technical and inspection personnel.</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9144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64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a:xfrm>
            <a:off x="457200" y="1600200"/>
            <a:ext cx="8229600" cy="4953000"/>
          </a:xfrm>
        </p:spPr>
        <p:txBody>
          <a:bodyPr>
            <a:normAutofit fontScale="70000" lnSpcReduction="20000"/>
          </a:bodyPr>
          <a:lstStyle/>
          <a:p>
            <a:pPr algn="just"/>
            <a:r>
              <a:rPr lang="en-GB" b="1" dirty="0"/>
              <a:t>6.3</a:t>
            </a:r>
            <a:r>
              <a:rPr lang="en-GB" dirty="0"/>
              <a:t> - </a:t>
            </a:r>
            <a:r>
              <a:rPr lang="en-GB" b="1" dirty="0"/>
              <a:t>The inspection body shall have a technical manager however named, who is qualified and experienced in the operation of the inspection body and who has overall responsibility that the inspection activities are carried out in accordance with this standard. He shall be a permanent employee.</a:t>
            </a:r>
            <a:endParaRPr lang="en-US" dirty="0"/>
          </a:p>
          <a:p>
            <a:pPr algn="just"/>
            <a:r>
              <a:rPr lang="en-GB" b="1" dirty="0"/>
              <a:t>Note : where an inspection body consists of several divisions with different scopes of activity, there may be one technical manager per division</a:t>
            </a:r>
            <a:r>
              <a:rPr lang="en-GB" b="1" dirty="0" smtClean="0"/>
              <a:t>.</a:t>
            </a:r>
          </a:p>
          <a:p>
            <a:pPr algn="just"/>
            <a:r>
              <a:rPr lang="fr-FR" i="1" dirty="0" smtClean="0"/>
              <a:t>(</a:t>
            </a:r>
            <a:r>
              <a:rPr lang="fr-FR" i="1" dirty="0" err="1" smtClean="0"/>
              <a:t>technical</a:t>
            </a:r>
            <a:r>
              <a:rPr lang="fr-FR" i="1" dirty="0" smtClean="0"/>
              <a:t> manager)</a:t>
            </a:r>
            <a:endParaRPr lang="en-US" dirty="0" smtClean="0"/>
          </a:p>
          <a:p>
            <a:pPr algn="just"/>
            <a:endParaRPr lang="en-US" dirty="0"/>
          </a:p>
          <a:p>
            <a:pPr algn="just"/>
            <a:r>
              <a:rPr lang="en-GB" b="1" dirty="0"/>
              <a:t>Guidance 6.3a</a:t>
            </a:r>
            <a:r>
              <a:rPr lang="en-GB" dirty="0"/>
              <a:t> Different persons may take up the role of technical manager for different activities. Where more than one person acts as the technical manager, the specific responsibilities of each person must be defined and documented</a:t>
            </a:r>
            <a:r>
              <a:rPr lang="en-GB"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51816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lstStyle/>
          <a:p>
            <a:r>
              <a:rPr lang="en-US" dirty="0" smtClean="0"/>
              <a:t>6.3(1) Functions of the technical manager may include, but not be limited to, </a:t>
            </a:r>
            <a:r>
              <a:rPr lang="en-US" dirty="0" err="1" smtClean="0"/>
              <a:t>authorisation</a:t>
            </a:r>
            <a:r>
              <a:rPr lang="en-US" dirty="0" smtClean="0"/>
              <a:t> of inspection methods, and technical support for inspectors.</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2192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66</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normAutofit fontScale="62500" lnSpcReduction="20000"/>
          </a:bodyPr>
          <a:lstStyle/>
          <a:p>
            <a:r>
              <a:rPr lang="en-GB" b="1" dirty="0"/>
              <a:t>6.4</a:t>
            </a:r>
            <a:r>
              <a:rPr lang="en-GB" dirty="0"/>
              <a:t> </a:t>
            </a:r>
            <a:r>
              <a:rPr lang="en-GB" b="1" dirty="0"/>
              <a:t>- The inspection body shall provide effective supervision by persons familiar with the inspection methods and procedures, the objectives of the inspection and the assessment of the examination results. </a:t>
            </a:r>
            <a:endParaRPr lang="en-GB" b="1" dirty="0" smtClean="0"/>
          </a:p>
          <a:p>
            <a:pPr>
              <a:buNone/>
            </a:pPr>
            <a:r>
              <a:rPr lang="en-GB" i="1" dirty="0" smtClean="0"/>
              <a:t>(inspectors supervision)</a:t>
            </a:r>
            <a:endParaRPr lang="en-US" dirty="0" smtClean="0"/>
          </a:p>
          <a:p>
            <a:endParaRPr lang="en-US" dirty="0"/>
          </a:p>
          <a:p>
            <a:r>
              <a:rPr lang="en-GB" b="1" dirty="0"/>
              <a:t>Guidance 6.4a</a:t>
            </a:r>
            <a:r>
              <a:rPr lang="en-GB" dirty="0"/>
              <a:t> The inspection body should be able to demonstrate that it is organised in such a way that the work of the staff performing inspections is supervised by personnel who are familiar with the objectives of the inspections, the inspection methods and procedures being used and the assessments of the inspection results. The extent, nature and level of supervision exercised should take in to account the qualifications, experience, training and technical knowledge of the inspection staff and the inspections being undertaken.</a:t>
            </a:r>
            <a:endParaRPr lang="en-US" dirty="0"/>
          </a:p>
          <a:p>
            <a:r>
              <a:rPr lang="en-GB" b="1" dirty="0"/>
              <a:t>Guidance 6.4b</a:t>
            </a:r>
            <a:r>
              <a:rPr lang="en-GB" dirty="0"/>
              <a:t> Effective supervision of inspections can be claimed only in situations where a supervisor is able to review, if required, actual observations and inspection decisions or otherwise personally verify that inspection decisions are reliable.</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normAutofit fontScale="62500" lnSpcReduction="20000"/>
          </a:bodyPr>
          <a:lstStyle/>
          <a:p>
            <a:r>
              <a:rPr lang="en-GB" b="1" dirty="0"/>
              <a:t>Guidance 6.4c</a:t>
            </a:r>
            <a:r>
              <a:rPr lang="en-GB" dirty="0"/>
              <a:t> Supervision of inspection personnel may include, but not be limited to, the regular review of inspection reports to ensure that they are in accordance with relevant legislation, inspection body's procedures and as necessary, contractual obligations agreed with the client.(See also Clause 10.5c &amp; d)</a:t>
            </a:r>
            <a:endParaRPr lang="en-US" dirty="0"/>
          </a:p>
          <a:p>
            <a:r>
              <a:rPr lang="en-GB" b="1" dirty="0"/>
              <a:t>Guidance 6.4d</a:t>
            </a:r>
            <a:r>
              <a:rPr lang="en-GB" dirty="0"/>
              <a:t> Monitoring of performance of inspections should include on-site witnessing of inspections. On-site witnessing of inspections should be carried out by technically competent personnel, who are sufficiently independent to carry out the witnessing of inspections objectively.</a:t>
            </a:r>
            <a:endParaRPr lang="en-US" dirty="0"/>
          </a:p>
          <a:p>
            <a:r>
              <a:rPr lang="en-GB" b="1" dirty="0"/>
              <a:t>Guidance 6.4e</a:t>
            </a:r>
            <a:r>
              <a:rPr lang="en-GB" dirty="0"/>
              <a:t> The inspection body's programme for witnessing inspectors should be designed so that a representative sample of inspectors is witnessed. As a minimum, every inspector should be witnessed at least once during the normal accreditation cycle (typically 3 - 4 years) performing each field of inspection for which they are authorised by the inspection body. Records of observed inspections shall be kept.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normAutofit fontScale="77500" lnSpcReduction="20000"/>
          </a:bodyPr>
          <a:lstStyle/>
          <a:p>
            <a:r>
              <a:rPr lang="en-GB" b="1" dirty="0"/>
              <a:t>6.5</a:t>
            </a:r>
            <a:r>
              <a:rPr lang="en-GB" dirty="0"/>
              <a:t> </a:t>
            </a:r>
            <a:r>
              <a:rPr lang="en-GB" b="1" dirty="0"/>
              <a:t>- The inspection body shall have named persons who will deputise in the absence of any manager, however named, responsible for inspection services</a:t>
            </a:r>
            <a:r>
              <a:rPr lang="en-GB" b="1" dirty="0" smtClean="0"/>
              <a:t>.</a:t>
            </a:r>
          </a:p>
          <a:p>
            <a:r>
              <a:rPr lang="fr-FR" i="1" dirty="0" smtClean="0"/>
              <a:t>(</a:t>
            </a:r>
            <a:r>
              <a:rPr lang="fr-FR" i="1" dirty="0" err="1" smtClean="0"/>
              <a:t>interim</a:t>
            </a:r>
            <a:r>
              <a:rPr lang="fr-FR" i="1" dirty="0" smtClean="0"/>
              <a:t>)</a:t>
            </a:r>
            <a:endParaRPr lang="en-US" dirty="0" smtClean="0"/>
          </a:p>
          <a:p>
            <a:endParaRPr lang="en-US" dirty="0"/>
          </a:p>
          <a:p>
            <a:r>
              <a:rPr lang="en-US" b="1" dirty="0"/>
              <a:t>Guidance 6.5a</a:t>
            </a:r>
            <a:r>
              <a:rPr lang="en-US" dirty="0"/>
              <a:t> : The purpose of nominating a deputy is to satisfy the need for competent management in the absence of the manager. The deputy does not have to be permanently employed (see 8.1 a) by the inspection body.</a:t>
            </a:r>
          </a:p>
          <a:p>
            <a:r>
              <a:rPr lang="en-GB" b="1" dirty="0"/>
              <a:t>Guidance 6.5b</a:t>
            </a:r>
            <a:r>
              <a:rPr lang="en-GB" dirty="0"/>
              <a:t> : In an organisation, where the absence of a key person causes the cessation of work, the requirement for deputies may be waived</a:t>
            </a:r>
            <a:r>
              <a:rPr lang="en-GB"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69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For whom?</a:t>
            </a:r>
            <a:endParaRPr lang="en-US" dirty="0"/>
          </a:p>
        </p:txBody>
      </p:sp>
      <p:sp>
        <p:nvSpPr>
          <p:cNvPr id="3" name="عنصر نائب للمحتوى 2"/>
          <p:cNvSpPr>
            <a:spLocks noGrp="1"/>
          </p:cNvSpPr>
          <p:nvPr>
            <p:ph idx="1"/>
          </p:nvPr>
        </p:nvSpPr>
        <p:spPr>
          <a:xfrm>
            <a:off x="228600" y="1371600"/>
            <a:ext cx="8686800" cy="5029200"/>
          </a:xfrm>
        </p:spPr>
        <p:txBody>
          <a:bodyPr>
            <a:normAutofit fontScale="70000" lnSpcReduction="20000"/>
          </a:bodyPr>
          <a:lstStyle/>
          <a:p>
            <a:pPr algn="just"/>
            <a:r>
              <a:rPr lang="en-GB" i="1" dirty="0" smtClean="0"/>
              <a:t> Inspection bodies (IB) management and staff, willing to create or adapt an inspection body complying with the standard</a:t>
            </a:r>
            <a:endParaRPr lang="en-US" dirty="0" smtClean="0"/>
          </a:p>
          <a:p>
            <a:pPr algn="just"/>
            <a:r>
              <a:rPr lang="en-GB" i="1" dirty="0" smtClean="0"/>
              <a:t>Internal audit teams from the IB</a:t>
            </a:r>
            <a:endParaRPr lang="en-US" dirty="0" smtClean="0"/>
          </a:p>
          <a:p>
            <a:pPr algn="just"/>
            <a:r>
              <a:rPr lang="en-GB" i="1" dirty="0" smtClean="0"/>
              <a:t> Assessment teams from an accreditation body </a:t>
            </a:r>
            <a:endParaRPr lang="en-US" dirty="0" smtClean="0"/>
          </a:p>
          <a:p>
            <a:pPr algn="just"/>
            <a:r>
              <a:rPr lang="en-GB" i="1" dirty="0" smtClean="0"/>
              <a:t>“Peer assessment teams" from IAF and ILAC, or from a "regional" group of accreditation bodies (as EA or APLAC, for example), witnessing an assessment performed by an accreditation body </a:t>
            </a:r>
          </a:p>
          <a:p>
            <a:pPr algn="just"/>
            <a:r>
              <a:rPr lang="en-US" dirty="0" smtClean="0"/>
              <a:t>Individuals wishing to perform internal audits of inspection bodies</a:t>
            </a:r>
          </a:p>
          <a:p>
            <a:pPr algn="just"/>
            <a:r>
              <a:rPr lang="en-US" dirty="0" smtClean="0"/>
              <a:t>Quality Managers and Supervisors</a:t>
            </a:r>
          </a:p>
          <a:p>
            <a:pPr algn="just"/>
            <a:r>
              <a:rPr lang="en-US" dirty="0" smtClean="0"/>
              <a:t>Registrar/Accreditation body Auditors</a:t>
            </a:r>
          </a:p>
          <a:p>
            <a:pPr algn="just"/>
            <a:r>
              <a:rPr lang="en-US" dirty="0" smtClean="0"/>
              <a:t>Existing (ISO 9001) internal auditors who are looking to expand their skills in the area of assessment of inspection bodies</a:t>
            </a:r>
          </a:p>
          <a:p>
            <a:pPr algn="just"/>
            <a:r>
              <a:rPr lang="en-US" dirty="0" smtClean="0"/>
              <a:t>Supplier Quality Auditors wishing to evaluate suppliers of  inspection services</a:t>
            </a:r>
          </a:p>
          <a:p>
            <a:pPr algn="just"/>
            <a:r>
              <a:rPr lang="en-US" dirty="0" smtClean="0"/>
              <a:t>Regulator’s wishing to expend knowledge about the requirement of the standard</a:t>
            </a:r>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6 - organisation and management</a:t>
            </a:r>
            <a:endParaRPr lang="en-US" dirty="0"/>
          </a:p>
        </p:txBody>
      </p:sp>
      <p:sp>
        <p:nvSpPr>
          <p:cNvPr id="3" name="عنصر نائب للمحتوى 2"/>
          <p:cNvSpPr>
            <a:spLocks noGrp="1"/>
          </p:cNvSpPr>
          <p:nvPr>
            <p:ph idx="1"/>
          </p:nvPr>
        </p:nvSpPr>
        <p:spPr/>
        <p:txBody>
          <a:bodyPr>
            <a:normAutofit fontScale="92500" lnSpcReduction="20000"/>
          </a:bodyPr>
          <a:lstStyle/>
          <a:p>
            <a:r>
              <a:rPr lang="en-GB" b="1" dirty="0"/>
              <a:t>6.6</a:t>
            </a:r>
            <a:r>
              <a:rPr lang="en-GB" dirty="0"/>
              <a:t> </a:t>
            </a:r>
            <a:r>
              <a:rPr lang="en-GB" b="1" dirty="0"/>
              <a:t>- Each position category affecting the quality of the inspection services shall be described. These job descriptions shall include the requirements for education, training, technical knowledge and experience</a:t>
            </a:r>
            <a:r>
              <a:rPr lang="en-GB" b="1" dirty="0" smtClean="0"/>
              <a:t>.</a:t>
            </a:r>
          </a:p>
          <a:p>
            <a:r>
              <a:rPr lang="fr-FR" i="1" dirty="0" smtClean="0"/>
              <a:t>(job descriptions)</a:t>
            </a:r>
            <a:endParaRPr lang="en-US" dirty="0" smtClean="0"/>
          </a:p>
          <a:p>
            <a:endParaRPr lang="en-US" dirty="0"/>
          </a:p>
          <a:p>
            <a:r>
              <a:rPr lang="en-US" b="1" dirty="0"/>
              <a:t>Guidance</a:t>
            </a:r>
            <a:r>
              <a:rPr lang="en-GB" b="1" dirty="0"/>
              <a:t> 6.6a</a:t>
            </a:r>
            <a:r>
              <a:rPr lang="en-GB" dirty="0"/>
              <a:t> : Positions, which could affect the quality of inspection services, may include managerial, clerical and other staff, as well as inspectors.</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a:t>7 - quality </a:t>
            </a:r>
            <a:r>
              <a:rPr lang="en-GB" dirty="0" smtClean="0"/>
              <a:t>system</a:t>
            </a: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71</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77500" lnSpcReduction="20000"/>
          </a:bodyPr>
          <a:lstStyle/>
          <a:p>
            <a:r>
              <a:rPr lang="en-GB" b="1" dirty="0"/>
              <a:t>7.1</a:t>
            </a:r>
            <a:r>
              <a:rPr lang="en-GB" dirty="0"/>
              <a:t> </a:t>
            </a:r>
            <a:r>
              <a:rPr lang="en-GB" b="1" dirty="0"/>
              <a:t>- The inspection body’s management shall define and document its policy and objectives for, and commitment to, quality, and shall ensure that this policy is understood, implemented and maintained at all levels in the organisation</a:t>
            </a:r>
            <a:endParaRPr lang="en-US" dirty="0"/>
          </a:p>
          <a:p>
            <a:pPr>
              <a:buNone/>
            </a:pPr>
            <a:r>
              <a:rPr lang="en-GB" i="1" dirty="0"/>
              <a:t>(quality policy and objectives</a:t>
            </a:r>
            <a:r>
              <a:rPr lang="en-GB" i="1" dirty="0" smtClean="0"/>
              <a:t>)</a:t>
            </a:r>
          </a:p>
          <a:p>
            <a:pPr>
              <a:buNone/>
            </a:pPr>
            <a:endParaRPr lang="en-US" dirty="0"/>
          </a:p>
          <a:p>
            <a:r>
              <a:rPr lang="en-US" dirty="0" smtClean="0"/>
              <a:t>7.1(1) Policy statements are intended to demonstrate senior management commitment to the quality system. Objectives should include measurable targets, which are reviewed at least annually. Training records should include details of extent to which familiarity with the quality system that has been assessed.</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0" y="42672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72</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lstStyle/>
          <a:p>
            <a:r>
              <a:rPr lang="en-GB" b="1" dirty="0"/>
              <a:t>7.2</a:t>
            </a:r>
            <a:r>
              <a:rPr lang="en-GB" dirty="0"/>
              <a:t> </a:t>
            </a:r>
            <a:r>
              <a:rPr lang="en-GB" b="1" dirty="0"/>
              <a:t>- The inspection body shall operate an effective quality system appropriate to the type, range and volume of work performed.</a:t>
            </a:r>
            <a:endParaRPr lang="en-US" dirty="0"/>
          </a:p>
          <a:p>
            <a:r>
              <a:rPr lang="en-GB" i="1" dirty="0"/>
              <a:t>(quality system </a:t>
            </a:r>
            <a:r>
              <a:rPr lang="en-GB" i="1" dirty="0" smtClean="0"/>
              <a:t>: appropriateness)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lstStyle/>
          <a:p>
            <a:r>
              <a:rPr lang="en-GB" b="1" dirty="0"/>
              <a:t>7.3</a:t>
            </a:r>
            <a:r>
              <a:rPr lang="en-GB" dirty="0"/>
              <a:t> </a:t>
            </a:r>
            <a:r>
              <a:rPr lang="en-GB" b="1" dirty="0"/>
              <a:t>- The quality system shall be fully documented. There shall be a Quality Manual, which shall contain the information required by this standard and as listed in Annex D </a:t>
            </a:r>
            <a:endParaRPr lang="en-GB" b="1" dirty="0" smtClean="0"/>
          </a:p>
          <a:p>
            <a:r>
              <a:rPr lang="en-US" i="1" dirty="0" smtClean="0"/>
              <a:t>(quality manual)</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74</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52400"/>
            <a:ext cx="8839200" cy="1143000"/>
          </a:xfrm>
        </p:spPr>
        <p:txBody>
          <a:bodyPr>
            <a:noAutofit/>
          </a:bodyPr>
          <a:lstStyle/>
          <a:p>
            <a:r>
              <a:rPr lang="en-US" sz="2600" b="1" dirty="0" smtClean="0"/>
              <a:t>ANNEX D - </a:t>
            </a:r>
            <a:r>
              <a:rPr lang="en-GB" sz="2600" b="1" dirty="0" smtClean="0"/>
              <a:t>Information to be included or referenced in the Q M </a:t>
            </a:r>
            <a:endParaRPr lang="en-US" sz="2600" dirty="0"/>
          </a:p>
        </p:txBody>
      </p:sp>
      <p:sp>
        <p:nvSpPr>
          <p:cNvPr id="3" name="عنصر نائب للمحتوى 2"/>
          <p:cNvSpPr>
            <a:spLocks noGrp="1"/>
          </p:cNvSpPr>
          <p:nvPr>
            <p:ph idx="1"/>
          </p:nvPr>
        </p:nvSpPr>
        <p:spPr>
          <a:xfrm>
            <a:off x="457200" y="1143000"/>
            <a:ext cx="8458200" cy="5257800"/>
          </a:xfrm>
        </p:spPr>
        <p:txBody>
          <a:bodyPr>
            <a:noAutofit/>
          </a:bodyPr>
          <a:lstStyle/>
          <a:p>
            <a:r>
              <a:rPr lang="en-GB" sz="1900" b="1" dirty="0" smtClean="0"/>
              <a:t>General </a:t>
            </a:r>
            <a:r>
              <a:rPr lang="en-GB" sz="1900" b="1" dirty="0"/>
              <a:t>information  (name, addresses, phone-numbers etc... and legal status)</a:t>
            </a:r>
            <a:endParaRPr lang="en-US" sz="1900" dirty="0"/>
          </a:p>
          <a:p>
            <a:r>
              <a:rPr lang="en-GB" sz="1900" b="1" dirty="0"/>
              <a:t>Management statement on its policy, and objectives for, and commitment to, quality</a:t>
            </a:r>
            <a:endParaRPr lang="en-US" sz="1900" dirty="0"/>
          </a:p>
          <a:p>
            <a:r>
              <a:rPr lang="en-GB" sz="1900" b="1" dirty="0"/>
              <a:t>Management statement assigning the person designated in 7.4.</a:t>
            </a:r>
            <a:endParaRPr lang="en-US" sz="1900" dirty="0"/>
          </a:p>
          <a:p>
            <a:r>
              <a:rPr lang="en-GB" sz="1900" b="1" dirty="0"/>
              <a:t>Description of the inspection body's areas of activity and competence</a:t>
            </a:r>
            <a:endParaRPr lang="en-US" sz="1900" dirty="0"/>
          </a:p>
          <a:p>
            <a:r>
              <a:rPr lang="en-GB" sz="1900" b="1" dirty="0"/>
              <a:t>Information on the inspection body's relationship to its parent or associated organisations (where applicable)</a:t>
            </a:r>
            <a:endParaRPr lang="en-US" sz="1900" dirty="0"/>
          </a:p>
          <a:p>
            <a:r>
              <a:rPr lang="en-GB" sz="1900" b="1" dirty="0"/>
              <a:t>Organisation chart(s)</a:t>
            </a:r>
            <a:endParaRPr lang="en-US" sz="1900" dirty="0"/>
          </a:p>
          <a:p>
            <a:r>
              <a:rPr lang="en-GB" sz="1900" b="1" dirty="0"/>
              <a:t>Relevant job descriptions</a:t>
            </a:r>
            <a:endParaRPr lang="en-US" sz="1900" dirty="0"/>
          </a:p>
          <a:p>
            <a:r>
              <a:rPr lang="en-GB" sz="1900" b="1" dirty="0"/>
              <a:t>Policy statement on qualification and training of personnel</a:t>
            </a:r>
            <a:endParaRPr lang="en-US" sz="1900" dirty="0"/>
          </a:p>
          <a:p>
            <a:r>
              <a:rPr lang="en-GB" sz="1900" b="1" dirty="0"/>
              <a:t>Procedures for control of documents</a:t>
            </a:r>
            <a:endParaRPr lang="en-US" sz="1900" dirty="0"/>
          </a:p>
          <a:p>
            <a:r>
              <a:rPr lang="en-GB" sz="1900" b="1" dirty="0"/>
              <a:t>Procedures for internal audits</a:t>
            </a:r>
            <a:endParaRPr lang="en-US" sz="1900" dirty="0"/>
          </a:p>
          <a:p>
            <a:r>
              <a:rPr lang="en-GB" sz="1900" b="1" dirty="0"/>
              <a:t>Procedures for feedback and corrective action</a:t>
            </a:r>
            <a:endParaRPr lang="en-US" sz="1900" dirty="0"/>
          </a:p>
          <a:p>
            <a:r>
              <a:rPr lang="en-GB" sz="1900" b="1" dirty="0"/>
              <a:t>Procedures for management review of the quality system</a:t>
            </a:r>
            <a:endParaRPr lang="en-US" sz="1900" dirty="0"/>
          </a:p>
          <a:p>
            <a:r>
              <a:rPr lang="en-GB" sz="1900" b="1" dirty="0"/>
              <a:t>Other procedures and instructions or references to other procedures or instructions that are required in this standard.</a:t>
            </a:r>
            <a:endParaRPr lang="en-US" sz="1900" dirty="0"/>
          </a:p>
          <a:p>
            <a:r>
              <a:rPr lang="en-GB" sz="1900" b="1" dirty="0"/>
              <a:t>Distribution list of the quality manual.</a:t>
            </a:r>
            <a:endParaRPr lang="en-US" sz="1900" dirty="0"/>
          </a:p>
          <a:p>
            <a:endParaRPr lang="en-US" sz="1900"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lstStyle/>
          <a:p>
            <a:r>
              <a:rPr lang="en-US" b="1" dirty="0"/>
              <a:t>Guidance 7.3a</a:t>
            </a:r>
            <a:r>
              <a:rPr lang="en-US" dirty="0"/>
              <a:t> : For easy reference, it is recommended that the inspection body's quality manual indicate where in the Quality System the requirements of ISO/IEC 17020 are addressed e.g. a cross reference list may be included in the Quality Manual.</a:t>
            </a:r>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76</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a:xfrm>
            <a:off x="381000" y="1600200"/>
            <a:ext cx="8610600" cy="4876800"/>
          </a:xfrm>
        </p:spPr>
        <p:txBody>
          <a:bodyPr>
            <a:normAutofit fontScale="85000" lnSpcReduction="10000"/>
          </a:bodyPr>
          <a:lstStyle/>
          <a:p>
            <a:pPr algn="just"/>
            <a:r>
              <a:rPr lang="en-GB" b="1" dirty="0"/>
              <a:t>7.4</a:t>
            </a:r>
            <a:r>
              <a:rPr lang="en-GB" dirty="0"/>
              <a:t> </a:t>
            </a:r>
            <a:r>
              <a:rPr lang="en-GB" b="1" dirty="0"/>
              <a:t>- The management of the inspection body shall designate a person who, irrespective of other duties, shall have define authority and responsibility for quality assurance within the inspection body. This person shall have direct access to top management</a:t>
            </a:r>
            <a:r>
              <a:rPr lang="en-GB" b="1" dirty="0" smtClean="0"/>
              <a:t>.</a:t>
            </a:r>
          </a:p>
          <a:p>
            <a:pPr algn="just">
              <a:buNone/>
            </a:pPr>
            <a:r>
              <a:rPr lang="fr-FR" i="1" dirty="0" smtClean="0"/>
              <a:t>(</a:t>
            </a:r>
            <a:r>
              <a:rPr lang="fr-FR" i="1" dirty="0" err="1" smtClean="0"/>
              <a:t>quality</a:t>
            </a:r>
            <a:r>
              <a:rPr lang="fr-FR" i="1" dirty="0" smtClean="0"/>
              <a:t> manager)</a:t>
            </a:r>
            <a:endParaRPr lang="en-US" dirty="0" smtClean="0"/>
          </a:p>
          <a:p>
            <a:pPr algn="just"/>
            <a:endParaRPr lang="en-US" dirty="0"/>
          </a:p>
          <a:p>
            <a:pPr algn="just"/>
            <a:r>
              <a:rPr lang="en-US" b="1" dirty="0"/>
              <a:t>Guidance 7.4a </a:t>
            </a:r>
            <a:r>
              <a:rPr lang="en-US" dirty="0"/>
              <a:t>: The position of the quality manager (however named) should be clearly shown in the </a:t>
            </a:r>
            <a:r>
              <a:rPr lang="en-US" dirty="0" err="1"/>
              <a:t>organisational</a:t>
            </a:r>
            <a:r>
              <a:rPr lang="en-US" dirty="0"/>
              <a:t> chart referred to in guidance to clause 6.2. The quality manager should be free from any influences that may affect the quality of his/her work.</a:t>
            </a:r>
          </a:p>
          <a:p>
            <a:pPr algn="just"/>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92500" lnSpcReduction="10000"/>
          </a:bodyPr>
          <a:lstStyle/>
          <a:p>
            <a:r>
              <a:rPr lang="en-GB" b="1" dirty="0"/>
              <a:t>7.5</a:t>
            </a:r>
            <a:r>
              <a:rPr lang="en-GB" dirty="0"/>
              <a:t> </a:t>
            </a:r>
            <a:r>
              <a:rPr lang="en-GB" b="1" dirty="0"/>
              <a:t>- The quality system shall be maintained relevant and current under responsibility of the same person.</a:t>
            </a:r>
            <a:endParaRPr lang="en-US" dirty="0"/>
          </a:p>
          <a:p>
            <a:pPr>
              <a:buNone/>
            </a:pPr>
            <a:r>
              <a:rPr lang="fr-FR" i="1" dirty="0"/>
              <a:t>(</a:t>
            </a:r>
            <a:r>
              <a:rPr lang="fr-FR" i="1" dirty="0" err="1"/>
              <a:t>quality</a:t>
            </a:r>
            <a:r>
              <a:rPr lang="fr-FR" i="1" dirty="0"/>
              <a:t> system maintenance)</a:t>
            </a:r>
            <a:endParaRPr lang="en-US" dirty="0"/>
          </a:p>
          <a:p>
            <a:endParaRPr lang="en-US" dirty="0" smtClean="0"/>
          </a:p>
          <a:p>
            <a:r>
              <a:rPr lang="en-US" dirty="0" smtClean="0"/>
              <a:t>7.5(1) In cases where an inspection body has a number of offices in different locations, responsibility for the practical maintenance of the quality system should be assigned to a named individual in each office.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42672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78</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70000" lnSpcReduction="20000"/>
          </a:bodyPr>
          <a:lstStyle/>
          <a:p>
            <a:r>
              <a:rPr lang="en-GB" b="1" dirty="0"/>
              <a:t>7.6</a:t>
            </a:r>
            <a:r>
              <a:rPr lang="en-GB" dirty="0"/>
              <a:t> </a:t>
            </a:r>
            <a:r>
              <a:rPr lang="en-GB" b="1" dirty="0"/>
              <a:t>- The inspection body shall maintain a system for control of all documentation relating to its activities. It shall ensure that :  </a:t>
            </a:r>
            <a:endParaRPr lang="en-US" dirty="0"/>
          </a:p>
          <a:p>
            <a:r>
              <a:rPr lang="en-GB" b="1" dirty="0"/>
              <a:t>a) the current issues of the appropriate documentation are available at all relevant locations and to all relevant staff; </a:t>
            </a:r>
            <a:endParaRPr lang="en-US" dirty="0"/>
          </a:p>
          <a:p>
            <a:r>
              <a:rPr lang="en-GB" b="1" dirty="0"/>
              <a:t>b) all changes of documents or amendments to documents are covered by the correct authorization and processed in a manner which will ensure timely availability at appropriate location;</a:t>
            </a:r>
            <a:endParaRPr lang="en-US" dirty="0"/>
          </a:p>
          <a:p>
            <a:r>
              <a:rPr lang="en-GB" b="1" dirty="0"/>
              <a:t>c) superseded documents are removed from use throughout the organisation,  but one copy is filed for a determined period; </a:t>
            </a:r>
            <a:endParaRPr lang="en-US" dirty="0"/>
          </a:p>
          <a:p>
            <a:r>
              <a:rPr lang="en-GB" b="1" dirty="0"/>
              <a:t>d) other parties, as necessary, are notified of changes.</a:t>
            </a:r>
            <a:endParaRPr lang="en-US" dirty="0"/>
          </a:p>
          <a:p>
            <a:pPr>
              <a:buNone/>
            </a:pPr>
            <a:r>
              <a:rPr lang="fr-FR" i="1" dirty="0"/>
              <a:t>(documentation control</a:t>
            </a:r>
            <a:r>
              <a:rPr lang="fr-FR" i="1" dirty="0" smtClean="0"/>
              <a:t>)</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79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Inspection </a:t>
            </a:r>
            <a:endParaRPr lang="en-US" dirty="0"/>
          </a:p>
        </p:txBody>
      </p:sp>
      <p:sp>
        <p:nvSpPr>
          <p:cNvPr id="3" name="عنصر نائب للمحتوى 2"/>
          <p:cNvSpPr>
            <a:spLocks noGrp="1"/>
          </p:cNvSpPr>
          <p:nvPr>
            <p:ph idx="1"/>
          </p:nvPr>
        </p:nvSpPr>
        <p:spPr/>
        <p:txBody>
          <a:bodyPr>
            <a:normAutofit/>
          </a:bodyPr>
          <a:lstStyle/>
          <a:p>
            <a:r>
              <a:rPr lang="en-US" dirty="0" smtClean="0"/>
              <a:t>Inspection is examination of a product design, product, process or installation and determination of its conformity with specific requirements or, on the basis of professional </a:t>
            </a:r>
            <a:r>
              <a:rPr lang="en-US" dirty="0" err="1" smtClean="0"/>
              <a:t>judgement</a:t>
            </a:r>
            <a:r>
              <a:rPr lang="en-US" dirty="0" smtClean="0"/>
              <a:t>, with general requirements.</a:t>
            </a:r>
            <a:r>
              <a:rPr lang="en-GB" b="1" dirty="0" smtClean="0"/>
              <a:t> </a:t>
            </a:r>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8</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70000" lnSpcReduction="20000"/>
          </a:bodyPr>
          <a:lstStyle/>
          <a:p>
            <a:r>
              <a:rPr lang="en-US" dirty="0" smtClean="0"/>
              <a:t>7.6(1) The document control system shall be documented. A statement that documents will be controlled is not sufficient.</a:t>
            </a:r>
          </a:p>
          <a:p>
            <a:endParaRPr lang="en-US" dirty="0" smtClean="0"/>
          </a:p>
          <a:p>
            <a:r>
              <a:rPr lang="en-US" dirty="0" smtClean="0"/>
              <a:t>7.6a)(1) There must be a clear and authoritative means for all employees to identify the current </a:t>
            </a:r>
            <a:r>
              <a:rPr lang="en-US" dirty="0" err="1" smtClean="0"/>
              <a:t>authorised</a:t>
            </a:r>
            <a:r>
              <a:rPr lang="en-US" dirty="0" smtClean="0"/>
              <a:t> version of any controlled document.</a:t>
            </a:r>
          </a:p>
          <a:p>
            <a:endParaRPr lang="en-US" dirty="0" smtClean="0"/>
          </a:p>
          <a:p>
            <a:r>
              <a:rPr lang="en-US" dirty="0" smtClean="0"/>
              <a:t>7.6a)(2) Effective systems must be in place to ensure that each relevant employee has been made aware of and understands updates to any document which could affect the conduct, outcome, recording or reporting of an inspection.</a:t>
            </a:r>
          </a:p>
          <a:p>
            <a:endParaRPr lang="en-US" dirty="0" smtClean="0"/>
          </a:p>
          <a:p>
            <a:r>
              <a:rPr lang="en-US" dirty="0" smtClean="0"/>
              <a:t>7.6b)(1) It must always be possible to identify the individual who is responsible for the technical validity of any specific technical document.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80</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lnSpcReduction="10000"/>
          </a:bodyPr>
          <a:lstStyle/>
          <a:p>
            <a:r>
              <a:rPr lang="en-GB" b="1" dirty="0"/>
              <a:t>7.7</a:t>
            </a:r>
            <a:r>
              <a:rPr lang="en-GB" dirty="0"/>
              <a:t> </a:t>
            </a:r>
            <a:r>
              <a:rPr lang="en-GB" b="1" dirty="0"/>
              <a:t>- The inspection body shall carry out a system of planned and documented internal quality audits to verify compliance with the criteria of this standard and the effectiveness of the quality system. The personnel performing the audits shall be suitably qualified and independent from the functions being audited.</a:t>
            </a:r>
            <a:endParaRPr lang="en-US" dirty="0"/>
          </a:p>
          <a:p>
            <a:pPr>
              <a:buNone/>
            </a:pPr>
            <a:r>
              <a:rPr lang="en-US" i="1" dirty="0" smtClean="0"/>
              <a:t>(internal audits)</a:t>
            </a:r>
            <a:endParaRPr lang="en-US" dirty="0" smtClean="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81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a:xfrm>
            <a:off x="457200" y="1600200"/>
            <a:ext cx="8229600" cy="5029200"/>
          </a:xfrm>
        </p:spPr>
        <p:txBody>
          <a:bodyPr>
            <a:normAutofit fontScale="62500" lnSpcReduction="20000"/>
          </a:bodyPr>
          <a:lstStyle/>
          <a:p>
            <a:r>
              <a:rPr lang="en-US" b="1" dirty="0"/>
              <a:t>Guidance 7.7a</a:t>
            </a:r>
            <a:r>
              <a:rPr lang="en-US" dirty="0"/>
              <a:t> : The purpose of internal quality audits is to verify that the documented operational procedures of the inspection body are being implemented as required. Quality audits are normally planned and </a:t>
            </a:r>
            <a:r>
              <a:rPr lang="en-US" dirty="0" err="1"/>
              <a:t>organised</a:t>
            </a:r>
            <a:r>
              <a:rPr lang="en-US" dirty="0"/>
              <a:t> by the quality manager and carried out in accordance with a pre‑determined schedule that encompasses all aspects of the quality system, including the performance of inspections. The scopes, dates and the detailed scheduling of audits should be planned and conducted in accordance with an established procedure. Competent outside bodies may carry out internal audits. As a rule, internal audits should be arranged so that each element of the quality system is </a:t>
            </a:r>
            <a:r>
              <a:rPr lang="en-US" dirty="0">
                <a:solidFill>
                  <a:srgbClr val="FF0000"/>
                </a:solidFill>
              </a:rPr>
              <a:t>examined at least once per year</a:t>
            </a:r>
            <a:r>
              <a:rPr lang="en-US" dirty="0"/>
              <a:t>. The internal audits shall ensure that the guidance given in 6.4 e is met. </a:t>
            </a:r>
            <a:endParaRPr lang="en-US" dirty="0" smtClean="0"/>
          </a:p>
          <a:p>
            <a:endParaRPr lang="en-US" dirty="0"/>
          </a:p>
          <a:p>
            <a:r>
              <a:rPr lang="en-GB" b="1" dirty="0"/>
              <a:t>Guidance 7.7b</a:t>
            </a:r>
            <a:r>
              <a:rPr lang="en-GB" dirty="0"/>
              <a:t> : Where an inspection body has more than one operational site ail aspects of the quality system and ail sites shall have a full </a:t>
            </a:r>
            <a:r>
              <a:rPr lang="en-GB" dirty="0" smtClean="0"/>
              <a:t>internal </a:t>
            </a:r>
            <a:r>
              <a:rPr lang="en-GB" dirty="0"/>
              <a:t>audit during an accreditation cycle.</a:t>
            </a:r>
            <a:endParaRPr lang="en-US" dirty="0"/>
          </a:p>
          <a:p>
            <a:r>
              <a:rPr lang="en-GB" dirty="0"/>
              <a:t>Note: In this context an "operational site" is an office (other than the head office) which keeps records of inspection work and of the local implementation of the quality system independently of the head office</a:t>
            </a:r>
            <a:r>
              <a:rPr lang="en-GB"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82</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lstStyle/>
          <a:p>
            <a:r>
              <a:rPr lang="en-US" dirty="0" smtClean="0"/>
              <a:t>7.7(1) Internal audits cannot be considered to meet the requirements of ISO/IEC 17020 unless there is evidence of effective corrective action following identification of any non-compliances.</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83</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lstStyle/>
          <a:p>
            <a:r>
              <a:rPr lang="en-GB" b="1" dirty="0"/>
              <a:t>7.8</a:t>
            </a:r>
            <a:r>
              <a:rPr lang="en-GB" dirty="0"/>
              <a:t> </a:t>
            </a:r>
            <a:r>
              <a:rPr lang="en-GB" b="1" dirty="0"/>
              <a:t>- The inspection body shall have documented procedures for dealing with feed back and corrective action whenever discrepancies are detected in the quality system and/or in the performance of inspections.</a:t>
            </a:r>
            <a:endParaRPr lang="en-US" dirty="0"/>
          </a:p>
          <a:p>
            <a:pPr>
              <a:buNone/>
            </a:pPr>
            <a:r>
              <a:rPr lang="en-GB" i="1" dirty="0"/>
              <a:t>(corrective actions)</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84</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62500" lnSpcReduction="20000"/>
          </a:bodyPr>
          <a:lstStyle/>
          <a:p>
            <a:r>
              <a:rPr lang="en-US" dirty="0" smtClean="0"/>
              <a:t>7.8(1) Feedback includes internal feedback for the purposes of improvement, as well as complaints and </a:t>
            </a:r>
            <a:r>
              <a:rPr lang="en-US" dirty="0" smtClean="0">
                <a:solidFill>
                  <a:srgbClr val="FF0000"/>
                </a:solidFill>
              </a:rPr>
              <a:t>preventive action.</a:t>
            </a:r>
          </a:p>
          <a:p>
            <a:endParaRPr lang="en-US" dirty="0" smtClean="0"/>
          </a:p>
          <a:p>
            <a:r>
              <a:rPr lang="en-US" dirty="0" smtClean="0"/>
              <a:t>7.8(2) Procedures for feedback and corrective action should normally include but not be limited to the following constituents:</a:t>
            </a:r>
          </a:p>
          <a:p>
            <a:r>
              <a:rPr lang="en-US" dirty="0" smtClean="0"/>
              <a:t> description of the issue</a:t>
            </a:r>
          </a:p>
          <a:p>
            <a:r>
              <a:rPr lang="en-US" dirty="0" smtClean="0"/>
              <a:t> investigation of the cause</a:t>
            </a:r>
          </a:p>
          <a:p>
            <a:r>
              <a:rPr lang="en-US" dirty="0" smtClean="0"/>
              <a:t> description of immediate action taken</a:t>
            </a:r>
          </a:p>
          <a:p>
            <a:r>
              <a:rPr lang="en-US" dirty="0" smtClean="0"/>
              <a:t> description of corrective action to be taken to prevent recurrence</a:t>
            </a:r>
          </a:p>
          <a:p>
            <a:r>
              <a:rPr lang="en-US" dirty="0" smtClean="0"/>
              <a:t> identification of the person responsible for corrective action</a:t>
            </a:r>
          </a:p>
          <a:p>
            <a:r>
              <a:rPr lang="en-US" dirty="0" smtClean="0"/>
              <a:t> target date for completion of corrective action</a:t>
            </a:r>
          </a:p>
          <a:p>
            <a:r>
              <a:rPr lang="en-US" dirty="0" smtClean="0"/>
              <a:t> monitoring of progress of corrective action</a:t>
            </a:r>
          </a:p>
          <a:p>
            <a:r>
              <a:rPr lang="en-US" dirty="0" smtClean="0"/>
              <a:t> sign off of completed corrective action.</a:t>
            </a:r>
          </a:p>
          <a:p>
            <a:pPr>
              <a:buNone/>
            </a:pPr>
            <a:r>
              <a:rPr lang="en-US" dirty="0" smtClean="0"/>
              <a:t>Records of feedback and corrective action should be kept.</a:t>
            </a:r>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85</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lstStyle/>
          <a:p>
            <a:r>
              <a:rPr lang="en-GB" b="1" dirty="0"/>
              <a:t>7.9</a:t>
            </a:r>
            <a:r>
              <a:rPr lang="en-GB" dirty="0"/>
              <a:t> </a:t>
            </a:r>
            <a:r>
              <a:rPr lang="en-GB" b="1" dirty="0"/>
              <a:t>- The management of the inspection body shall review  the quality system at appropriate intervals to ensure its continuing suitability and effectiveness. The results of such reviews shall be recorded.</a:t>
            </a:r>
            <a:endParaRPr lang="en-US" dirty="0"/>
          </a:p>
          <a:p>
            <a:pPr>
              <a:buNone/>
            </a:pPr>
            <a:r>
              <a:rPr lang="fr-FR" i="1" dirty="0"/>
              <a:t>(management </a:t>
            </a:r>
            <a:r>
              <a:rPr lang="fr-FR" i="1" dirty="0" err="1"/>
              <a:t>reviews</a:t>
            </a:r>
            <a:r>
              <a:rPr lang="fr-FR" i="1" dirty="0"/>
              <a: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86</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77500" lnSpcReduction="20000"/>
          </a:bodyPr>
          <a:lstStyle/>
          <a:p>
            <a:r>
              <a:rPr lang="en-GB" b="1" dirty="0"/>
              <a:t>Guidance 7.9a</a:t>
            </a:r>
            <a:r>
              <a:rPr lang="en-GB" dirty="0"/>
              <a:t> : Management reviews should take account of any relevant information, such as reports from supervisory and managerial staff, the outcome of recent internal quality audits and external assessments, complaints from clients, changes needed in the quality system, the adequacy of current human and equipment resources, future plans, estimates for new work, and additional human resources, as well as the need for training of both new and existing staff. The frequency of management reviews should be determined by the inspection body, taking account of the results from internal audits and previous reviews and reports from an accreditation body. </a:t>
            </a:r>
            <a:r>
              <a:rPr lang="fr-FR" dirty="0"/>
              <a:t>Once a </a:t>
            </a:r>
            <a:r>
              <a:rPr lang="fr-FR" dirty="0" err="1"/>
              <a:t>year</a:t>
            </a:r>
            <a:r>
              <a:rPr lang="fr-FR" dirty="0"/>
              <a:t> </a:t>
            </a:r>
            <a:r>
              <a:rPr lang="fr-FR" dirty="0" err="1"/>
              <a:t>is</a:t>
            </a:r>
            <a:r>
              <a:rPr lang="fr-FR" dirty="0"/>
              <a:t> </a:t>
            </a:r>
            <a:r>
              <a:rPr lang="fr-FR" dirty="0" err="1">
                <a:solidFill>
                  <a:srgbClr val="FF0000"/>
                </a:solidFill>
              </a:rPr>
              <a:t>normally</a:t>
            </a:r>
            <a:r>
              <a:rPr lang="fr-FR" dirty="0"/>
              <a:t> </a:t>
            </a:r>
            <a:r>
              <a:rPr lang="fr-FR" dirty="0" err="1"/>
              <a:t>considered</a:t>
            </a:r>
            <a:r>
              <a:rPr lang="fr-FR" dirty="0"/>
              <a:t> </a:t>
            </a:r>
            <a:r>
              <a:rPr lang="fr-FR" dirty="0">
                <a:solidFill>
                  <a:srgbClr val="FF0000"/>
                </a:solidFill>
              </a:rPr>
              <a:t>acceptable</a:t>
            </a:r>
            <a:endParaRPr lang="en-US" dirty="0">
              <a:solidFill>
                <a:srgbClr val="FF0000"/>
              </a:solidFill>
            </a:endParaRPr>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87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7 - quality system</a:t>
            </a:r>
            <a:endParaRPr lang="en-US" dirty="0"/>
          </a:p>
        </p:txBody>
      </p:sp>
      <p:sp>
        <p:nvSpPr>
          <p:cNvPr id="3" name="عنصر نائب للمحتوى 2"/>
          <p:cNvSpPr>
            <a:spLocks noGrp="1"/>
          </p:cNvSpPr>
          <p:nvPr>
            <p:ph idx="1"/>
          </p:nvPr>
        </p:nvSpPr>
        <p:spPr/>
        <p:txBody>
          <a:bodyPr>
            <a:normAutofit fontScale="85000" lnSpcReduction="20000"/>
          </a:bodyPr>
          <a:lstStyle/>
          <a:p>
            <a:pPr algn="just"/>
            <a:r>
              <a:rPr lang="en-US" dirty="0" smtClean="0"/>
              <a:t>7.9(1) An important aspect of management review is the identification of trends in all forms of feedback that may indicate areas of the quality system that would benefit from review. This aspect of management review need not be carried out more than once a year unless there are large volumes of feedback suggesting an urgent need for review.</a:t>
            </a:r>
          </a:p>
          <a:p>
            <a:pPr algn="just"/>
            <a:endParaRPr lang="en-US" dirty="0" smtClean="0"/>
          </a:p>
          <a:p>
            <a:pPr algn="just"/>
            <a:r>
              <a:rPr lang="en-US" dirty="0" smtClean="0"/>
              <a:t>7.9(2) The outcome of a management review should include the setting of objectives for the coming period, proposed improvements to the quality system or an explicit statement that no improvements are required.</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88</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GB" dirty="0"/>
              <a:t>8 - personnel</a:t>
            </a:r>
            <a:r>
              <a:rPr lang="en-US" dirty="0"/>
              <a:t/>
            </a:r>
            <a:br>
              <a:rPr lang="en-US" dirty="0"/>
            </a:br>
            <a:endParaRPr lang="en-US" dirty="0"/>
          </a:p>
        </p:txBody>
      </p:sp>
      <p:sp>
        <p:nvSpPr>
          <p:cNvPr id="5" name="عنصر نائب للنص 4"/>
          <p:cNvSpPr>
            <a:spLocks noGrp="1"/>
          </p:cNvSpPr>
          <p:nvPr>
            <p:ph type="body" idx="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5E9048-9D8D-4E4D-84FB-41E3F5660FEC}" type="slidenum">
              <a:rPr lang="en-US" smtClean="0"/>
              <a:pPr/>
              <a:t>89</a:t>
            </a:fld>
            <a:endParaRPr lang="en-US"/>
          </a:p>
        </p:txBody>
      </p:sp>
      <p:sp>
        <p:nvSpPr>
          <p:cNvPr id="7" name="عنصر نائب للتذييل 6"/>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AU"/>
              <a:t>17020 Foreword</a:t>
            </a:r>
          </a:p>
        </p:txBody>
      </p:sp>
      <p:sp>
        <p:nvSpPr>
          <p:cNvPr id="20483" name="Rectangle 3"/>
          <p:cNvSpPr>
            <a:spLocks noGrp="1" noChangeArrowheads="1"/>
          </p:cNvSpPr>
          <p:nvPr>
            <p:ph type="body" idx="1"/>
          </p:nvPr>
        </p:nvSpPr>
        <p:spPr/>
        <p:txBody>
          <a:bodyPr>
            <a:normAutofit fontScale="92500" lnSpcReduction="10000"/>
          </a:bodyPr>
          <a:lstStyle/>
          <a:p>
            <a:r>
              <a:rPr lang="en-AU" dirty="0"/>
              <a:t>ISO text</a:t>
            </a:r>
          </a:p>
          <a:p>
            <a:r>
              <a:rPr lang="en-AU" dirty="0"/>
              <a:t>“Special fast-track procedure”</a:t>
            </a:r>
          </a:p>
          <a:p>
            <a:r>
              <a:rPr lang="en-AU" dirty="0"/>
              <a:t>“replacement” of G39 and G57</a:t>
            </a:r>
          </a:p>
          <a:p>
            <a:r>
              <a:rPr lang="en-AU" dirty="0"/>
              <a:t>“Meet a perceived market need”</a:t>
            </a:r>
          </a:p>
          <a:p>
            <a:r>
              <a:rPr lang="en-AU" dirty="0"/>
              <a:t>“International, consensus-based normative document”</a:t>
            </a:r>
          </a:p>
          <a:p>
            <a:r>
              <a:rPr lang="en-AU" dirty="0"/>
              <a:t>Details </a:t>
            </a:r>
            <a:r>
              <a:rPr lang="en-AU" dirty="0" smtClean="0"/>
              <a:t>in Annexes</a:t>
            </a:r>
          </a:p>
          <a:p>
            <a:r>
              <a:rPr lang="en-AU" dirty="0" smtClean="0"/>
              <a:t>EN provides text Incorporation of experience and requirements</a:t>
            </a:r>
          </a:p>
          <a:p>
            <a:endParaRPr lang="en-AU"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dirty="0" smtClean="0"/>
              <a:t>8 - personnel</a:t>
            </a:r>
            <a:endParaRPr lang="en-US" dirty="0"/>
          </a:p>
        </p:txBody>
      </p:sp>
      <p:sp>
        <p:nvSpPr>
          <p:cNvPr id="3" name="عنصر نائب للمحتوى 2"/>
          <p:cNvSpPr>
            <a:spLocks noGrp="1"/>
          </p:cNvSpPr>
          <p:nvPr>
            <p:ph idx="1"/>
          </p:nvPr>
        </p:nvSpPr>
        <p:spPr/>
        <p:txBody>
          <a:bodyPr/>
          <a:lstStyle/>
          <a:p>
            <a:r>
              <a:rPr lang="en-GB" b="1" dirty="0"/>
              <a:t>8.1</a:t>
            </a:r>
            <a:r>
              <a:rPr lang="en-GB" dirty="0"/>
              <a:t> </a:t>
            </a:r>
            <a:r>
              <a:rPr lang="en-GB" b="1" dirty="0"/>
              <a:t>- The inspection body shall have a sufficient number of </a:t>
            </a:r>
            <a:r>
              <a:rPr lang="en-GB" b="1" dirty="0">
                <a:solidFill>
                  <a:srgbClr val="FF0000"/>
                </a:solidFill>
              </a:rPr>
              <a:t>permanent</a:t>
            </a:r>
            <a:r>
              <a:rPr lang="en-GB" b="1" dirty="0"/>
              <a:t> personnel with the range of expertise to carry out its normal functions</a:t>
            </a:r>
            <a:r>
              <a:rPr lang="en-GB" b="1" dirty="0" smtClean="0"/>
              <a:t>. </a:t>
            </a:r>
            <a:r>
              <a:rPr lang="en-GB" i="1" dirty="0"/>
              <a:t>(sufficient permanent personnel) </a:t>
            </a:r>
            <a:endParaRPr lang="en-US" dirty="0"/>
          </a:p>
          <a:p>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90</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a:xfrm>
            <a:off x="228600" y="1600200"/>
            <a:ext cx="8458200" cy="5029200"/>
          </a:xfrm>
        </p:spPr>
        <p:txBody>
          <a:bodyPr>
            <a:normAutofit fontScale="77500" lnSpcReduction="20000"/>
          </a:bodyPr>
          <a:lstStyle/>
          <a:p>
            <a:r>
              <a:rPr lang="en-GB" b="1" dirty="0"/>
              <a:t>Guidance 8.1a</a:t>
            </a:r>
            <a:r>
              <a:rPr lang="en-GB" dirty="0"/>
              <a:t> : Permanent personnel are those who are employed by or under contract to the inspection body. They may be employed either on a full-time basis or on a part-time basis. Where it is necessary to use personnel for temporary situations, such personnel should be formally contracted for the period that the inspection body uses them. The inspection body should ensure that such personnel are supervised and competent and that they work in accordance with the inspection body's quality system</a:t>
            </a:r>
            <a:r>
              <a:rPr lang="en-GB" dirty="0" smtClean="0"/>
              <a:t>.</a:t>
            </a:r>
          </a:p>
          <a:p>
            <a:endParaRPr lang="en-US" dirty="0"/>
          </a:p>
          <a:p>
            <a:r>
              <a:rPr lang="en-GB" b="1" dirty="0"/>
              <a:t>Guidance 8.1b</a:t>
            </a:r>
            <a:r>
              <a:rPr lang="en-GB" dirty="0"/>
              <a:t> : The inspection body shall have a sufficient number of permanent competent personnel having the education, training, technical knowledge, skills and experience necessary for handling the category, range and volume of the work performed.</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91</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a:xfrm>
            <a:off x="304800" y="1600200"/>
            <a:ext cx="8610600" cy="5257800"/>
          </a:xfrm>
        </p:spPr>
        <p:txBody>
          <a:bodyPr>
            <a:normAutofit fontScale="77500" lnSpcReduction="20000"/>
          </a:bodyPr>
          <a:lstStyle/>
          <a:p>
            <a:r>
              <a:rPr lang="en-GB" b="1" dirty="0"/>
              <a:t>8.2</a:t>
            </a:r>
            <a:r>
              <a:rPr lang="en-GB" dirty="0"/>
              <a:t> </a:t>
            </a:r>
            <a:r>
              <a:rPr lang="en-GB" b="1" dirty="0"/>
              <a:t>- The staff responsible for inspection shall have appropriate qualifications, training, experience and a satisfactory knowledge of the requirements of the inspections to be carried out. They shall have the ability to make professional judgements as to conformity with general requirements using examination results and to report thereon.</a:t>
            </a:r>
            <a:endParaRPr lang="en-US" dirty="0"/>
          </a:p>
          <a:p>
            <a:r>
              <a:rPr lang="en-GB" b="1" dirty="0"/>
              <a:t>They shall also have relevant knowledge of the technology used for the manufacturing of the products inspected, of the way in which products or processes submitted to their inspections are used or are intended to be used, and of the defects which may occur during use or in service.</a:t>
            </a:r>
            <a:endParaRPr lang="en-US" dirty="0"/>
          </a:p>
          <a:p>
            <a:r>
              <a:rPr lang="en-GB" b="1" dirty="0"/>
              <a:t>They shall understand the significance of deviations found with regard to the normal use of the products or processes concerned</a:t>
            </a:r>
            <a:r>
              <a:rPr lang="en-GB" b="1" dirty="0" smtClean="0"/>
              <a:t>.</a:t>
            </a:r>
          </a:p>
          <a:p>
            <a:pPr>
              <a:buNone/>
            </a:pPr>
            <a:r>
              <a:rPr lang="en-GB" i="1" dirty="0" smtClean="0"/>
              <a:t>(</a:t>
            </a:r>
            <a:r>
              <a:rPr lang="en-GB" i="1" dirty="0"/>
              <a:t>inspectors qualification</a:t>
            </a:r>
            <a:r>
              <a:rPr lang="en-GB" i="1" dirty="0" smtClean="0"/>
              <a:t>)</a:t>
            </a:r>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92</a:t>
            </a:fld>
            <a:endParaRPr lang="en-US"/>
          </a:p>
        </p:txBody>
      </p:sp>
      <p:sp>
        <p:nvSpPr>
          <p:cNvPr id="5" name="عنصر نائب للتذييل 4"/>
          <p:cNvSpPr>
            <a:spLocks noGrp="1"/>
          </p:cNvSpPr>
          <p:nvPr>
            <p:ph type="ftr" sz="quarter" idx="11"/>
          </p:nvPr>
        </p:nvSpPr>
        <p:spPr/>
        <p:txBody>
          <a:bodyPr/>
          <a:lstStyle/>
          <a:p>
            <a:r>
              <a:rPr lang="en-US" dirty="0" smtClean="0"/>
              <a:t>Brahim HOULA- GSO training</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normAutofit fontScale="85000" lnSpcReduction="20000"/>
          </a:bodyPr>
          <a:lstStyle/>
          <a:p>
            <a:r>
              <a:rPr lang="en-US" b="1" dirty="0"/>
              <a:t>Guidance 8.2a</a:t>
            </a:r>
            <a:r>
              <a:rPr lang="en-US" dirty="0"/>
              <a:t> : An accredited inspection body should define and document the qualifications, training, experience and the level of knowledge required for the inspections to be carried out (see also clause 6.6 of ISO/IEC 17020). Accreditation Body should assess the appropriateness of such qualifications, training, experience and the level of knowledge for the scope of inspections to be accredited.</a:t>
            </a:r>
          </a:p>
          <a:p>
            <a:r>
              <a:rPr lang="en-GB" dirty="0"/>
              <a:t>Note: Achievement of qualifications and completion of training and experience is not a guarantee of practical competence in inspection or the development of sound professional judgement.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93</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lstStyle/>
          <a:p>
            <a:r>
              <a:rPr lang="en-US" dirty="0" smtClean="0"/>
              <a:t>8.2(1) For professional </a:t>
            </a:r>
            <a:r>
              <a:rPr lang="en-US" dirty="0" err="1" smtClean="0"/>
              <a:t>judgement</a:t>
            </a:r>
            <a:r>
              <a:rPr lang="en-US" dirty="0" smtClean="0"/>
              <a:t> to be exercised the staff member responsible for inspection, referred to in clause 8.2 of ISO/IEC 17020, should personally perform the inspection or effectively supervise the inspection.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94</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a:xfrm>
            <a:off x="457200" y="1600200"/>
            <a:ext cx="8229600" cy="4953000"/>
          </a:xfrm>
        </p:spPr>
        <p:txBody>
          <a:bodyPr>
            <a:normAutofit fontScale="77500" lnSpcReduction="20000"/>
          </a:bodyPr>
          <a:lstStyle/>
          <a:p>
            <a:r>
              <a:rPr lang="en-GB" b="1" dirty="0"/>
              <a:t>8.3</a:t>
            </a:r>
            <a:r>
              <a:rPr lang="en-GB" dirty="0"/>
              <a:t> </a:t>
            </a:r>
            <a:r>
              <a:rPr lang="en-GB" b="1" dirty="0"/>
              <a:t>- The inspection body shall establish a documented training system to ensure that the training of its personnel, in the technical and administrative aspects of the work in which they will be involved, is kept up-to-date in accordance with the policy.</a:t>
            </a:r>
            <a:endParaRPr lang="en-US" dirty="0"/>
          </a:p>
          <a:p>
            <a:r>
              <a:rPr lang="en-GB" b="1" dirty="0"/>
              <a:t>The training required shall depend upon the ability, qualifications and experience of persons involved. These may include :</a:t>
            </a:r>
            <a:endParaRPr lang="en-US" dirty="0"/>
          </a:p>
          <a:p>
            <a:r>
              <a:rPr lang="en-GB" b="1" dirty="0"/>
              <a:t>a) an induction period;</a:t>
            </a:r>
            <a:endParaRPr lang="en-US" dirty="0"/>
          </a:p>
          <a:p>
            <a:r>
              <a:rPr lang="en-GB" b="1" dirty="0"/>
              <a:t>b) a supervised working period with experienced Inspectors;</a:t>
            </a:r>
            <a:endParaRPr lang="en-US" dirty="0"/>
          </a:p>
          <a:p>
            <a:r>
              <a:rPr lang="en-GB" b="1" dirty="0"/>
              <a:t>c) continuation training, throughout employment, to keep pace with developing technology.</a:t>
            </a:r>
            <a:endParaRPr lang="en-US" dirty="0"/>
          </a:p>
          <a:p>
            <a:pPr>
              <a:buNone/>
            </a:pPr>
            <a:r>
              <a:rPr lang="en-GB" i="1" dirty="0"/>
              <a:t>(training of personnel)</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95</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normAutofit fontScale="85000" lnSpcReduction="10000"/>
          </a:bodyPr>
          <a:lstStyle/>
          <a:p>
            <a:r>
              <a:rPr lang="en-GB" b="1" dirty="0"/>
              <a:t>Guidance </a:t>
            </a:r>
            <a:r>
              <a:rPr lang="en-US" b="1" dirty="0"/>
              <a:t>8.3a</a:t>
            </a:r>
            <a:r>
              <a:rPr lang="en-US" dirty="0"/>
              <a:t> : Inspection bodies may use competent external </a:t>
            </a:r>
            <a:r>
              <a:rPr lang="en-US" dirty="0" err="1"/>
              <a:t>organisations</a:t>
            </a:r>
            <a:r>
              <a:rPr lang="en-US" dirty="0"/>
              <a:t> for staff training.</a:t>
            </a:r>
          </a:p>
          <a:p>
            <a:r>
              <a:rPr lang="en-US" b="1" dirty="0"/>
              <a:t>Guidance </a:t>
            </a:r>
            <a:r>
              <a:rPr lang="en-GB" b="1" dirty="0"/>
              <a:t>8.3b</a:t>
            </a:r>
            <a:r>
              <a:rPr lang="en-GB" dirty="0"/>
              <a:t> : Identification of training needs for each person should normally take place at least once per year. This review should result in documented plans for further training or a statement that no further training is required for the individual at present.</a:t>
            </a:r>
            <a:endParaRPr lang="en-US" dirty="0"/>
          </a:p>
          <a:p>
            <a:r>
              <a:rPr lang="en-GB" dirty="0"/>
              <a:t>The purpose of these records is to demonstrate the competency of each member of the staff to perform specific inspection tasks and, where relevant, to use specific equipment.</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96</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3">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lstStyle/>
          <a:p>
            <a:r>
              <a:rPr lang="en-GB" b="1" dirty="0"/>
              <a:t>8.4</a:t>
            </a:r>
            <a:r>
              <a:rPr lang="en-GB" dirty="0"/>
              <a:t> </a:t>
            </a:r>
            <a:r>
              <a:rPr lang="en-GB" b="1" dirty="0"/>
              <a:t>- Records of academic or other qualifications, training and experience of each member of its personnel shall be maintained by the inspection body.</a:t>
            </a:r>
            <a:endParaRPr lang="en-US" dirty="0"/>
          </a:p>
          <a:p>
            <a:r>
              <a:rPr lang="en-US" i="1" dirty="0"/>
              <a:t>(records on personnel)</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97</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normAutofit fontScale="85000" lnSpcReduction="10000"/>
          </a:bodyPr>
          <a:lstStyle/>
          <a:p>
            <a:r>
              <a:rPr lang="en-US" dirty="0" smtClean="0"/>
              <a:t>8.4(1) All stages of training, such as those detailed in clause 8.3 of ISO/IEC 17020, should be recorded.</a:t>
            </a:r>
          </a:p>
          <a:p>
            <a:r>
              <a:rPr lang="en-US" i="1" dirty="0" smtClean="0"/>
              <a:t>Note: Training records do not establish competence. They are a statement that the management considers the individual to be competent to perform specific inspection tasks and, where relevant, to use specific equipment.</a:t>
            </a:r>
          </a:p>
          <a:p>
            <a:r>
              <a:rPr lang="en-US" i="1" dirty="0" smtClean="0"/>
              <a:t>Note: Training records should detail competence levels assessed in all relevant technical and administrative areas and should be reviewed regularly (normally annually).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066800"/>
            <a:ext cx="862012" cy="537088"/>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FC5E9048-9D8D-4E4D-84FB-41E3F5660FEC}" type="slidenum">
              <a:rPr lang="en-US" smtClean="0"/>
              <a:pPr/>
              <a:t>98</a:t>
            </a:fld>
            <a:endParaRPr lang="en-US"/>
          </a:p>
        </p:txBody>
      </p:sp>
      <p:sp>
        <p:nvSpPr>
          <p:cNvPr id="6" name="عنصر نائب للتذييل 5"/>
          <p:cNvSpPr>
            <a:spLocks noGrp="1"/>
          </p:cNvSpPr>
          <p:nvPr>
            <p:ph type="ftr" sz="quarter" idx="11"/>
          </p:nvPr>
        </p:nvSpPr>
        <p:spPr/>
        <p:txBody>
          <a:bodyPr/>
          <a:lstStyle/>
          <a:p>
            <a:r>
              <a:rPr lang="en-US" smtClean="0"/>
              <a:t>Brahim HOULA- GSO training</a:t>
            </a: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smtClean="0"/>
              <a:t>8 - personnel</a:t>
            </a:r>
            <a:endParaRPr lang="en-US" dirty="0"/>
          </a:p>
        </p:txBody>
      </p:sp>
      <p:sp>
        <p:nvSpPr>
          <p:cNvPr id="3" name="عنصر نائب للمحتوى 2"/>
          <p:cNvSpPr>
            <a:spLocks noGrp="1"/>
          </p:cNvSpPr>
          <p:nvPr>
            <p:ph idx="1"/>
          </p:nvPr>
        </p:nvSpPr>
        <p:spPr/>
        <p:txBody>
          <a:bodyPr>
            <a:normAutofit fontScale="92500" lnSpcReduction="10000"/>
          </a:bodyPr>
          <a:lstStyle/>
          <a:p>
            <a:r>
              <a:rPr lang="en-GB" b="1" dirty="0"/>
              <a:t>8.5</a:t>
            </a:r>
            <a:r>
              <a:rPr lang="en-GB" dirty="0"/>
              <a:t> - </a:t>
            </a:r>
            <a:r>
              <a:rPr lang="en-GB" b="1" dirty="0"/>
              <a:t>The inspection body shall provide guidance for the conduct of its staff</a:t>
            </a:r>
            <a:r>
              <a:rPr lang="en-GB" b="1" dirty="0" smtClean="0"/>
              <a:t>.</a:t>
            </a:r>
            <a:r>
              <a:rPr lang="en-US" i="1" dirty="0" smtClean="0"/>
              <a:t> </a:t>
            </a:r>
          </a:p>
          <a:p>
            <a:pPr>
              <a:buNone/>
            </a:pPr>
            <a:r>
              <a:rPr lang="en-US" i="1" dirty="0" smtClean="0"/>
              <a:t>(guidance for conduct)</a:t>
            </a:r>
            <a:endParaRPr lang="en-US" dirty="0" smtClean="0"/>
          </a:p>
          <a:p>
            <a:endParaRPr lang="en-US" dirty="0"/>
          </a:p>
          <a:p>
            <a:r>
              <a:rPr lang="en-GB" b="1" dirty="0"/>
              <a:t>Guidance 8.5a</a:t>
            </a:r>
            <a:r>
              <a:rPr lang="en-GB" dirty="0"/>
              <a:t> : This guidance may be in the form of a code of conduct. It may include issues relating to work ethics, impartiality, personal safety, relationship with customers, company rules and any other issues needed to assure the proper conduct of inspection body staff.</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FC5E9048-9D8D-4E4D-84FB-41E3F5660FEC}" type="slidenum">
              <a:rPr lang="en-US" smtClean="0"/>
              <a:pPr/>
              <a:t>99</a:t>
            </a:fld>
            <a:endParaRPr lang="en-US"/>
          </a:p>
        </p:txBody>
      </p:sp>
      <p:sp>
        <p:nvSpPr>
          <p:cNvPr id="5" name="عنصر نائب للتذييل 4"/>
          <p:cNvSpPr>
            <a:spLocks noGrp="1"/>
          </p:cNvSpPr>
          <p:nvPr>
            <p:ph type="ftr" sz="quarter" idx="11"/>
          </p:nvPr>
        </p:nvSpPr>
        <p:spPr/>
        <p:txBody>
          <a:bodyPr/>
          <a:lstStyle/>
          <a:p>
            <a:r>
              <a:rPr lang="en-US" smtClean="0"/>
              <a:t>Brahim HOULA- GSO training</a:t>
            </a:r>
            <a:endParaRPr lang="en-US"/>
          </a:p>
        </p:txBody>
      </p:sp>
      <p:grpSp>
        <p:nvGrpSpPr>
          <p:cNvPr id="6" name="مجموعة 5"/>
          <p:cNvGrpSpPr/>
          <p:nvPr/>
        </p:nvGrpSpPr>
        <p:grpSpPr>
          <a:xfrm>
            <a:off x="0" y="3810000"/>
            <a:ext cx="685800" cy="381000"/>
            <a:chOff x="6705600" y="457200"/>
            <a:chExt cx="889846" cy="533400"/>
          </a:xfrm>
        </p:grpSpPr>
        <p:pic>
          <p:nvPicPr>
            <p:cNvPr id="7" name="Picture 7" descr="W:\COMMUN\ACT_COM\Logos EA, ILAC\ilac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533400"/>
              <a:ext cx="508846" cy="457200"/>
            </a:xfrm>
            <a:prstGeom prst="rect">
              <a:avLst/>
            </a:prstGeom>
            <a:noFill/>
            <a:ln w="9525">
              <a:noFill/>
              <a:miter lim="800000"/>
              <a:headEnd/>
              <a:tailEnd/>
            </a:ln>
          </p:spPr>
        </p:pic>
        <p:pic>
          <p:nvPicPr>
            <p:cNvPr id="8" name="Picture 6" descr="navlogo"/>
            <p:cNvPicPr>
              <a:picLocks noChangeAspect="1" noChangeArrowheads="1"/>
            </p:cNvPicPr>
            <p:nvPr/>
          </p:nvPicPr>
          <p:blipFill>
            <a:blip r:embed="rId4">
              <a:clrChange>
                <a:clrFrom>
                  <a:srgbClr val="3333FF"/>
                </a:clrFrom>
                <a:clrTo>
                  <a:srgbClr val="3333FF">
                    <a:alpha val="0"/>
                  </a:srgbClr>
                </a:clrTo>
              </a:clrChange>
            </a:blip>
            <a:srcRect/>
            <a:stretch>
              <a:fillRect/>
            </a:stretch>
          </p:blipFill>
          <p:spPr bwMode="auto">
            <a:xfrm>
              <a:off x="6705600" y="457200"/>
              <a:ext cx="706119" cy="428413"/>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18900</Words>
  <Application>Microsoft Office PowerPoint</Application>
  <PresentationFormat>عرض على الشاشة (3:4)‏</PresentationFormat>
  <Paragraphs>1479</Paragraphs>
  <Slides>173</Slides>
  <Notes>59</Notes>
  <HiddenSlides>0</HiddenSlides>
  <MMClips>0</MMClips>
  <ScaleCrop>false</ScaleCrop>
  <HeadingPairs>
    <vt:vector size="4" baseType="variant">
      <vt:variant>
        <vt:lpstr>سمة</vt:lpstr>
      </vt:variant>
      <vt:variant>
        <vt:i4>1</vt:i4>
      </vt:variant>
      <vt:variant>
        <vt:lpstr>عناوين الشرائح</vt:lpstr>
      </vt:variant>
      <vt:variant>
        <vt:i4>173</vt:i4>
      </vt:variant>
    </vt:vector>
  </HeadingPairs>
  <TitlesOfParts>
    <vt:vector size="174" baseType="lpstr">
      <vt:lpstr>سمة Office</vt:lpstr>
      <vt:lpstr>General Criteria for the operation of  various types of bodies performing inspection</vt:lpstr>
      <vt:lpstr>Development of Standards</vt:lpstr>
      <vt:lpstr>Development of guidance </vt:lpstr>
      <vt:lpstr>Standard Relationships</vt:lpstr>
      <vt:lpstr>IAF/ILAC Interpretive Guide</vt:lpstr>
      <vt:lpstr>APLAC Guidance Notes</vt:lpstr>
      <vt:lpstr>For whom?</vt:lpstr>
      <vt:lpstr>Inspection </vt:lpstr>
      <vt:lpstr>17020 Foreword</vt:lpstr>
      <vt:lpstr>17020 Introduction</vt:lpstr>
      <vt:lpstr>17020 Introduction</vt:lpstr>
      <vt:lpstr>ISO 17020</vt:lpstr>
      <vt:lpstr>Table of content of   ISO/IEC 17020</vt:lpstr>
      <vt:lpstr>1. Scope</vt:lpstr>
      <vt:lpstr>1. Scope</vt:lpstr>
      <vt:lpstr>1. Scope</vt:lpstr>
      <vt:lpstr>1. Scope</vt:lpstr>
      <vt:lpstr>Functional testing</vt:lpstr>
      <vt:lpstr>2. Definitions</vt:lpstr>
      <vt:lpstr>2. Definitions</vt:lpstr>
      <vt:lpstr>2. Definitions</vt:lpstr>
      <vt:lpstr>2. Definitions</vt:lpstr>
      <vt:lpstr>Some differences between Inspection (ISO/IEC 17020) and Product certification (ISO/IEC Guide 65)</vt:lpstr>
      <vt:lpstr>2. Definitions</vt:lpstr>
      <vt:lpstr>2. Definitions</vt:lpstr>
      <vt:lpstr>3. Administrative Requirements</vt:lpstr>
      <vt:lpstr>3. Administrative Requirements</vt:lpstr>
      <vt:lpstr>3. Administrative Requirements</vt:lpstr>
      <vt:lpstr>3. Administrative Requirements</vt:lpstr>
      <vt:lpstr>3. Administrative Requirements</vt:lpstr>
      <vt:lpstr>3. Administrative Requirements</vt:lpstr>
      <vt:lpstr>3. Administrative Requirements</vt:lpstr>
      <vt:lpstr>3. Administrative Requirements</vt:lpstr>
      <vt:lpstr>3. Administrative Requirements</vt:lpstr>
      <vt:lpstr>3. Administrative Requirements</vt:lpstr>
      <vt:lpstr>3. Administrative Requirements</vt:lpstr>
      <vt:lpstr>4 - independence, impartiality and integrity </vt:lpstr>
      <vt:lpstr>4.1 - general. </vt:lpstr>
      <vt:lpstr>4.1 - general. </vt:lpstr>
      <vt:lpstr>4.2 - independence. </vt:lpstr>
      <vt:lpstr>4.2.1 - Type A inspection body</vt:lpstr>
      <vt:lpstr>ANNEX A - Independence criteria for type A inspection body</vt:lpstr>
      <vt:lpstr>4.2.1 - Type A inspection body</vt:lpstr>
      <vt:lpstr>4.2.1 - Type A inspection body</vt:lpstr>
      <vt:lpstr>ANNEX A - Independence criteria for type A inspection body</vt:lpstr>
      <vt:lpstr>ANNEX A - Independence criteria for type A inspection body</vt:lpstr>
      <vt:lpstr>4.2.2 - Type B inspection body</vt:lpstr>
      <vt:lpstr>ANNEX B - Independence criteria for type B inspection body </vt:lpstr>
      <vt:lpstr>الشريحة 49</vt:lpstr>
      <vt:lpstr>4.2.3 - Type C inspection body </vt:lpstr>
      <vt:lpstr>ANNEX C - Independence criteria for type C inspection body</vt:lpstr>
      <vt:lpstr>4.2.3 - Type C inspection body </vt:lpstr>
      <vt:lpstr>4.2.3 - Type C inspection body </vt:lpstr>
      <vt:lpstr>4.2.3 - Type C inspection body </vt:lpstr>
      <vt:lpstr>الشريحة 55</vt:lpstr>
      <vt:lpstr>الشريحة 56</vt:lpstr>
      <vt:lpstr>الشريحة 57</vt:lpstr>
      <vt:lpstr>5 - confidentiality </vt:lpstr>
      <vt:lpstr>5 - confidentiality</vt:lpstr>
      <vt:lpstr>6 - organisation and management</vt:lpstr>
      <vt:lpstr>6 - organisation and management</vt:lpstr>
      <vt:lpstr>6 - organisation and management</vt:lpstr>
      <vt:lpstr>6 - organisation and management</vt:lpstr>
      <vt:lpstr>6 - organisation and management</vt:lpstr>
      <vt:lpstr>6 - organisation and management</vt:lpstr>
      <vt:lpstr>6 - organisation and management</vt:lpstr>
      <vt:lpstr>6 - organisation and management</vt:lpstr>
      <vt:lpstr>6 - organisation and management</vt:lpstr>
      <vt:lpstr>6 - organisation and management</vt:lpstr>
      <vt:lpstr>6 - organisation and management</vt:lpstr>
      <vt:lpstr>7 - quality system</vt:lpstr>
      <vt:lpstr>7 - quality system</vt:lpstr>
      <vt:lpstr>7 - quality system</vt:lpstr>
      <vt:lpstr>7 - quality system</vt:lpstr>
      <vt:lpstr>ANNEX D - Information to be included or referenced in the Q M </vt:lpstr>
      <vt:lpstr>7 - quality system</vt:lpstr>
      <vt:lpstr>7 - quality system</vt:lpstr>
      <vt:lpstr>7 - quality system</vt:lpstr>
      <vt:lpstr>7 - quality system</vt:lpstr>
      <vt:lpstr>7 - quality system</vt:lpstr>
      <vt:lpstr>7 - quality system</vt:lpstr>
      <vt:lpstr>7 - quality system</vt:lpstr>
      <vt:lpstr>7 - quality system</vt:lpstr>
      <vt:lpstr>7 - quality system</vt:lpstr>
      <vt:lpstr>7 - quality system</vt:lpstr>
      <vt:lpstr>7 - quality system</vt:lpstr>
      <vt:lpstr>7 - quality system</vt:lpstr>
      <vt:lpstr>7 - quality system</vt:lpstr>
      <vt:lpstr>8 - personnel </vt:lpstr>
      <vt:lpstr>8 - personnel</vt:lpstr>
      <vt:lpstr>8 - personnel</vt:lpstr>
      <vt:lpstr>8 - personnel</vt:lpstr>
      <vt:lpstr>8 - personnel</vt:lpstr>
      <vt:lpstr>8 - personnel</vt:lpstr>
      <vt:lpstr>8 - personnel</vt:lpstr>
      <vt:lpstr>8 - personnel</vt:lpstr>
      <vt:lpstr>8 - personnel</vt:lpstr>
      <vt:lpstr>8 - personnel</vt:lpstr>
      <vt:lpstr>8 - personnel</vt:lpstr>
      <vt:lpstr>8 - personnel</vt:lpstr>
      <vt:lpstr>8 - personnel</vt:lpstr>
      <vt:lpstr>9 - facilities and equipment </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9 - facilities and equipment</vt:lpstr>
      <vt:lpstr>10 - inspection methods and procedures </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10 - inspection methods and procedures</vt:lpstr>
      <vt:lpstr>11 - handling inspection samples and items   </vt:lpstr>
      <vt:lpstr>11 - handling inspection samples and items</vt:lpstr>
      <vt:lpstr>11 - handling inspection samples and items</vt:lpstr>
      <vt:lpstr>11 - handling inspection samples and items</vt:lpstr>
      <vt:lpstr>11 - handling inspection samples and items</vt:lpstr>
      <vt:lpstr>12 - records </vt:lpstr>
      <vt:lpstr>12 - records</vt:lpstr>
      <vt:lpstr>12 - records</vt:lpstr>
      <vt:lpstr>12 - records</vt:lpstr>
      <vt:lpstr>12 - records</vt:lpstr>
      <vt:lpstr>13 - inspection reports and inspection certificates </vt:lpstr>
      <vt:lpstr>13 - inspection reports and inspection certificates</vt:lpstr>
      <vt:lpstr>13 - inspection reports and inspection certificates</vt:lpstr>
      <vt:lpstr>13 - inspection reports and inspection certificates</vt:lpstr>
      <vt:lpstr>13 - inspection reports and inspection certificates</vt:lpstr>
      <vt:lpstr>13 - inspection reports and inspection certificates</vt:lpstr>
      <vt:lpstr>13 - inspection reports and inspection certificates</vt:lpstr>
      <vt:lpstr>13 - inspection reports and inspection certificates</vt:lpstr>
      <vt:lpstr>13 - inspection reports and inspection certificates</vt:lpstr>
      <vt:lpstr>13 - inspection reports and inspection certificates</vt:lpstr>
      <vt:lpstr>14 - sub-contracting </vt:lpstr>
      <vt:lpstr>14 - sub-contracting</vt:lpstr>
      <vt:lpstr>14 - sub-contracting</vt:lpstr>
      <vt:lpstr>14 - sub-contracting</vt:lpstr>
      <vt:lpstr>14 - sub-contracting</vt:lpstr>
      <vt:lpstr>14 - sub-contracting</vt:lpstr>
      <vt:lpstr>14 - sub-contracting</vt:lpstr>
      <vt:lpstr>14 - sub-contracting</vt:lpstr>
      <vt:lpstr>14 - sub-contracting</vt:lpstr>
      <vt:lpstr>15 - complaints and appeals </vt:lpstr>
      <vt:lpstr>15 - complaints and appeals</vt:lpstr>
      <vt:lpstr>15 - complaints and appeals</vt:lpstr>
      <vt:lpstr>15 - complaints and appeals</vt:lpstr>
      <vt:lpstr>16 - cooperation </vt:lpstr>
      <vt:lpstr>16 - cooperation</vt:lpstr>
      <vt:lpstr>Annexes A, B and C</vt:lpstr>
      <vt:lpstr>Annex D Information to be included or referenced in the Quality Manual (informative) </vt:lpstr>
      <vt:lpstr>Annex ZZ (informative)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ISO/IEC 17020: General Criteria for the operation of various types of bodies performing inspection (1998).</dc:title>
  <dc:creator>user</dc:creator>
  <cp:lastModifiedBy>user</cp:lastModifiedBy>
  <cp:revision>103</cp:revision>
  <dcterms:created xsi:type="dcterms:W3CDTF">2010-05-05T08:25:11Z</dcterms:created>
  <dcterms:modified xsi:type="dcterms:W3CDTF">2010-05-17T07:25:10Z</dcterms:modified>
</cp:coreProperties>
</file>