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71" r:id="rId2"/>
    <p:sldId id="335" r:id="rId3"/>
    <p:sldId id="309" r:id="rId4"/>
    <p:sldId id="340" r:id="rId5"/>
    <p:sldId id="311" r:id="rId6"/>
    <p:sldId id="313" r:id="rId7"/>
    <p:sldId id="310" r:id="rId8"/>
    <p:sldId id="339" r:id="rId9"/>
    <p:sldId id="308" r:id="rId10"/>
    <p:sldId id="315" r:id="rId11"/>
    <p:sldId id="316" r:id="rId12"/>
    <p:sldId id="342" r:id="rId13"/>
    <p:sldId id="332" r:id="rId14"/>
    <p:sldId id="319" r:id="rId15"/>
    <p:sldId id="320" r:id="rId16"/>
    <p:sldId id="321" r:id="rId17"/>
    <p:sldId id="336" r:id="rId18"/>
    <p:sldId id="322" r:id="rId19"/>
    <p:sldId id="326" r:id="rId20"/>
    <p:sldId id="323" r:id="rId21"/>
    <p:sldId id="341" r:id="rId22"/>
    <p:sldId id="293" r:id="rId23"/>
    <p:sldId id="288" r:id="rId24"/>
    <p:sldId id="289" r:id="rId25"/>
    <p:sldId id="338" r:id="rId26"/>
    <p:sldId id="328" r:id="rId27"/>
    <p:sldId id="337" r:id="rId28"/>
    <p:sldId id="327" r:id="rId29"/>
    <p:sldId id="330" r:id="rId30"/>
    <p:sldId id="33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84F"/>
    <a:srgbClr val="0033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33" autoAdjust="0"/>
  </p:normalViewPr>
  <p:slideViewPr>
    <p:cSldViewPr>
      <p:cViewPr>
        <p:scale>
          <a:sx n="75" d="100"/>
          <a:sy n="75" d="100"/>
        </p:scale>
        <p:origin x="-73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7ABDC-1A34-4F07-B3F0-22FF874FECE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586CC8E5-0FC2-4679-B33A-9BE0B24A8C91}">
      <dgm:prSet phldrT="[Texte]" custT="1"/>
      <dgm:spPr>
        <a:solidFill>
          <a:srgbClr val="7E0000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ar-TN" sz="2400" b="1" dirty="0" smtClean="0">
              <a:cs typeface="Traditional Arabic" pitchFamily="2" charset="-78"/>
            </a:rPr>
            <a:t>ملفات </a:t>
          </a:r>
          <a:r>
            <a:rPr lang="ar-TN" sz="2400" b="1" dirty="0" err="1" smtClean="0">
              <a:cs typeface="Traditional Arabic" pitchFamily="2" charset="-78"/>
            </a:rPr>
            <a:t>الترشح</a:t>
          </a:r>
          <a:endParaRPr lang="fr-FR" sz="2400" b="1" dirty="0">
            <a:cs typeface="Traditional Arabic" pitchFamily="2" charset="-78"/>
          </a:endParaRPr>
        </a:p>
      </dgm:t>
    </dgm:pt>
    <dgm:pt modelId="{55540555-4A95-4387-AA07-1BE3A1745AD4}" type="parTrans" cxnId="{899118F8-8A3F-49CF-A43B-B75E6D29F78A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379375EE-369B-4DB6-B505-9F354B8BC8F2}" type="sibTrans" cxnId="{899118F8-8A3F-49CF-A43B-B75E6D29F78A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F29EBF02-68F8-4033-90A9-2C65B31E9DF5}">
      <dgm:prSet phldrT="[Texte]" custT="1"/>
      <dgm:spPr>
        <a:solidFill>
          <a:srgbClr val="662D0E">
            <a:alpha val="76000"/>
          </a:srgb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ar-TN" sz="2400" b="1" dirty="0" smtClean="0">
              <a:cs typeface="Traditional Arabic" pitchFamily="2" charset="-78"/>
            </a:rPr>
            <a:t>لجنة التقييم</a:t>
          </a:r>
          <a:endParaRPr lang="fr-FR" sz="2400" b="1" dirty="0">
            <a:cs typeface="Traditional Arabic" pitchFamily="2" charset="-78"/>
          </a:endParaRPr>
        </a:p>
      </dgm:t>
    </dgm:pt>
    <dgm:pt modelId="{7926B177-4562-40F4-9131-13E5AABCCDD7}" type="parTrans" cxnId="{7D5E07FF-A395-4F3A-9F66-18F8125AD4B9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00B32600-0913-4B94-A1D0-E46E05BE6723}" type="sibTrans" cxnId="{7D5E07FF-A395-4F3A-9F66-18F8125AD4B9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B5C83BE8-F09F-4830-88BC-853B0E38444D}">
      <dgm:prSet phldrT="[Texte]" custT="1"/>
      <dgm:spPr>
        <a:solidFill>
          <a:srgbClr val="D07C7A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ar-TN" sz="2400" b="1" dirty="0" smtClean="0">
              <a:cs typeface="Traditional Arabic" pitchFamily="2" charset="-78"/>
            </a:rPr>
            <a:t>تقرير التدقيق</a:t>
          </a:r>
          <a:endParaRPr lang="fr-FR" sz="2400" b="1" dirty="0">
            <a:cs typeface="Traditional Arabic" pitchFamily="2" charset="-78"/>
          </a:endParaRPr>
        </a:p>
      </dgm:t>
    </dgm:pt>
    <dgm:pt modelId="{AE57D2CC-AF2E-4488-989B-13FAEE23253C}" type="parTrans" cxnId="{78B0F161-51B0-4B53-BECB-FB2B9968DE57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9E4A9D82-099E-4F8E-B3C8-09DF8B216B31}" type="sibTrans" cxnId="{78B0F161-51B0-4B53-BECB-FB2B9968DE57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714E7520-3D4B-46A2-A798-408934E5BEBA}">
      <dgm:prSet phldrT="[Texte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ar-TN" sz="2400" b="1" dirty="0" smtClean="0">
              <a:cs typeface="Traditional Arabic" pitchFamily="2" charset="-78"/>
            </a:rPr>
            <a:t>التدقيق</a:t>
          </a:r>
          <a:endParaRPr lang="fr-FR" sz="2400" b="1" dirty="0">
            <a:cs typeface="Traditional Arabic" pitchFamily="2" charset="-78"/>
          </a:endParaRPr>
        </a:p>
      </dgm:t>
    </dgm:pt>
    <dgm:pt modelId="{A8CC3B9D-0428-40F0-8D8A-CD45FC4D8755}" type="parTrans" cxnId="{B78E53BC-89C9-4585-A425-565A69A2159F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A1163EE2-8A41-4E98-9A55-B3CC6CFBD911}" type="sibTrans" cxnId="{B78E53BC-89C9-4585-A425-565A69A2159F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6688B85D-D51C-4C6A-839E-2B73A1A1BF6D}">
      <dgm:prSet phldrT="[Texte]" custT="1"/>
      <dgm:spPr>
        <a:solidFill>
          <a:srgbClr val="B3423F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ar-TN" sz="2400" b="1" dirty="0" smtClean="0">
              <a:cs typeface="Traditional Arabic" pitchFamily="2" charset="-78"/>
            </a:rPr>
            <a:t>دراسة الملفات</a:t>
          </a:r>
          <a:endParaRPr lang="fr-FR" sz="2400" b="1" dirty="0">
            <a:cs typeface="Traditional Arabic" pitchFamily="2" charset="-78"/>
          </a:endParaRPr>
        </a:p>
      </dgm:t>
    </dgm:pt>
    <dgm:pt modelId="{F586A28E-557C-415D-AC27-2AE298F41CCD}" type="parTrans" cxnId="{141BE073-B0E4-426F-B86E-20E19655FD68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EFA661C2-27F2-4294-BB20-7F76B0781E4A}" type="sibTrans" cxnId="{141BE073-B0E4-426F-B86E-20E19655FD68}">
      <dgm:prSet/>
      <dgm:spPr/>
      <dgm:t>
        <a:bodyPr/>
        <a:lstStyle/>
        <a:p>
          <a:endParaRPr lang="fr-FR" sz="2400" b="1">
            <a:cs typeface="Traditional Arabic" pitchFamily="2" charset="-78"/>
          </a:endParaRPr>
        </a:p>
      </dgm:t>
    </dgm:pt>
    <dgm:pt modelId="{DE9FA042-21FB-4176-A28A-EE550FF11C71}">
      <dgm:prSet phldrT="[Texte]" custT="1"/>
      <dgm:spPr>
        <a:solidFill>
          <a:srgbClr val="B3423F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ar-SA" sz="2000" b="1" dirty="0" smtClean="0">
              <a:cs typeface="Traditional Arabic" pitchFamily="2" charset="-78"/>
            </a:rPr>
            <a:t>قرار </a:t>
          </a:r>
          <a:r>
            <a:rPr lang="ar-SA" sz="2000" b="1" dirty="0" err="1" smtClean="0">
              <a:cs typeface="Traditional Arabic" pitchFamily="2" charset="-78"/>
            </a:rPr>
            <a:t>الإعتماد</a:t>
          </a:r>
          <a:endParaRPr lang="fr-FR" sz="2000" b="1" dirty="0">
            <a:cs typeface="Traditional Arabic" pitchFamily="2" charset="-78"/>
          </a:endParaRPr>
        </a:p>
      </dgm:t>
    </dgm:pt>
    <dgm:pt modelId="{933CAC4D-754F-4D50-AF5C-DD6CD338523E}" type="parTrans" cxnId="{E9985CC4-AC7E-4489-ADB1-30B5ED2C756B}">
      <dgm:prSet/>
      <dgm:spPr/>
      <dgm:t>
        <a:bodyPr/>
        <a:lstStyle/>
        <a:p>
          <a:endParaRPr lang="en-US"/>
        </a:p>
      </dgm:t>
    </dgm:pt>
    <dgm:pt modelId="{BB749A59-DFF5-4CE7-8DBC-D53C6CE30683}" type="sibTrans" cxnId="{E9985CC4-AC7E-4489-ADB1-30B5ED2C756B}">
      <dgm:prSet/>
      <dgm:spPr/>
      <dgm:t>
        <a:bodyPr/>
        <a:lstStyle/>
        <a:p>
          <a:endParaRPr lang="en-US"/>
        </a:p>
      </dgm:t>
    </dgm:pt>
    <dgm:pt modelId="{98E443C7-4732-44D7-B0F8-EADA572DD0A2}" type="pres">
      <dgm:prSet presAssocID="{E507ABDC-1A34-4F07-B3F0-22FF874FE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561F7F-1BAC-4958-82BE-8F23CD4833A2}" type="pres">
      <dgm:prSet presAssocID="{586CC8E5-0FC2-4679-B33A-9BE0B24A8C91}" presName="parTxOnly" presStyleLbl="node1" presStyleIdx="0" presStyleCnt="6" custFlipHor="1" custScaleX="64050" custLinFactX="206927" custLinFactNeighborX="300000" custLinFactNeighborY="5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06640-6C04-4AD7-9329-D81576F2C82C}" type="pres">
      <dgm:prSet presAssocID="{379375EE-369B-4DB6-B505-9F354B8BC8F2}" presName="parSpace" presStyleCnt="0"/>
      <dgm:spPr/>
    </dgm:pt>
    <dgm:pt modelId="{3506CC88-5CFF-424C-B743-2BCCF4148DA2}" type="pres">
      <dgm:prSet presAssocID="{DE9FA042-21FB-4176-A28A-EE550FF11C71}" presName="parTxOnly" presStyleLbl="node1" presStyleIdx="1" presStyleCnt="6" custFlipHor="1" custScaleX="67921" custLinFactX="-21811" custLinFactNeighborX="-100000" custLinFactNeighborY="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A8F32-D0CE-4C79-AE9B-FAB1976560F1}" type="pres">
      <dgm:prSet presAssocID="{BB749A59-DFF5-4CE7-8DBC-D53C6CE30683}" presName="parSpace" presStyleCnt="0"/>
      <dgm:spPr/>
    </dgm:pt>
    <dgm:pt modelId="{4F70FE86-A95F-4A28-99F5-32884301C82D}" type="pres">
      <dgm:prSet presAssocID="{F29EBF02-68F8-4033-90A9-2C65B31E9DF5}" presName="parTxOnly" presStyleLbl="node1" presStyleIdx="2" presStyleCnt="6" custFlipHor="1" custScaleX="74369" custLinFactX="-22679" custLinFactNeighborX="-100000" custLinFactNeighborY="68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ABC7CD-C68D-4B82-A169-35B4CE56358C}" type="pres">
      <dgm:prSet presAssocID="{00B32600-0913-4B94-A1D0-E46E05BE6723}" presName="parSpace" presStyleCnt="0"/>
      <dgm:spPr/>
    </dgm:pt>
    <dgm:pt modelId="{1AE8BD2C-818F-467B-B1AC-B8081B8A7A48}" type="pres">
      <dgm:prSet presAssocID="{B5C83BE8-F09F-4830-88BC-853B0E38444D}" presName="parTxOnly" presStyleLbl="node1" presStyleIdx="3" presStyleCnt="6" custFlipHor="1" custScaleX="74369" custLinFactX="-22697" custLinFactNeighborX="-100000" custLinFactNeighborY="5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13E267-6762-4CCA-AB67-88EAEDFC9976}" type="pres">
      <dgm:prSet presAssocID="{9E4A9D82-099E-4F8E-B3C8-09DF8B216B31}" presName="parSpace" presStyleCnt="0"/>
      <dgm:spPr/>
    </dgm:pt>
    <dgm:pt modelId="{D43D3DA3-6595-4D6F-9AC1-B691C9611FF4}" type="pres">
      <dgm:prSet presAssocID="{714E7520-3D4B-46A2-A798-408934E5BEBA}" presName="parTxOnly" presStyleLbl="node1" presStyleIdx="4" presStyleCnt="6" custFlipHor="1" custScaleX="74369" custLinFactX="-22697" custLinFactNeighborX="-100000" custLinFactNeighborY="5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0D3BD-FAFA-4E01-A4CF-88010249A7EC}" type="pres">
      <dgm:prSet presAssocID="{A1163EE2-8A41-4E98-9A55-B3CC6CFBD911}" presName="parSpace" presStyleCnt="0"/>
      <dgm:spPr/>
    </dgm:pt>
    <dgm:pt modelId="{218B3D63-A268-4411-9BFD-44FC426958C2}" type="pres">
      <dgm:prSet presAssocID="{6688B85D-D51C-4C6A-839E-2B73A1A1BF6D}" presName="parTxOnly" presStyleLbl="node1" presStyleIdx="5" presStyleCnt="6" custFlipHor="1" custScaleX="74369" custLinFactX="-22697" custLinFactNeighborX="-100000" custLinFactNeighborY="5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E2441F-2E20-4FB8-B127-7BC84A166AF4}" type="presOf" srcId="{B5C83BE8-F09F-4830-88BC-853B0E38444D}" destId="{1AE8BD2C-818F-467B-B1AC-B8081B8A7A48}" srcOrd="0" destOrd="0" presId="urn:microsoft.com/office/officeart/2005/8/layout/hChevron3"/>
    <dgm:cxn modelId="{D97BD146-4A9C-4796-B9BC-4DF2C5E21B54}" type="presOf" srcId="{E507ABDC-1A34-4F07-B3F0-22FF874FECE2}" destId="{98E443C7-4732-44D7-B0F8-EADA572DD0A2}" srcOrd="0" destOrd="0" presId="urn:microsoft.com/office/officeart/2005/8/layout/hChevron3"/>
    <dgm:cxn modelId="{94BB250B-6D38-48B7-9A7A-47B2705D4A3D}" type="presOf" srcId="{714E7520-3D4B-46A2-A798-408934E5BEBA}" destId="{D43D3DA3-6595-4D6F-9AC1-B691C9611FF4}" srcOrd="0" destOrd="0" presId="urn:microsoft.com/office/officeart/2005/8/layout/hChevron3"/>
    <dgm:cxn modelId="{141BE073-B0E4-426F-B86E-20E19655FD68}" srcId="{E507ABDC-1A34-4F07-B3F0-22FF874FECE2}" destId="{6688B85D-D51C-4C6A-839E-2B73A1A1BF6D}" srcOrd="5" destOrd="0" parTransId="{F586A28E-557C-415D-AC27-2AE298F41CCD}" sibTransId="{EFA661C2-27F2-4294-BB20-7F76B0781E4A}"/>
    <dgm:cxn modelId="{B78E53BC-89C9-4585-A425-565A69A2159F}" srcId="{E507ABDC-1A34-4F07-B3F0-22FF874FECE2}" destId="{714E7520-3D4B-46A2-A798-408934E5BEBA}" srcOrd="4" destOrd="0" parTransId="{A8CC3B9D-0428-40F0-8D8A-CD45FC4D8755}" sibTransId="{A1163EE2-8A41-4E98-9A55-B3CC6CFBD911}"/>
    <dgm:cxn modelId="{78B0F161-51B0-4B53-BECB-FB2B9968DE57}" srcId="{E507ABDC-1A34-4F07-B3F0-22FF874FECE2}" destId="{B5C83BE8-F09F-4830-88BC-853B0E38444D}" srcOrd="3" destOrd="0" parTransId="{AE57D2CC-AF2E-4488-989B-13FAEE23253C}" sibTransId="{9E4A9D82-099E-4F8E-B3C8-09DF8B216B31}"/>
    <dgm:cxn modelId="{899118F8-8A3F-49CF-A43B-B75E6D29F78A}" srcId="{E507ABDC-1A34-4F07-B3F0-22FF874FECE2}" destId="{586CC8E5-0FC2-4679-B33A-9BE0B24A8C91}" srcOrd="0" destOrd="0" parTransId="{55540555-4A95-4387-AA07-1BE3A1745AD4}" sibTransId="{379375EE-369B-4DB6-B505-9F354B8BC8F2}"/>
    <dgm:cxn modelId="{7D5E07FF-A395-4F3A-9F66-18F8125AD4B9}" srcId="{E507ABDC-1A34-4F07-B3F0-22FF874FECE2}" destId="{F29EBF02-68F8-4033-90A9-2C65B31E9DF5}" srcOrd="2" destOrd="0" parTransId="{7926B177-4562-40F4-9131-13E5AABCCDD7}" sibTransId="{00B32600-0913-4B94-A1D0-E46E05BE6723}"/>
    <dgm:cxn modelId="{E9985CC4-AC7E-4489-ADB1-30B5ED2C756B}" srcId="{E507ABDC-1A34-4F07-B3F0-22FF874FECE2}" destId="{DE9FA042-21FB-4176-A28A-EE550FF11C71}" srcOrd="1" destOrd="0" parTransId="{933CAC4D-754F-4D50-AF5C-DD6CD338523E}" sibTransId="{BB749A59-DFF5-4CE7-8DBC-D53C6CE30683}"/>
    <dgm:cxn modelId="{C23033AA-9C77-4253-B199-D21F9C3DE5E1}" type="presOf" srcId="{F29EBF02-68F8-4033-90A9-2C65B31E9DF5}" destId="{4F70FE86-A95F-4A28-99F5-32884301C82D}" srcOrd="0" destOrd="0" presId="urn:microsoft.com/office/officeart/2005/8/layout/hChevron3"/>
    <dgm:cxn modelId="{DCA417A5-C2CB-4278-AE5D-202BFB6F0ADC}" type="presOf" srcId="{586CC8E5-0FC2-4679-B33A-9BE0B24A8C91}" destId="{63561F7F-1BAC-4958-82BE-8F23CD4833A2}" srcOrd="0" destOrd="0" presId="urn:microsoft.com/office/officeart/2005/8/layout/hChevron3"/>
    <dgm:cxn modelId="{92F6A3C9-4085-4ED4-BAA2-87AED0056BE0}" type="presOf" srcId="{DE9FA042-21FB-4176-A28A-EE550FF11C71}" destId="{3506CC88-5CFF-424C-B743-2BCCF4148DA2}" srcOrd="0" destOrd="0" presId="urn:microsoft.com/office/officeart/2005/8/layout/hChevron3"/>
    <dgm:cxn modelId="{E655BF22-B1A2-4112-A1D4-8320242309DB}" type="presOf" srcId="{6688B85D-D51C-4C6A-839E-2B73A1A1BF6D}" destId="{218B3D63-A268-4411-9BFD-44FC426958C2}" srcOrd="0" destOrd="0" presId="urn:microsoft.com/office/officeart/2005/8/layout/hChevron3"/>
    <dgm:cxn modelId="{F03A78EC-8C21-47C8-BC69-3E8BEE66B38A}" type="presParOf" srcId="{98E443C7-4732-44D7-B0F8-EADA572DD0A2}" destId="{63561F7F-1BAC-4958-82BE-8F23CD4833A2}" srcOrd="0" destOrd="0" presId="urn:microsoft.com/office/officeart/2005/8/layout/hChevron3"/>
    <dgm:cxn modelId="{52623AFD-60F8-45F5-A9DD-49F78E3053F7}" type="presParOf" srcId="{98E443C7-4732-44D7-B0F8-EADA572DD0A2}" destId="{36606640-6C04-4AD7-9329-D81576F2C82C}" srcOrd="1" destOrd="0" presId="urn:microsoft.com/office/officeart/2005/8/layout/hChevron3"/>
    <dgm:cxn modelId="{C1FEA5DE-E8D7-4961-96A8-8997A653B79D}" type="presParOf" srcId="{98E443C7-4732-44D7-B0F8-EADA572DD0A2}" destId="{3506CC88-5CFF-424C-B743-2BCCF4148DA2}" srcOrd="2" destOrd="0" presId="urn:microsoft.com/office/officeart/2005/8/layout/hChevron3"/>
    <dgm:cxn modelId="{8F34A148-E83E-4137-9F55-8109898B4C08}" type="presParOf" srcId="{98E443C7-4732-44D7-B0F8-EADA572DD0A2}" destId="{979A8F32-D0CE-4C79-AE9B-FAB1976560F1}" srcOrd="3" destOrd="0" presId="urn:microsoft.com/office/officeart/2005/8/layout/hChevron3"/>
    <dgm:cxn modelId="{040FCD23-62F7-48F7-AFA4-FB2048103643}" type="presParOf" srcId="{98E443C7-4732-44D7-B0F8-EADA572DD0A2}" destId="{4F70FE86-A95F-4A28-99F5-32884301C82D}" srcOrd="4" destOrd="0" presId="urn:microsoft.com/office/officeart/2005/8/layout/hChevron3"/>
    <dgm:cxn modelId="{F367E91F-8E42-4B87-BF13-A4D6DEA674A4}" type="presParOf" srcId="{98E443C7-4732-44D7-B0F8-EADA572DD0A2}" destId="{B7ABC7CD-C68D-4B82-A169-35B4CE56358C}" srcOrd="5" destOrd="0" presId="urn:microsoft.com/office/officeart/2005/8/layout/hChevron3"/>
    <dgm:cxn modelId="{2118E4E3-0CE9-4D28-8493-2E04BB8F5E0D}" type="presParOf" srcId="{98E443C7-4732-44D7-B0F8-EADA572DD0A2}" destId="{1AE8BD2C-818F-467B-B1AC-B8081B8A7A48}" srcOrd="6" destOrd="0" presId="urn:microsoft.com/office/officeart/2005/8/layout/hChevron3"/>
    <dgm:cxn modelId="{C1104FB9-ADA3-475C-8F9D-1A31E4AA1CD5}" type="presParOf" srcId="{98E443C7-4732-44D7-B0F8-EADA572DD0A2}" destId="{CC13E267-6762-4CCA-AB67-88EAEDFC9976}" srcOrd="7" destOrd="0" presId="urn:microsoft.com/office/officeart/2005/8/layout/hChevron3"/>
    <dgm:cxn modelId="{BE19683E-CD67-4398-9DED-82771B9E4A02}" type="presParOf" srcId="{98E443C7-4732-44D7-B0F8-EADA572DD0A2}" destId="{D43D3DA3-6595-4D6F-9AC1-B691C9611FF4}" srcOrd="8" destOrd="0" presId="urn:microsoft.com/office/officeart/2005/8/layout/hChevron3"/>
    <dgm:cxn modelId="{DD303361-71B3-4398-8786-EF25F7C35E4F}" type="presParOf" srcId="{98E443C7-4732-44D7-B0F8-EADA572DD0A2}" destId="{7A50D3BD-FAFA-4E01-A4CF-88010249A7EC}" srcOrd="9" destOrd="0" presId="urn:microsoft.com/office/officeart/2005/8/layout/hChevron3"/>
    <dgm:cxn modelId="{CFDEEA2A-6AE7-4BF7-81A8-FCD28AC45F25}" type="presParOf" srcId="{98E443C7-4732-44D7-B0F8-EADA572DD0A2}" destId="{218B3D63-A268-4411-9BFD-44FC426958C2}" srcOrd="10" destOrd="0" presId="urn:microsoft.com/office/officeart/2005/8/layout/hChevron3"/>
  </dgm:cxnLst>
  <dgm:bg>
    <a:effectLst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FCF7-2BD3-4E44-AF94-5EE4DDB2B3B2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AD54D-20FE-440A-AB0A-F6B2E133B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ad.com.au/cms/iaf/public/230" TargetMode="External"/><Relationship Id="rId13" Type="http://schemas.openxmlformats.org/officeDocument/2006/relationships/hyperlink" Target="http://www.compad.com.au/cms/iaf/public/271" TargetMode="External"/><Relationship Id="rId18" Type="http://schemas.openxmlformats.org/officeDocument/2006/relationships/hyperlink" Target="http://www.compad.com.au/cms/iaf/articles/100" TargetMode="External"/><Relationship Id="rId3" Type="http://schemas.openxmlformats.org/officeDocument/2006/relationships/hyperlink" Target="http://www.compad.com.au/cms/iaf/articles/99" TargetMode="External"/><Relationship Id="rId7" Type="http://schemas.openxmlformats.org/officeDocument/2006/relationships/hyperlink" Target="http://www.compad.com.au/cms/iaf/articles/104" TargetMode="External"/><Relationship Id="rId12" Type="http://schemas.openxmlformats.org/officeDocument/2006/relationships/hyperlink" Target="http://www.compad.com.au/cms/iaf/articles/101" TargetMode="External"/><Relationship Id="rId17" Type="http://schemas.openxmlformats.org/officeDocument/2006/relationships/hyperlink" Target="http://www.compad.com.au/cms/iaf/articles/103" TargetMode="External"/><Relationship Id="rId2" Type="http://schemas.openxmlformats.org/officeDocument/2006/relationships/slide" Target="../slides/slide16.xml"/><Relationship Id="rId16" Type="http://schemas.openxmlformats.org/officeDocument/2006/relationships/hyperlink" Target="http://www.compad.com.au/cms/iaf/articles/20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ompad.com.au/cms/iaf/articles/93" TargetMode="External"/><Relationship Id="rId11" Type="http://schemas.openxmlformats.org/officeDocument/2006/relationships/hyperlink" Target="http://www.compad.com.au/cms/iaf/public/261" TargetMode="External"/><Relationship Id="rId5" Type="http://schemas.openxmlformats.org/officeDocument/2006/relationships/hyperlink" Target="http://www.compad.com.au/cms/iaf/articles/96" TargetMode="External"/><Relationship Id="rId15" Type="http://schemas.openxmlformats.org/officeDocument/2006/relationships/hyperlink" Target="http://www.compad.com.au/cms/iaf/articles/105" TargetMode="External"/><Relationship Id="rId10" Type="http://schemas.openxmlformats.org/officeDocument/2006/relationships/hyperlink" Target="http://www.compad.com.au/cms/iaf/public/268" TargetMode="External"/><Relationship Id="rId19" Type="http://schemas.openxmlformats.org/officeDocument/2006/relationships/hyperlink" Target="http://www.compad.com.au/cms/iaf/articles/158" TargetMode="External"/><Relationship Id="rId4" Type="http://schemas.openxmlformats.org/officeDocument/2006/relationships/hyperlink" Target="http://www.compad.com.au/cms/iaf/articles/97" TargetMode="External"/><Relationship Id="rId9" Type="http://schemas.openxmlformats.org/officeDocument/2006/relationships/hyperlink" Target="http://www.compad.com.au/cms/iaf/articles/95" TargetMode="External"/><Relationship Id="rId14" Type="http://schemas.openxmlformats.org/officeDocument/2006/relationships/hyperlink" Target="http://www.compad.com.au/cms/iaf/articles/106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يلاحظ أن في التجمعات التجارية الإقليمية التالية </a:t>
            </a:r>
            <a:r>
              <a:rPr lang="ar-SA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المنظوية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تحت مظلة </a:t>
            </a:r>
            <a:r>
              <a:rPr lang="ar-SA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wto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،</a:t>
            </a:r>
            <a:r>
              <a:rPr lang="ar-S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تم إنشاء منظمات </a:t>
            </a:r>
            <a:r>
              <a:rPr lang="ar-SA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إقيمية</a:t>
            </a:r>
            <a:r>
              <a:rPr lang="ar-S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للإعتماد</a:t>
            </a:r>
            <a:r>
              <a:rPr lang="ar-S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ناشطة داخل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ILAC/IAF </a:t>
            </a:r>
            <a:r>
              <a:rPr lang="ar-S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متخذة الإعتماد كأحد أهم الوسائل لتسهيل  </a:t>
            </a:r>
            <a:r>
              <a:rPr lang="ar-SA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المبادلاتها</a:t>
            </a:r>
            <a:r>
              <a:rPr lang="ar-S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التجارية.</a:t>
            </a:r>
          </a:p>
          <a:p>
            <a:pPr algn="r" rtl="1"/>
            <a:r>
              <a:rPr lang="ar-S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إنشاء منظمات إقليمية </a:t>
            </a:r>
            <a:r>
              <a:rPr lang="ar-SA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للإعتماد</a:t>
            </a:r>
            <a:r>
              <a:rPr lang="ar-S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يساعد التجمعات التجارية من توجيه السياسات الدولية في مجال الإعتماد وقبول الشهادات والدفاع عن مصالحها عند </a:t>
            </a:r>
            <a:r>
              <a:rPr lang="ar-SA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الإقتضاء</a:t>
            </a:r>
            <a:endParaRPr lang="ar-S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APEC	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Asia-Pacific Economic Cooperation</a:t>
            </a:r>
            <a:endParaRPr lang="ar-S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FTAA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Trade Area of the Americas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NAFTA 	 North American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Free Trade Agreement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Mercosur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Southern America Common Market  (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Mercado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Común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Sur)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54D-20FE-440A-AB0A-F6B2E133B1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قامت المنظمات الدولية المتعلقة</a:t>
            </a:r>
            <a:r>
              <a:rPr lang="ar-SA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بالتجارة والمواصفات </a:t>
            </a:r>
            <a:r>
              <a:rPr lang="ar-SA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والمترولوجيا</a:t>
            </a:r>
            <a:r>
              <a:rPr lang="ar-SA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والمعايرة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(traceability)</a:t>
            </a:r>
            <a:r>
              <a:rPr lang="ar-SA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بإبرام </a:t>
            </a:r>
            <a:r>
              <a:rPr lang="ar-SA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إتفاقيات</a:t>
            </a:r>
            <a:r>
              <a:rPr lang="ar-SA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دولية فيما بينها للتعاون التنسيق فيما بينها ووضع المعايير الدولية </a:t>
            </a:r>
            <a:r>
              <a:rPr lang="ar-SA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للإعتراف</a:t>
            </a:r>
            <a:r>
              <a:rPr lang="ar-SA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المتبادل في مجالات تقويم المطابقة وبالتالي تسهيل المبادلات التجارية في ضل متطلبات ولوائح المنظمة العلمية للتجارة</a:t>
            </a:r>
            <a:endParaRPr lang="ar-SA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CGPM: 	General Conference on Weights and Measures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ar-S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BIPM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54D-20FE-440A-AB0A-F6B2E133B1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/>
              <a:t>يلاحظ أيضا</a:t>
            </a:r>
            <a:r>
              <a:rPr lang="ar-SA" baseline="0" dirty="0" smtClean="0"/>
              <a:t> إنشاء منظمات إقليمية </a:t>
            </a:r>
            <a:r>
              <a:rPr lang="ar-SA" baseline="0" dirty="0" err="1" smtClean="0"/>
              <a:t>للإعتماد</a:t>
            </a:r>
            <a:r>
              <a:rPr lang="ar-SA" baseline="0" dirty="0" smtClean="0"/>
              <a:t> بالتوازي مع المنظمات الإقليمية </a:t>
            </a:r>
            <a:r>
              <a:rPr lang="ar-SA" baseline="0" dirty="0" err="1" smtClean="0"/>
              <a:t>للتقييس</a:t>
            </a:r>
            <a:r>
              <a:rPr lang="ar-SA" baseline="0" dirty="0" smtClean="0"/>
              <a:t> نظرا لحاجة هذه الأخيرة إلى آلية للتأكد من مصداقية وكفاءة تقويم المطابقة للمواصفات التي تصدرها</a:t>
            </a:r>
            <a:endParaRPr lang="en-US" dirty="0" smtClean="0"/>
          </a:p>
          <a:p>
            <a:r>
              <a:rPr lang="en-US" dirty="0" smtClean="0"/>
              <a:t>EASC       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 Asian Council for Standardization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PACIFIC AREA STANDARDS CONGRES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Committee for Standardization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Aidmo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Arabic industrial development and mining organization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	AFRICAIN ORGANIZATION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STANDARDOZATION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ACCSQ	ASEAN Consultative Committee on Standards &amp; Quality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Copant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Pan-American Standards Commission 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54D-20FE-440A-AB0A-F6B2E133B1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في إطار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الإتفاقيات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الثنائية بين الدول أو السلطات التشريعية المعنية،يكون القبول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والإعتراف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بإجراءات تقويم المطابقة ذا صبغة إلزامية للطرفين بغض النظر عن مستوى جهات تقويم المطابقة المُعينة. في أغلب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الإتفاقيات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يقوم كل طرف بإجراء عمليات تقويم المطابقة حسب المتطلبات التشريعية للطرف الآخر في بلده وقبل التصدير. بينما تحتاج هذه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الإتفاقيات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كذلك إلى مواءمة المتطلبات الفنية والتصريح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بتتطابقها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الركيزة الأساسية لتقويم فعلي للمطابقة  هو خلق الثقة من خلال الكفاءة والشفافية وإنشاء نظام شامل وإطار معترف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به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لعمليات تقويم المطابقة.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يمكن تذليل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التفاوتات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في المستوى بين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البنى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التحتية لتقويم المطابقة من بلد إلى آخر من خلال أنظمة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إعتماد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تمنح الثقة في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إحترام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متطلبات تقويم المطابقة.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>
              <a:buFont typeface="Arial" pitchFamily="34" charset="0"/>
              <a:buChar char="•"/>
            </a:pPr>
            <a:endParaRPr lang="ar-SA" dirty="0" smtClean="0"/>
          </a:p>
          <a:p>
            <a:pPr algn="r" rtl="1">
              <a:buFont typeface="Arial" pitchFamily="34" charset="0"/>
              <a:buChar char="•"/>
            </a:pPr>
            <a:r>
              <a:rPr lang="ar-SA" dirty="0" err="1" smtClean="0"/>
              <a:t>الإتفاقيات</a:t>
            </a:r>
            <a:r>
              <a:rPr lang="ar-SA" dirty="0" smtClean="0"/>
              <a:t> الثنائية تتطلب مجهود مواءمة المواصفات ومعايير التقويم</a:t>
            </a:r>
            <a:r>
              <a:rPr lang="ar-SA" baseline="0" dirty="0" smtClean="0"/>
              <a:t> ومعايير كفاءة المقومين </a:t>
            </a:r>
            <a:r>
              <a:rPr lang="ar-SA" baseline="0" dirty="0" err="1" smtClean="0"/>
              <a:t>و</a:t>
            </a:r>
            <a:r>
              <a:rPr lang="ar-SA" baseline="0" dirty="0" smtClean="0"/>
              <a:t> بالتالي تكون قائمة السلع محدودة  ويتطلب إضافة منتجات جديدة وقتا ومجهودا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54D-20FE-440A-AB0A-F6B2E133B1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يتم وضع</a:t>
            </a:r>
            <a:r>
              <a:rPr lang="ar-SA" baseline="0" dirty="0" smtClean="0"/>
              <a:t> مبادئ عامة لعمل جهات منح الشهادات </a:t>
            </a:r>
            <a:r>
              <a:rPr lang="ar-SA" baseline="0" dirty="0" err="1" smtClean="0"/>
              <a:t>العضوة</a:t>
            </a:r>
            <a:r>
              <a:rPr lang="ar-SA" baseline="0" dirty="0" smtClean="0"/>
              <a:t> في كل مجموعة، تتفاوت المستويات وتظهر المنافسة بين مختلف المجموعات فيكبر بعضها وتختفي أخرى وتبقى المعايير غير مضبوطة دوليا ولا تغطي بالتالي كليا متطلبات التبادل التجارية للدول</a:t>
            </a:r>
          </a:p>
          <a:p>
            <a:r>
              <a:rPr lang="ar-SA" baseline="0" dirty="0" smtClean="0"/>
              <a:t> 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ALPI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Association of Independent Test Laboratories and Certification Bodies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Associazione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Certificazione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Indipendenti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APEDA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Agricultural and Processed Food Products Export Development Authority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BDI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Bundesverband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Deutschen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(Federation of German Industries)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CEA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Canadian Electricity Association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CIES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CIES - The Food Business Forum  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DTA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Dental Trade Alliance 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EFAC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European Federation of Associations of Certification Bodies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EOQ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European Organization for Quality 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GLOBALGAP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c/o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FoodPLUS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GmbH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IAAR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Independent Association of Accredited Registrars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IAQG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International Aerospace Quality Group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IFIA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International Federation of Inspection Agencies Limited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IIOC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Independent International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Certification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IPC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International Personnel Certification Association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IQNet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International Certification Network 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IQNet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Association 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JACB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Japan Association of Management System Certification Bodies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/>
              </a:rPr>
              <a:t>PEFCS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Endorsement of Forest Certification Schemes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54D-20FE-440A-AB0A-F6B2E133B1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/>
              <a:t>وجود المنظمات الدولية </a:t>
            </a:r>
            <a:r>
              <a:rPr lang="ar-SA" dirty="0" err="1" smtClean="0"/>
              <a:t>للإعتماد</a:t>
            </a:r>
            <a:r>
              <a:rPr lang="ar-SA" dirty="0" smtClean="0"/>
              <a:t> يمكن من تغطية كاملة لدول العالم ولنشاطات تقويم المطابقة</a:t>
            </a:r>
            <a:r>
              <a:rPr lang="ar-SA" baseline="0" dirty="0" smtClean="0"/>
              <a:t> وتتوفر في هذه المنظومة المرونة المطلوبة لتغطية كافة السلع المتبادلة، </a:t>
            </a:r>
          </a:p>
          <a:p>
            <a:pPr algn="r" rtl="1"/>
            <a:r>
              <a:rPr lang="ar-SA" baseline="0" dirty="0" smtClean="0"/>
              <a:t> في حال عدم وجود جهاز </a:t>
            </a:r>
            <a:r>
              <a:rPr lang="ar-SA" baseline="0" dirty="0" err="1" smtClean="0"/>
              <a:t>إعتماد</a:t>
            </a:r>
            <a:r>
              <a:rPr lang="ar-SA" baseline="0" dirty="0" smtClean="0"/>
              <a:t> على الصعيد الوطني يمكن لجهات تقويم المطابقة طلب الإعتماد من أجهزة الإعتماد الأجنبية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54D-20FE-440A-AB0A-F6B2E133B1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0D7D9-E4C3-4E88-A1C7-D02FBFE32AFB}" type="slidenum">
              <a:rPr lang="en-US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634"/>
            <a:ext cx="5029200" cy="3848100"/>
          </a:xfrm>
          <a:noFill/>
          <a:ln/>
        </p:spPr>
        <p:txBody>
          <a:bodyPr/>
          <a:lstStyle/>
          <a:p>
            <a:pPr algn="r" rtl="1" eaLnBrk="1" hangingPunct="1"/>
            <a:r>
              <a:rPr lang="ar-SA" dirty="0" smtClean="0">
                <a:latin typeface="Arial" pitchFamily="34" charset="0"/>
              </a:rPr>
              <a:t>إضافة إلى المنظمات الإقليمية والدولية </a:t>
            </a:r>
            <a:r>
              <a:rPr lang="ar-SA" dirty="0" err="1" smtClean="0">
                <a:latin typeface="Arial" pitchFamily="34" charset="0"/>
              </a:rPr>
              <a:t>للإعتماد</a:t>
            </a:r>
            <a:r>
              <a:rPr lang="ar-SA" dirty="0" smtClean="0">
                <a:latin typeface="Arial" pitchFamily="34" charset="0"/>
              </a:rPr>
              <a:t> المعروضة، يمكن لأجهزة الإعتماد التي لا توجد ضمن تجمع إقليمي </a:t>
            </a:r>
            <a:r>
              <a:rPr lang="ar-SA" dirty="0" err="1" smtClean="0">
                <a:latin typeface="Arial" pitchFamily="34" charset="0"/>
              </a:rPr>
              <a:t>للإعتماد</a:t>
            </a:r>
            <a:r>
              <a:rPr lang="ar-SA" dirty="0" smtClean="0">
                <a:latin typeface="Arial" pitchFamily="34" charset="0"/>
              </a:rPr>
              <a:t> من إبرام </a:t>
            </a:r>
            <a:r>
              <a:rPr lang="ar-SA" dirty="0" err="1" smtClean="0">
                <a:latin typeface="Arial" pitchFamily="34" charset="0"/>
              </a:rPr>
              <a:t>إتفاقيات</a:t>
            </a:r>
            <a:r>
              <a:rPr lang="ar-SA" dirty="0" smtClean="0">
                <a:latin typeface="Arial" pitchFamily="34" charset="0"/>
              </a:rPr>
              <a:t> </a:t>
            </a:r>
            <a:r>
              <a:rPr lang="ar-SA" dirty="0" err="1" smtClean="0">
                <a:latin typeface="Arial" pitchFamily="34" charset="0"/>
              </a:rPr>
              <a:t>الإعتراف</a:t>
            </a:r>
            <a:r>
              <a:rPr lang="ar-SA" dirty="0" smtClean="0">
                <a:latin typeface="Arial" pitchFamily="34" charset="0"/>
              </a:rPr>
              <a:t> المتبادل مباشرة مع المنظمات الدولية</a:t>
            </a:r>
            <a:r>
              <a:rPr lang="ar-SA" baseline="0" dirty="0" smtClean="0">
                <a:latin typeface="Arial" pitchFamily="34" charset="0"/>
              </a:rPr>
              <a:t> (</a:t>
            </a:r>
            <a:r>
              <a:rPr lang="en-US" baseline="0" dirty="0" smtClean="0">
                <a:latin typeface="Arial" pitchFamily="34" charset="0"/>
              </a:rPr>
              <a:t>non affiliated bodies</a:t>
            </a:r>
            <a:r>
              <a:rPr lang="ar-SA" baseline="0" dirty="0" smtClean="0">
                <a:latin typeface="Arial" pitchFamily="34" charset="0"/>
              </a:rPr>
              <a:t>) </a:t>
            </a:r>
            <a:endParaRPr lang="en-US" baseline="0" dirty="0" smtClean="0">
              <a:latin typeface="Arial" pitchFamily="34" charset="0"/>
            </a:endParaRPr>
          </a:p>
          <a:p>
            <a:pPr algn="r" rtl="1" eaLnBrk="1" hangingPunct="1"/>
            <a:r>
              <a:rPr lang="ar-SA" baseline="0" dirty="0" smtClean="0">
                <a:latin typeface="Arial" pitchFamily="34" charset="0"/>
              </a:rPr>
              <a:t>تترأس تونس حاليا لجنة هياكل الإعتماد غير </a:t>
            </a:r>
            <a:r>
              <a:rPr lang="ar-SA" baseline="0" dirty="0" err="1" smtClean="0">
                <a:latin typeface="Arial" pitchFamily="34" charset="0"/>
              </a:rPr>
              <a:t>المنظوية</a:t>
            </a:r>
            <a:r>
              <a:rPr lang="ar-SA" baseline="0" dirty="0" smtClean="0">
                <a:latin typeface="Arial" pitchFamily="34" charset="0"/>
              </a:rPr>
              <a:t> ضمن تجمع إقليمي</a:t>
            </a:r>
            <a:r>
              <a:rPr lang="ar-SA" dirty="0" smtClean="0">
                <a:latin typeface="Arial" pitchFamily="34" charset="0"/>
              </a:rPr>
              <a:t> في </a:t>
            </a:r>
            <a:r>
              <a:rPr lang="ar-SA" dirty="0" err="1" smtClean="0">
                <a:latin typeface="Arial" pitchFamily="34" charset="0"/>
              </a:rPr>
              <a:t>ال</a:t>
            </a:r>
            <a:r>
              <a:rPr lang="ar-SA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ILAC</a:t>
            </a:r>
            <a:r>
              <a:rPr lang="ar-SA" dirty="0" smtClean="0">
                <a:latin typeface="Arial" pitchFamily="34" charset="0"/>
              </a:rPr>
              <a:t> </a:t>
            </a:r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/>
              <a:t>لمعرفة المزيد</a:t>
            </a:r>
            <a:r>
              <a:rPr lang="ar-SA" b="1" baseline="0" dirty="0" smtClean="0"/>
              <a:t> حول الإعتماد</a:t>
            </a:r>
            <a:endParaRPr lang="en-US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54D-20FE-440A-AB0A-F6B2E133B1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3" descr="mon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B7A3E3-80C9-4926-AE0F-27EDA6EB2C74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3F539F-3265-4B59-9768-CB012480D033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99D0E8A2-372D-490A-B533-15F29102CAB8}" type="slidenum">
              <a:rPr lang="en-US" smtClean="0"/>
              <a:pPr algn="l" rtl="1"/>
              <a:t>‹#›</a:t>
            </a:fld>
            <a:endParaRPr lang="en-US" dirty="0"/>
          </a:p>
        </p:txBody>
      </p:sp>
      <p:pic>
        <p:nvPicPr>
          <p:cNvPr id="8" name="Image 3" descr="mon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3" descr="mon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C2155-AE46-4CDA-A383-8D5FB63614B7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AB73D-591D-4213-85F2-BD5EB472BF26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A1002-C969-4939-9723-C09E95C02378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EE7B5-FAD7-4BDA-9AAB-D72205F77D4A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943180-9A2A-490B-844A-960B4DD89DE7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1707ED-14F6-4AB9-8A6D-46CA9595FABB}" type="datetime1">
              <a:rPr lang="en-US" smtClean="0"/>
              <a:pPr/>
              <a:t>5/15/2010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1"/>
            <a:r>
              <a:rPr lang="ar-SA" dirty="0" smtClean="0"/>
              <a:t>25/</a:t>
            </a:r>
            <a:fld id="{52E5F3D5-FAAA-4C1B-ABE3-633716D599C4}" type="slidenum">
              <a:rPr lang="en-US" smtClean="0"/>
              <a:pPr algn="l" rtl="1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6.png"/><Relationship Id="rId21" Type="http://schemas.openxmlformats.org/officeDocument/2006/relationships/image" Target="../media/image36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gif"/><Relationship Id="rId2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ad.com.au/cms/iaf/articles/95" TargetMode="External"/><Relationship Id="rId13" Type="http://schemas.openxmlformats.org/officeDocument/2006/relationships/hyperlink" Target="http://www.compad.com.au/cms/iaf/articles/106" TargetMode="External"/><Relationship Id="rId18" Type="http://schemas.openxmlformats.org/officeDocument/2006/relationships/hyperlink" Target="http://www.compad.com.au/cms/iaf/articles/158" TargetMode="External"/><Relationship Id="rId3" Type="http://schemas.openxmlformats.org/officeDocument/2006/relationships/hyperlink" Target="http://www.compad.com.au/cms/iaf/articles/97" TargetMode="External"/><Relationship Id="rId7" Type="http://schemas.openxmlformats.org/officeDocument/2006/relationships/hyperlink" Target="http://www.compad.com.au/cms/iaf/public/230" TargetMode="External"/><Relationship Id="rId12" Type="http://schemas.openxmlformats.org/officeDocument/2006/relationships/hyperlink" Target="http://www.compad.com.au/cms/iaf/public/271" TargetMode="External"/><Relationship Id="rId17" Type="http://schemas.openxmlformats.org/officeDocument/2006/relationships/hyperlink" Target="http://www.compad.com.au/cms/iaf/articles/100" TargetMode="External"/><Relationship Id="rId2" Type="http://schemas.openxmlformats.org/officeDocument/2006/relationships/hyperlink" Target="http://www.compad.com.au/cms/iaf/articles/99" TargetMode="External"/><Relationship Id="rId16" Type="http://schemas.openxmlformats.org/officeDocument/2006/relationships/hyperlink" Target="http://www.compad.com.au/cms/iaf/articles/1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ad.com.au/cms/iaf/articles/104" TargetMode="External"/><Relationship Id="rId11" Type="http://schemas.openxmlformats.org/officeDocument/2006/relationships/hyperlink" Target="http://www.compad.com.au/cms/iaf/articles/101" TargetMode="External"/><Relationship Id="rId5" Type="http://schemas.openxmlformats.org/officeDocument/2006/relationships/hyperlink" Target="http://www.compad.com.au/cms/iaf/articles/93" TargetMode="External"/><Relationship Id="rId15" Type="http://schemas.openxmlformats.org/officeDocument/2006/relationships/hyperlink" Target="http://www.compad.com.au/cms/iaf/articles/209" TargetMode="External"/><Relationship Id="rId10" Type="http://schemas.openxmlformats.org/officeDocument/2006/relationships/hyperlink" Target="http://www.compad.com.au/cms/iaf/public/261" TargetMode="External"/><Relationship Id="rId4" Type="http://schemas.openxmlformats.org/officeDocument/2006/relationships/hyperlink" Target="http://www.compad.com.au/cms/iaf/articles/96" TargetMode="External"/><Relationship Id="rId9" Type="http://schemas.openxmlformats.org/officeDocument/2006/relationships/hyperlink" Target="http://www.compad.com.au/cms/iaf/public/268" TargetMode="External"/><Relationship Id="rId14" Type="http://schemas.openxmlformats.org/officeDocument/2006/relationships/hyperlink" Target="http://www.compad.com.au/cms/iaf/articles/10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6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ac.org/" TargetMode="External"/><Relationship Id="rId5" Type="http://schemas.openxmlformats.org/officeDocument/2006/relationships/hyperlink" Target="http://www.iaf.nu/" TargetMode="Externa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308600"/>
            <a:ext cx="72977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مجموعة 8"/>
          <p:cNvGrpSpPr/>
          <p:nvPr/>
        </p:nvGrpSpPr>
        <p:grpSpPr>
          <a:xfrm>
            <a:off x="-762000" y="0"/>
            <a:ext cx="12344400" cy="9829800"/>
            <a:chOff x="-762000" y="0"/>
            <a:chExt cx="12344400" cy="9829800"/>
          </a:xfrm>
        </p:grpSpPr>
        <p:pic>
          <p:nvPicPr>
            <p:cNvPr id="5" name="Image 3" descr="mon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شكل بيضاوي 6"/>
            <p:cNvSpPr/>
            <p:nvPr/>
          </p:nvSpPr>
          <p:spPr>
            <a:xfrm>
              <a:off x="-381000" y="3276600"/>
              <a:ext cx="11963400" cy="6400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-762000" y="3429000"/>
              <a:ext cx="11963400" cy="640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مربع نص 9"/>
          <p:cNvSpPr txBox="1"/>
          <p:nvPr/>
        </p:nvSpPr>
        <p:spPr>
          <a:xfrm>
            <a:off x="1981200" y="39624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الإعتماد </a:t>
            </a:r>
          </a:p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ودوره في تسهيل المبادلات التجارية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7" descr="GSO NEW LOGO Hoz (2)33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31699" r="1384" b="32156"/>
          <a:stretch>
            <a:fillRect/>
          </a:stretch>
        </p:blipFill>
        <p:spPr bwMode="auto">
          <a:xfrm>
            <a:off x="6400800" y="5905214"/>
            <a:ext cx="2590800" cy="8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8488" cy="1052513"/>
          </a:xfrm>
        </p:spPr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40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ما هو تقويم المطابقة؟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205038"/>
            <a:ext cx="8291513" cy="2376487"/>
          </a:xfrm>
        </p:spPr>
        <p:txBody>
          <a:bodyPr/>
          <a:lstStyle/>
          <a:p>
            <a:pPr algn="r" rtl="1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ar-EG" dirty="0" smtClean="0"/>
              <a:t>”</a:t>
            </a:r>
            <a:r>
              <a:rPr lang="ar-EG" dirty="0"/>
              <a:t> إثبات توافق منتج </a:t>
            </a:r>
            <a:r>
              <a:rPr lang="ar-EG" dirty="0" err="1" smtClean="0"/>
              <a:t>أ</a:t>
            </a:r>
            <a:r>
              <a:rPr lang="ar-SA" dirty="0" smtClean="0"/>
              <a:t>و</a:t>
            </a:r>
            <a:r>
              <a:rPr lang="ar-EG" dirty="0" smtClean="0"/>
              <a:t> </a:t>
            </a:r>
            <a:r>
              <a:rPr lang="ar-EG" dirty="0"/>
              <a:t>عملية </a:t>
            </a:r>
            <a:r>
              <a:rPr lang="ar-EG" dirty="0" err="1" smtClean="0"/>
              <a:t>أ</a:t>
            </a:r>
            <a:r>
              <a:rPr lang="ar-SA" dirty="0" smtClean="0"/>
              <a:t>و</a:t>
            </a:r>
            <a:r>
              <a:rPr lang="ar-EG" dirty="0" smtClean="0"/>
              <a:t> </a:t>
            </a:r>
            <a:r>
              <a:rPr lang="ar-EG" dirty="0"/>
              <a:t>نظام </a:t>
            </a:r>
            <a:r>
              <a:rPr lang="ar-EG" dirty="0" err="1" smtClean="0"/>
              <a:t>أ</a:t>
            </a:r>
            <a:r>
              <a:rPr lang="ar-SA" dirty="0" smtClean="0"/>
              <a:t>و</a:t>
            </a:r>
            <a:r>
              <a:rPr lang="ar-EG" dirty="0" smtClean="0"/>
              <a:t> </a:t>
            </a:r>
            <a:r>
              <a:rPr lang="ar-EG" dirty="0"/>
              <a:t>شخص </a:t>
            </a:r>
            <a:r>
              <a:rPr lang="ar-EG" dirty="0" err="1" smtClean="0"/>
              <a:t>أ</a:t>
            </a:r>
            <a:r>
              <a:rPr lang="ar-SA" dirty="0" smtClean="0"/>
              <a:t>و</a:t>
            </a:r>
            <a:r>
              <a:rPr lang="ar-EG" dirty="0" smtClean="0"/>
              <a:t> </a:t>
            </a:r>
            <a:r>
              <a:rPr lang="ar-EG" dirty="0"/>
              <a:t>جهة مع المتطلبات المحددة ذات الصلة </a:t>
            </a:r>
            <a:r>
              <a:rPr lang="ar-EG" dirty="0" smtClean="0"/>
              <a:t>“</a:t>
            </a:r>
            <a:endParaRPr lang="fr-FR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03350" y="4908551"/>
            <a:ext cx="3321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cs typeface="Arabic Transparent" pitchFamily="2" charset="0"/>
              </a:rPr>
              <a:t>(</a:t>
            </a:r>
            <a:r>
              <a:rPr lang="ar-SA" sz="2800" b="1" dirty="0" err="1" smtClean="0">
                <a:cs typeface="Arabic Transparent" pitchFamily="2" charset="0"/>
              </a:rPr>
              <a:t>آيزو</a:t>
            </a:r>
            <a:r>
              <a:rPr lang="ar-SA" sz="2800" b="1" dirty="0" smtClean="0">
                <a:cs typeface="Arabic Transparent" pitchFamily="2" charset="0"/>
              </a:rPr>
              <a:t>/</a:t>
            </a:r>
            <a:r>
              <a:rPr lang="ar-SA" sz="2800" b="1" dirty="0" err="1" smtClean="0">
                <a:cs typeface="Arabic Transparent" pitchFamily="2" charset="0"/>
              </a:rPr>
              <a:t>آييسي</a:t>
            </a:r>
            <a:r>
              <a:rPr lang="ar-SA" sz="2800" b="1" dirty="0" smtClean="0">
                <a:cs typeface="Arabic Transparent" pitchFamily="2" charset="0"/>
              </a:rPr>
              <a:t> 2004:17000).</a:t>
            </a:r>
            <a:endParaRPr lang="fr-FR" sz="2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52526"/>
          </a:xfrm>
        </p:spPr>
        <p:txBody>
          <a:bodyPr>
            <a:normAutofit/>
          </a:bodyPr>
          <a:lstStyle/>
          <a:p>
            <a:r>
              <a:rPr lang="ar-TN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المواصفات</a:t>
            </a:r>
            <a:r>
              <a:rPr lang="ar-SA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 المتعلقة </a:t>
            </a:r>
            <a:r>
              <a:rPr lang="ar-SA" sz="3600" b="1" dirty="0" err="1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بالإعتماد</a:t>
            </a:r>
            <a:r>
              <a:rPr lang="ar-TN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 </a:t>
            </a:r>
            <a:endParaRPr lang="fr-FR" sz="36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449888" y="2719388"/>
            <a:ext cx="1482725" cy="1106487"/>
          </a:xfrm>
          <a:prstGeom prst="rect">
            <a:avLst/>
          </a:prstGeom>
          <a:ln>
            <a:headEnd/>
            <a:tailEnd/>
          </a:ln>
          <a:scene3d>
            <a:camera prst="obliqueTopLef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endParaRPr lang="ar-EG" b="1"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ar-EG" sz="2400" b="1">
                <a:latin typeface="Arial" charset="0"/>
                <a:cs typeface="Arial" charset="0"/>
              </a:rPr>
              <a:t>المختبـــــرات</a:t>
            </a:r>
            <a:endParaRPr lang="fr-FR" sz="2400" b="1">
              <a:latin typeface="Arial" charset="0"/>
              <a:cs typeface="Arial" charset="0"/>
            </a:endParaRPr>
          </a:p>
          <a:p>
            <a:pPr algn="ctr" rtl="1">
              <a:defRPr/>
            </a:pPr>
            <a:endParaRPr lang="fr-FR" sz="2400" b="1">
              <a:latin typeface="Arial" charset="0"/>
              <a:cs typeface="Arial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367588" y="2684463"/>
            <a:ext cx="1479550" cy="11668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2400" b="1" dirty="0" smtClean="0">
                <a:latin typeface="Arial" charset="0"/>
                <a:cs typeface="Arial" charset="0"/>
              </a:rPr>
              <a:t>جهات</a:t>
            </a:r>
            <a:r>
              <a:rPr lang="ar-EG" sz="2400" b="1" dirty="0">
                <a:latin typeface="Arial" charset="0"/>
                <a:cs typeface="Arial" charset="0"/>
              </a:rPr>
              <a:t/>
            </a:r>
            <a:br>
              <a:rPr lang="ar-EG" sz="2400" b="1" dirty="0">
                <a:latin typeface="Arial" charset="0"/>
                <a:cs typeface="Arial" charset="0"/>
              </a:rPr>
            </a:br>
            <a:r>
              <a:rPr lang="ar-EG" sz="2400" b="1" dirty="0">
                <a:latin typeface="Arial" charset="0"/>
                <a:cs typeface="Arial" charset="0"/>
              </a:rPr>
              <a:t>    التفتيش</a:t>
            </a:r>
            <a:r>
              <a:rPr lang="ar-EG" b="1" dirty="0">
                <a:latin typeface="Arial" charset="0"/>
                <a:cs typeface="Arial" charset="0"/>
              </a:rPr>
              <a:t>   </a:t>
            </a:r>
            <a:endParaRPr lang="fr-FR" b="1" dirty="0">
              <a:latin typeface="Arial" charset="0"/>
              <a:cs typeface="Arial" charset="0"/>
            </a:endParaRPr>
          </a:p>
          <a:p>
            <a:pPr algn="ctr" rtl="1">
              <a:defRPr/>
            </a:pPr>
            <a:endParaRPr lang="fr-FR" sz="2200" b="1" dirty="0">
              <a:latin typeface="Arial" charset="0"/>
              <a:cs typeface="Arial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824288" y="2684463"/>
            <a:ext cx="1311578" cy="1200329"/>
          </a:xfrm>
          <a:prstGeom prst="rect">
            <a:avLst/>
          </a:prstGeom>
          <a:ln>
            <a:headEnd/>
            <a:tailEnd/>
          </a:ln>
          <a:scene3d>
            <a:camera prst="obliqueTopLef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2400" b="1" dirty="0" smtClean="0">
                <a:latin typeface="Arial" charset="0"/>
                <a:cs typeface="Arial" charset="0"/>
              </a:rPr>
              <a:t>جهات </a:t>
            </a:r>
            <a:r>
              <a:rPr lang="ar-EG" sz="2400" b="1" dirty="0" smtClean="0">
                <a:latin typeface="Arial" charset="0"/>
                <a:cs typeface="Arial" charset="0"/>
              </a:rPr>
              <a:t>منح </a:t>
            </a:r>
            <a:r>
              <a:rPr lang="ar-EG" sz="2400" b="1" dirty="0">
                <a:latin typeface="Arial" charset="0"/>
                <a:cs typeface="Arial" charset="0"/>
              </a:rPr>
              <a:t/>
            </a:r>
            <a:br>
              <a:rPr lang="ar-EG" sz="2400" b="1" dirty="0">
                <a:latin typeface="Arial" charset="0"/>
                <a:cs typeface="Arial" charset="0"/>
              </a:rPr>
            </a:br>
            <a:r>
              <a:rPr lang="ar-EG" sz="2400" b="1" dirty="0">
                <a:latin typeface="Arial" charset="0"/>
                <a:cs typeface="Arial" charset="0"/>
              </a:rPr>
              <a:t>  الشهادات</a:t>
            </a:r>
            <a:br>
              <a:rPr lang="ar-EG" sz="2400" b="1" dirty="0">
                <a:latin typeface="Arial" charset="0"/>
                <a:cs typeface="Arial" charset="0"/>
              </a:rPr>
            </a:br>
            <a:r>
              <a:rPr lang="ar-EG" sz="2400" b="1" dirty="0">
                <a:latin typeface="Arial" charset="0"/>
                <a:cs typeface="Arial" charset="0"/>
              </a:rPr>
              <a:t> للمنتجات</a:t>
            </a:r>
            <a:endParaRPr lang="fr-FR" sz="2400" b="1" dirty="0">
              <a:latin typeface="Arial" charset="0"/>
              <a:cs typeface="Arial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038350" y="2695575"/>
            <a:ext cx="1396537" cy="1200329"/>
          </a:xfrm>
          <a:prstGeom prst="rect">
            <a:avLst/>
          </a:prstGeom>
          <a:ln>
            <a:headEnd/>
            <a:tailEnd/>
          </a:ln>
          <a:scene3d>
            <a:camera prst="obliqueTopLef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2400" b="1" dirty="0" smtClean="0">
                <a:latin typeface="Arial" charset="0"/>
                <a:cs typeface="Arial" charset="0"/>
              </a:rPr>
              <a:t>جهات </a:t>
            </a:r>
            <a:r>
              <a:rPr lang="ar-EG" sz="2400" b="1" dirty="0" smtClean="0">
                <a:latin typeface="Arial" charset="0"/>
                <a:cs typeface="Arial" charset="0"/>
              </a:rPr>
              <a:t>منح  </a:t>
            </a:r>
            <a:r>
              <a:rPr lang="ar-EG" sz="2400" b="1" dirty="0">
                <a:latin typeface="Arial" charset="0"/>
                <a:cs typeface="Arial" charset="0"/>
              </a:rPr>
              <a:t/>
            </a:r>
            <a:br>
              <a:rPr lang="ar-EG" sz="2400" b="1" dirty="0">
                <a:latin typeface="Arial" charset="0"/>
                <a:cs typeface="Arial" charset="0"/>
              </a:rPr>
            </a:br>
            <a:r>
              <a:rPr lang="ar-EG" sz="2400" b="1" dirty="0">
                <a:latin typeface="Arial" charset="0"/>
                <a:cs typeface="Arial" charset="0"/>
              </a:rPr>
              <a:t>  الشهادات</a:t>
            </a:r>
            <a:br>
              <a:rPr lang="ar-EG" sz="2400" b="1" dirty="0">
                <a:latin typeface="Arial" charset="0"/>
                <a:cs typeface="Arial" charset="0"/>
              </a:rPr>
            </a:br>
            <a:r>
              <a:rPr lang="ar-EG" sz="2400" b="1" dirty="0">
                <a:latin typeface="Arial" charset="0"/>
                <a:cs typeface="Arial" charset="0"/>
              </a:rPr>
              <a:t>للأفراد</a:t>
            </a:r>
            <a:endParaRPr lang="fr-FR" sz="2400" b="1" dirty="0">
              <a:latin typeface="Arial" charset="0"/>
              <a:cs typeface="Arial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34950" y="2708275"/>
            <a:ext cx="1396536" cy="1200329"/>
          </a:xfrm>
          <a:prstGeom prst="rect">
            <a:avLst/>
          </a:prstGeom>
          <a:ln>
            <a:headEnd/>
            <a:tailEnd/>
          </a:ln>
          <a:scene3d>
            <a:camera prst="obliqueTopLef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2400" b="1" dirty="0" smtClean="0">
                <a:latin typeface="Arial" charset="0"/>
                <a:cs typeface="Arial" charset="0"/>
              </a:rPr>
              <a:t>جهات </a:t>
            </a:r>
            <a:r>
              <a:rPr lang="ar-EG" sz="2400" b="1" dirty="0" smtClean="0">
                <a:latin typeface="Arial" charset="0"/>
                <a:cs typeface="Arial" charset="0"/>
              </a:rPr>
              <a:t>منح  </a:t>
            </a:r>
            <a:r>
              <a:rPr lang="ar-EG" sz="2400" b="1" dirty="0">
                <a:latin typeface="Arial" charset="0"/>
                <a:cs typeface="Arial" charset="0"/>
              </a:rPr>
              <a:t/>
            </a:r>
            <a:br>
              <a:rPr lang="ar-EG" sz="2400" b="1" dirty="0">
                <a:latin typeface="Arial" charset="0"/>
                <a:cs typeface="Arial" charset="0"/>
              </a:rPr>
            </a:br>
            <a:r>
              <a:rPr lang="ar-EG" sz="2400" b="1" dirty="0">
                <a:latin typeface="Arial" charset="0"/>
                <a:cs typeface="Arial" charset="0"/>
              </a:rPr>
              <a:t>  الشهادات</a:t>
            </a:r>
            <a:br>
              <a:rPr lang="ar-EG" sz="2400" b="1" dirty="0">
                <a:latin typeface="Arial" charset="0"/>
                <a:cs typeface="Arial" charset="0"/>
              </a:rPr>
            </a:br>
            <a:r>
              <a:rPr lang="ar-EG" sz="2400" b="1" dirty="0">
                <a:latin typeface="Arial" charset="0"/>
                <a:cs typeface="Arial" charset="0"/>
              </a:rPr>
              <a:t>لنظم الإدارة</a:t>
            </a:r>
            <a:endParaRPr lang="fr-FR" sz="2400" b="1" dirty="0">
              <a:latin typeface="Arial" charset="0"/>
              <a:cs typeface="Arial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505200" y="1600200"/>
            <a:ext cx="232251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جهاز </a:t>
            </a:r>
            <a:r>
              <a:rPr lang="ar-EG" sz="3200" b="1" dirty="0" smtClean="0">
                <a:solidFill>
                  <a:schemeClr val="tx1"/>
                </a:solidFill>
              </a:rPr>
              <a:t>الاعتماد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H="1">
            <a:off x="971550" y="2205038"/>
            <a:ext cx="3744913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4716463" y="2205038"/>
            <a:ext cx="3527425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4716463" y="2205038"/>
            <a:ext cx="1439862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>
            <a:off x="4500563" y="2205038"/>
            <a:ext cx="215900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 flipH="1">
            <a:off x="2771775" y="2205038"/>
            <a:ext cx="1944688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7403205" y="4024788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u="sng" dirty="0" smtClean="0">
                <a:solidFill>
                  <a:schemeClr val="tx2"/>
                </a:solidFill>
                <a:latin typeface="Times New Roman" pitchFamily="18" charset="0"/>
              </a:rPr>
              <a:t>التفتيش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ISO/IEC 17020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228600" y="39624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b="1" u="sng" dirty="0" smtClean="0">
                <a:solidFill>
                  <a:schemeClr val="tx2"/>
                </a:solidFill>
                <a:latin typeface="Times New Roman" pitchFamily="18" charset="0"/>
              </a:rPr>
              <a:t>أنظمة الجودة</a:t>
            </a:r>
            <a:r>
              <a:rPr lang="fr-FR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ISO/IEC 17021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228600" y="44958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b="1" u="sng" dirty="0">
                <a:solidFill>
                  <a:schemeClr val="tx2"/>
                </a:solidFill>
                <a:latin typeface="Times New Roman" pitchFamily="18" charset="0"/>
              </a:rPr>
              <a:t>الأنظمة البيئية</a:t>
            </a:r>
            <a:endParaRPr lang="fr-FR" b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ISO/IEC 17021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1981200" y="3987225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b="1" u="sng" dirty="0" smtClean="0">
                <a:solidFill>
                  <a:schemeClr val="tx2"/>
                </a:solidFill>
                <a:latin typeface="Times New Roman" pitchFamily="18" charset="0"/>
              </a:rPr>
              <a:t>كفاء</a:t>
            </a:r>
            <a:r>
              <a:rPr lang="ar-SA" b="1" u="sng" dirty="0" smtClean="0">
                <a:solidFill>
                  <a:schemeClr val="tx2"/>
                </a:solidFill>
                <a:latin typeface="Times New Roman" pitchFamily="18" charset="0"/>
              </a:rPr>
              <a:t>ة الأفراد</a:t>
            </a:r>
            <a:endParaRPr lang="en-GB" sz="1400" b="1" u="sng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ISOIEC 17024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3505200" y="3987225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b="1" u="sng" dirty="0" smtClean="0">
                <a:solidFill>
                  <a:schemeClr val="tx2"/>
                </a:solidFill>
                <a:latin typeface="Times New Roman" pitchFamily="18" charset="0"/>
              </a:rPr>
              <a:t>المواد المصنعة</a:t>
            </a:r>
            <a:endParaRPr lang="fr-FR" b="1" u="sng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Guide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ISO/IEC 65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5410200" y="4001037"/>
            <a:ext cx="149271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b="1" u="sng" dirty="0">
                <a:solidFill>
                  <a:schemeClr val="tx2"/>
                </a:solidFill>
                <a:latin typeface="Times New Roman" pitchFamily="18" charset="0"/>
              </a:rPr>
              <a:t>المعايرة </a:t>
            </a:r>
            <a:r>
              <a:rPr lang="ar-EG" b="1" u="sng" dirty="0" smtClean="0">
                <a:solidFill>
                  <a:schemeClr val="tx2"/>
                </a:solidFill>
                <a:latin typeface="Times New Roman" pitchFamily="18" charset="0"/>
              </a:rPr>
              <a:t>والاختبار</a:t>
            </a:r>
            <a:endParaRPr lang="ar-SA" b="1" u="sng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ISO/IEC 17025</a:t>
            </a:r>
          </a:p>
          <a:p>
            <a:pPr algn="ctr"/>
            <a:endParaRPr lang="en-GB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5486400" y="47244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b="1" u="sng" dirty="0">
                <a:solidFill>
                  <a:schemeClr val="tx2"/>
                </a:solidFill>
                <a:latin typeface="Times New Roman" pitchFamily="18" charset="0"/>
              </a:rPr>
              <a:t>التحاليل الطبية</a:t>
            </a:r>
            <a:endParaRPr lang="fr-FR" b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ISO15189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التفتيش</a:t>
            </a:r>
            <a:endParaRPr lang="en-US" sz="36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dirty="0" smtClean="0"/>
              <a:t>التفتيش </a:t>
            </a:r>
            <a:r>
              <a:rPr lang="ar-SA" dirty="0" smtClean="0"/>
              <a:t>هو فحص :</a:t>
            </a:r>
          </a:p>
          <a:p>
            <a:pPr lvl="1" algn="r" rtl="1"/>
            <a:r>
              <a:rPr lang="ar-SA" dirty="0" smtClean="0"/>
              <a:t>تصميم </a:t>
            </a:r>
            <a:r>
              <a:rPr lang="ar-SA" dirty="0" smtClean="0"/>
              <a:t>المنتجات ، </a:t>
            </a:r>
            <a:endParaRPr lang="ar-SA" dirty="0" smtClean="0"/>
          </a:p>
          <a:p>
            <a:pPr lvl="1" algn="r" rtl="1"/>
            <a:r>
              <a:rPr lang="ar-SA" dirty="0" smtClean="0"/>
              <a:t>أو المنتجات نفسها، </a:t>
            </a:r>
          </a:p>
          <a:p>
            <a:pPr lvl="1" algn="r" rtl="1"/>
            <a:r>
              <a:rPr lang="ar-SA" dirty="0" smtClean="0"/>
              <a:t>أو الأنظمة</a:t>
            </a:r>
          </a:p>
          <a:p>
            <a:pPr lvl="1" algn="r" rtl="1"/>
            <a:r>
              <a:rPr lang="ar-SA" dirty="0" smtClean="0"/>
              <a:t> أو عمليات </a:t>
            </a:r>
            <a:r>
              <a:rPr lang="ar-SA" dirty="0" smtClean="0"/>
              <a:t>التثبيت </a:t>
            </a: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وتحديد </a:t>
            </a:r>
            <a:r>
              <a:rPr lang="ar-SA" dirty="0" smtClean="0"/>
              <a:t>توافقها مع </a:t>
            </a:r>
            <a:r>
              <a:rPr lang="ar-SA" dirty="0" smtClean="0"/>
              <a:t>متطلبات محددة </a:t>
            </a:r>
            <a:r>
              <a:rPr lang="ar-SA" dirty="0" smtClean="0"/>
              <a:t>، أو مع المتطلبات </a:t>
            </a:r>
            <a:r>
              <a:rPr lang="ar-SA" dirty="0" smtClean="0"/>
              <a:t>العامة على </a:t>
            </a:r>
            <a:r>
              <a:rPr lang="ar-SA" dirty="0" smtClean="0"/>
              <a:t>أساس حكم </a:t>
            </a:r>
            <a:r>
              <a:rPr lang="ar-SA" dirty="0" smtClean="0"/>
              <a:t>مهني.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99D0E8A2-372D-490A-B533-15F29102CAB8}" type="slidenum">
              <a:rPr lang="en-US" smtClean="0"/>
              <a:pPr algn="l" rtl="1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8EBEC-7E6C-4AE0-9424-DF7C538A3124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54338" y="2362200"/>
            <a:ext cx="3516312" cy="3886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73913" y="3581400"/>
            <a:ext cx="1703387" cy="935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 sz="20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اعتماد جهات</a:t>
            </a:r>
          </a:p>
          <a:p>
            <a:pPr algn="ctr">
              <a:defRPr/>
            </a:pPr>
            <a:r>
              <a:rPr lang="ar-SA" sz="20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التحقق من المطابقة</a:t>
            </a:r>
            <a:endParaRPr lang="en-US" sz="2000" dirty="0">
              <a:solidFill>
                <a:srgbClr val="000000"/>
              </a:solidFill>
              <a:latin typeface="Tahoma" pitchFamily="34" charset="0"/>
              <a:cs typeface="PT Bold Heading" pitchFamily="2" charset="-78"/>
            </a:endParaRPr>
          </a:p>
        </p:txBody>
      </p:sp>
      <p:cxnSp>
        <p:nvCxnSpPr>
          <p:cNvPr id="7" name="AutoShape 5"/>
          <p:cNvCxnSpPr>
            <a:cxnSpLocks noChangeShapeType="1"/>
            <a:stCxn id="6" idx="1"/>
            <a:endCxn id="29" idx="3"/>
          </p:cNvCxnSpPr>
          <p:nvPr/>
        </p:nvCxnSpPr>
        <p:spPr bwMode="auto">
          <a:xfrm flipH="1" flipV="1">
            <a:off x="5757863" y="3413125"/>
            <a:ext cx="1403350" cy="636588"/>
          </a:xfrm>
          <a:prstGeom prst="straightConnector1">
            <a:avLst/>
          </a:prstGeom>
          <a:noFill/>
          <a:ln w="76200">
            <a:solidFill>
              <a:srgbClr val="FF7C80"/>
            </a:solidFill>
            <a:round/>
            <a:headEnd/>
            <a:tailEnd type="triangle" w="med" len="med"/>
          </a:ln>
        </p:spPr>
      </p:cxnSp>
      <p:cxnSp>
        <p:nvCxnSpPr>
          <p:cNvPr id="8" name="AutoShape 6"/>
          <p:cNvCxnSpPr>
            <a:cxnSpLocks noChangeShapeType="1"/>
            <a:stCxn id="6" idx="1"/>
            <a:endCxn id="28" idx="3"/>
          </p:cNvCxnSpPr>
          <p:nvPr/>
        </p:nvCxnSpPr>
        <p:spPr bwMode="auto">
          <a:xfrm flipH="1">
            <a:off x="5757863" y="4049713"/>
            <a:ext cx="1403350" cy="125412"/>
          </a:xfrm>
          <a:prstGeom prst="straightConnector1">
            <a:avLst/>
          </a:prstGeom>
          <a:noFill/>
          <a:ln w="76200">
            <a:solidFill>
              <a:srgbClr val="FF7C80"/>
            </a:solidFill>
            <a:round/>
            <a:headEnd/>
            <a:tailEnd type="triangle" w="med" len="med"/>
          </a:ln>
        </p:spPr>
      </p:cxnSp>
      <p:cxnSp>
        <p:nvCxnSpPr>
          <p:cNvPr id="9" name="AutoShape 7"/>
          <p:cNvCxnSpPr>
            <a:cxnSpLocks noChangeShapeType="1"/>
            <a:stCxn id="6" idx="1"/>
            <a:endCxn id="30" idx="3"/>
          </p:cNvCxnSpPr>
          <p:nvPr/>
        </p:nvCxnSpPr>
        <p:spPr bwMode="auto">
          <a:xfrm flipH="1" flipV="1">
            <a:off x="5757863" y="2727325"/>
            <a:ext cx="1403350" cy="1322388"/>
          </a:xfrm>
          <a:prstGeom prst="straightConnector1">
            <a:avLst/>
          </a:prstGeom>
          <a:noFill/>
          <a:ln w="76200">
            <a:solidFill>
              <a:srgbClr val="FF7C80"/>
            </a:solidFill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61975" y="1295400"/>
            <a:ext cx="8089900" cy="936625"/>
            <a:chOff x="384" y="816"/>
            <a:chExt cx="5520" cy="59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4" y="816"/>
              <a:ext cx="5520" cy="59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48" y="907"/>
              <a:ext cx="1440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ar-SA" sz="2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cs typeface="PT Bold Heading" pitchFamily="2" charset="-78"/>
                </a:rPr>
                <a:t>مقدمي خدمات </a:t>
              </a:r>
            </a:p>
            <a:p>
              <a:pPr algn="ctr">
                <a:defRPr/>
              </a:pPr>
              <a:r>
                <a:rPr lang="ar-SA" sz="2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cs typeface="PT Bold Heading" pitchFamily="2" charset="-78"/>
                </a:rPr>
                <a:t>التحقق من المطابقة</a:t>
              </a:r>
              <a:endPara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PT Bold Heading" pitchFamily="2" charset="-7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529" y="907"/>
              <a:ext cx="1228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ar-SA" sz="2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cs typeface="PT Bold Heading" pitchFamily="2" charset="-78"/>
                </a:rPr>
                <a:t>البنية التحتية </a:t>
              </a:r>
            </a:p>
            <a:p>
              <a:pPr algn="ctr">
                <a:defRPr/>
              </a:pPr>
              <a:r>
                <a:rPr lang="ar-SA" sz="2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cs typeface="PT Bold Heading" pitchFamily="2" charset="-78"/>
                </a:rPr>
                <a:t>الإشرافية</a:t>
              </a:r>
              <a:endPara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PT Bold Heading" pitchFamily="2" charset="-7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24" y="907"/>
              <a:ext cx="1229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ar-SA" sz="2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cs typeface="PT Bold Heading" pitchFamily="2" charset="-78"/>
                </a:rPr>
                <a:t>البنية التحتية </a:t>
              </a:r>
            </a:p>
            <a:p>
              <a:pPr algn="ctr">
                <a:defRPr/>
              </a:pPr>
              <a:r>
                <a:rPr lang="ar-SA" sz="2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cs typeface="PT Bold Heading" pitchFamily="2" charset="-78"/>
                </a:rPr>
                <a:t>المساندة </a:t>
              </a:r>
              <a:endPara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PT Bold Heading" pitchFamily="2" charset="-78"/>
              </a:endParaRPr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80988" y="4343400"/>
            <a:ext cx="1855787" cy="7921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>
                <a:solidFill>
                  <a:srgbClr val="000000"/>
                </a:solidFill>
                <a:cs typeface="PT Bold Heading" pitchFamily="2" charset="-78"/>
              </a:rPr>
              <a:t>المواصفات القياسية </a:t>
            </a:r>
          </a:p>
          <a:p>
            <a:pPr algn="ctr"/>
            <a:r>
              <a:rPr lang="ar-SA" sz="2000">
                <a:solidFill>
                  <a:srgbClr val="000000"/>
                </a:solidFill>
                <a:cs typeface="PT Bold Heading" pitchFamily="2" charset="-78"/>
              </a:rPr>
              <a:t>واللوائح الفنية</a:t>
            </a:r>
            <a:endParaRPr lang="en-US" sz="2000">
              <a:solidFill>
                <a:srgbClr val="000000"/>
              </a:solidFill>
              <a:cs typeface="PT Bold Heading" pitchFamily="2" charset="-78"/>
            </a:endParaRPr>
          </a:p>
        </p:txBody>
      </p:sp>
      <p:cxnSp>
        <p:nvCxnSpPr>
          <p:cNvPr id="16" name="AutoShape 13"/>
          <p:cNvCxnSpPr>
            <a:cxnSpLocks noChangeShapeType="1"/>
            <a:stCxn id="15" idx="3"/>
            <a:endCxn id="28" idx="1"/>
          </p:cNvCxnSpPr>
          <p:nvPr/>
        </p:nvCxnSpPr>
        <p:spPr bwMode="auto">
          <a:xfrm flipV="1">
            <a:off x="2149475" y="4175125"/>
            <a:ext cx="1565275" cy="565150"/>
          </a:xfrm>
          <a:prstGeom prst="straightConnector1">
            <a:avLst/>
          </a:prstGeom>
          <a:noFill/>
          <a:ln w="76200">
            <a:solidFill>
              <a:srgbClr val="99FFCC"/>
            </a:solidFill>
            <a:round/>
            <a:headEnd/>
            <a:tailEnd type="triangle" w="med" len="med"/>
          </a:ln>
        </p:spPr>
      </p:cxnSp>
      <p:cxnSp>
        <p:nvCxnSpPr>
          <p:cNvPr id="17" name="AutoShape 14"/>
          <p:cNvCxnSpPr>
            <a:cxnSpLocks noChangeShapeType="1"/>
            <a:stCxn id="15" idx="3"/>
            <a:endCxn id="29" idx="1"/>
          </p:cNvCxnSpPr>
          <p:nvPr/>
        </p:nvCxnSpPr>
        <p:spPr bwMode="auto">
          <a:xfrm flipV="1">
            <a:off x="2149475" y="3413125"/>
            <a:ext cx="1565275" cy="1327150"/>
          </a:xfrm>
          <a:prstGeom prst="straightConnector1">
            <a:avLst/>
          </a:prstGeom>
          <a:noFill/>
          <a:ln w="76200">
            <a:solidFill>
              <a:srgbClr val="99FFCC"/>
            </a:solidFill>
            <a:round/>
            <a:headEnd/>
            <a:tailEnd type="triangle" w="med" len="med"/>
          </a:ln>
        </p:spPr>
      </p:cxnSp>
      <p:cxnSp>
        <p:nvCxnSpPr>
          <p:cNvPr id="18" name="AutoShape 15"/>
          <p:cNvCxnSpPr>
            <a:cxnSpLocks noChangeShapeType="1"/>
            <a:stCxn id="15" idx="3"/>
            <a:endCxn id="30" idx="1"/>
          </p:cNvCxnSpPr>
          <p:nvPr/>
        </p:nvCxnSpPr>
        <p:spPr bwMode="auto">
          <a:xfrm flipV="1">
            <a:off x="2149475" y="2727325"/>
            <a:ext cx="1565275" cy="2012950"/>
          </a:xfrm>
          <a:prstGeom prst="straightConnector1">
            <a:avLst/>
          </a:prstGeom>
          <a:noFill/>
          <a:ln w="76200">
            <a:solidFill>
              <a:srgbClr val="99FFCC"/>
            </a:solidFill>
            <a:round/>
            <a:headEnd/>
            <a:tailEnd type="triangle" w="med" len="med"/>
          </a:ln>
        </p:spPr>
      </p:cxn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80988" y="3200400"/>
            <a:ext cx="1841500" cy="792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>
                <a:solidFill>
                  <a:srgbClr val="000000"/>
                </a:solidFill>
                <a:cs typeface="PT Bold Heading" pitchFamily="2" charset="-78"/>
              </a:rPr>
              <a:t>أئمة /مرجعيات </a:t>
            </a:r>
          </a:p>
          <a:p>
            <a:pPr algn="ctr"/>
            <a:r>
              <a:rPr lang="ar-SA" sz="2000">
                <a:solidFill>
                  <a:srgbClr val="000000"/>
                </a:solidFill>
                <a:cs typeface="PT Bold Heading" pitchFamily="2" charset="-78"/>
              </a:rPr>
              <a:t>القياس والمترولوجيا</a:t>
            </a:r>
            <a:endParaRPr lang="en-US" sz="2000">
              <a:solidFill>
                <a:srgbClr val="000000"/>
              </a:solidFill>
              <a:cs typeface="PT Bold Heading" pitchFamily="2" charset="-78"/>
            </a:endParaRPr>
          </a:p>
        </p:txBody>
      </p:sp>
      <p:cxnSp>
        <p:nvCxnSpPr>
          <p:cNvPr id="20" name="AutoShape 17"/>
          <p:cNvCxnSpPr>
            <a:cxnSpLocks noChangeShapeType="1"/>
            <a:stCxn id="19" idx="3"/>
            <a:endCxn id="30" idx="1"/>
          </p:cNvCxnSpPr>
          <p:nvPr/>
        </p:nvCxnSpPr>
        <p:spPr bwMode="auto">
          <a:xfrm flipV="1">
            <a:off x="2135188" y="2727325"/>
            <a:ext cx="1579562" cy="8699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1" name="AutoShape 18"/>
          <p:cNvCxnSpPr>
            <a:cxnSpLocks noChangeShapeType="1"/>
            <a:stCxn id="19" idx="3"/>
            <a:endCxn id="29" idx="1"/>
          </p:cNvCxnSpPr>
          <p:nvPr/>
        </p:nvCxnSpPr>
        <p:spPr bwMode="auto">
          <a:xfrm flipV="1">
            <a:off x="2135188" y="3413125"/>
            <a:ext cx="1579562" cy="184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2" name="AutoShape 19"/>
          <p:cNvCxnSpPr>
            <a:cxnSpLocks noChangeShapeType="1"/>
            <a:stCxn id="19" idx="3"/>
            <a:endCxn id="28" idx="1"/>
          </p:cNvCxnSpPr>
          <p:nvPr/>
        </p:nvCxnSpPr>
        <p:spPr bwMode="auto">
          <a:xfrm>
            <a:off x="2135188" y="3597275"/>
            <a:ext cx="1579562" cy="5778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516313" y="5486400"/>
            <a:ext cx="2322512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 sz="200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المصنِّع والمورد والتاجر</a:t>
            </a:r>
          </a:p>
          <a:p>
            <a:pPr algn="ctr">
              <a:defRPr/>
            </a:pPr>
            <a:r>
              <a:rPr lang="ar-SA" sz="200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(المنتج – الخدمة)</a:t>
            </a:r>
            <a:endParaRPr lang="en-US" sz="2000">
              <a:solidFill>
                <a:srgbClr val="000000"/>
              </a:solidFill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3330" name="AutoShape 21"/>
          <p:cNvSpPr>
            <a:spLocks noChangeArrowheads="1"/>
          </p:cNvSpPr>
          <p:nvPr/>
        </p:nvSpPr>
        <p:spPr bwMode="auto">
          <a:xfrm rot="2223731">
            <a:off x="2884488" y="4724400"/>
            <a:ext cx="1239837" cy="889000"/>
          </a:xfrm>
          <a:prstGeom prst="irregularSeal1">
            <a:avLst/>
          </a:prstGeom>
          <a:solidFill>
            <a:srgbClr val="FFFF99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>
                <a:solidFill>
                  <a:srgbClr val="000000"/>
                </a:solidFill>
                <a:cs typeface="PT Bold Heading" pitchFamily="2" charset="-78"/>
              </a:rPr>
              <a:t>السوق</a:t>
            </a:r>
            <a:endParaRPr lang="en-US" sz="2800">
              <a:solidFill>
                <a:srgbClr val="000000"/>
              </a:solidFill>
              <a:cs typeface="PT Bold Heading" pitchFamily="2" charset="-78"/>
            </a:endParaRPr>
          </a:p>
        </p:txBody>
      </p:sp>
      <p:cxnSp>
        <p:nvCxnSpPr>
          <p:cNvPr id="25" name="AutoShape 22"/>
          <p:cNvCxnSpPr>
            <a:cxnSpLocks noChangeShapeType="1"/>
            <a:stCxn id="15" idx="3"/>
            <a:endCxn id="23" idx="1"/>
          </p:cNvCxnSpPr>
          <p:nvPr/>
        </p:nvCxnSpPr>
        <p:spPr bwMode="auto">
          <a:xfrm>
            <a:off x="2149475" y="4740275"/>
            <a:ext cx="1354138" cy="1127125"/>
          </a:xfrm>
          <a:prstGeom prst="straightConnector1">
            <a:avLst/>
          </a:prstGeom>
          <a:noFill/>
          <a:ln w="76200">
            <a:solidFill>
              <a:srgbClr val="99FFCC"/>
            </a:solidFill>
            <a:round/>
            <a:headEnd/>
            <a:tailEnd type="triangle" w="med" len="med"/>
          </a:ln>
        </p:spPr>
      </p:cxnSp>
      <p:cxnSp>
        <p:nvCxnSpPr>
          <p:cNvPr id="26" name="AutoShape 23"/>
          <p:cNvCxnSpPr>
            <a:cxnSpLocks noChangeShapeType="1"/>
            <a:stCxn id="19" idx="3"/>
            <a:endCxn id="23" idx="1"/>
          </p:cNvCxnSpPr>
          <p:nvPr/>
        </p:nvCxnSpPr>
        <p:spPr bwMode="auto">
          <a:xfrm>
            <a:off x="2135188" y="3597275"/>
            <a:ext cx="1368425" cy="227012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3587750" y="2438400"/>
            <a:ext cx="2320925" cy="3124200"/>
          </a:xfrm>
          <a:prstGeom prst="downArrow">
            <a:avLst>
              <a:gd name="adj1" fmla="val 50000"/>
              <a:gd name="adj2" fmla="val 3106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14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300" dirty="0">
              <a:solidFill>
                <a:srgbClr val="000000"/>
              </a:solidFill>
              <a:cs typeface="PT Bold Heading" pitchFamily="2" charset="-78"/>
            </a:endParaRPr>
          </a:p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التحقق من </a:t>
            </a:r>
          </a:p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المطابقة للمتطلبات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Heading" pitchFamily="2" charset="-78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727450" y="3886200"/>
            <a:ext cx="2016125" cy="577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 sz="16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خدمات جهات</a:t>
            </a:r>
          </a:p>
          <a:p>
            <a:pPr algn="ctr">
              <a:defRPr/>
            </a:pPr>
            <a:r>
              <a:rPr lang="ar-SA" sz="16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 منح الشهادة( المنتج-النظم)</a:t>
            </a:r>
            <a:endParaRPr lang="en-US" sz="1600" dirty="0">
              <a:solidFill>
                <a:srgbClr val="000000"/>
              </a:solidFill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727450" y="3124200"/>
            <a:ext cx="2016125" cy="577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 sz="16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خدمات</a:t>
            </a:r>
          </a:p>
          <a:p>
            <a:pPr algn="ctr">
              <a:defRPr/>
            </a:pPr>
            <a:r>
              <a:rPr lang="ar-SA" sz="16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جهات التفتيش</a:t>
            </a:r>
            <a:endParaRPr lang="en-US" sz="1600" dirty="0">
              <a:solidFill>
                <a:srgbClr val="000000"/>
              </a:solidFill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727450" y="2438400"/>
            <a:ext cx="2016125" cy="577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 sz="16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خدمات </a:t>
            </a:r>
          </a:p>
          <a:p>
            <a:pPr algn="ctr">
              <a:defRPr/>
            </a:pPr>
            <a:r>
              <a:rPr lang="ar-SA" sz="1600" dirty="0">
                <a:solidFill>
                  <a:srgbClr val="000000"/>
                </a:solidFill>
                <a:latin typeface="Tahoma" pitchFamily="34" charset="0"/>
                <a:cs typeface="PT Bold Heading" pitchFamily="2" charset="-78"/>
              </a:rPr>
              <a:t>المعايرة والاختبار</a:t>
            </a:r>
            <a:endParaRPr lang="en-US" sz="1600" dirty="0">
              <a:solidFill>
                <a:srgbClr val="000000"/>
              </a:solidFill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 rot="-1996913">
            <a:off x="6172200" y="2071688"/>
            <a:ext cx="2179638" cy="2057400"/>
          </a:xfrm>
          <a:prstGeom prst="irregularSeal1">
            <a:avLst/>
          </a:prstGeom>
          <a:solidFill>
            <a:srgbClr val="FFFF99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>
                <a:solidFill>
                  <a:srgbClr val="000000"/>
                </a:solidFill>
                <a:cs typeface="PT Bold Heading" pitchFamily="2" charset="-78"/>
              </a:rPr>
              <a:t>التحقق من الكفاءة</a:t>
            </a:r>
          </a:p>
          <a:p>
            <a:pPr algn="ctr"/>
            <a:r>
              <a:rPr lang="ar-SA" sz="2000">
                <a:solidFill>
                  <a:srgbClr val="000000"/>
                </a:solidFill>
                <a:cs typeface="PT Bold Heading" pitchFamily="2" charset="-78"/>
              </a:rPr>
              <a:t>والموثوقية</a:t>
            </a:r>
            <a:endParaRPr lang="en-US" sz="2000">
              <a:solidFill>
                <a:srgbClr val="000000"/>
              </a:solidFill>
              <a:cs typeface="PT Bold Heading" pitchFamily="2" charset="-78"/>
            </a:endParaRPr>
          </a:p>
        </p:txBody>
      </p:sp>
      <p:sp>
        <p:nvSpPr>
          <p:cNvPr id="13338" name="AutoShape 21"/>
          <p:cNvSpPr>
            <a:spLocks noChangeArrowheads="1"/>
          </p:cNvSpPr>
          <p:nvPr/>
        </p:nvSpPr>
        <p:spPr bwMode="auto">
          <a:xfrm rot="-3440243">
            <a:off x="6205538" y="1239837"/>
            <a:ext cx="1062038" cy="588963"/>
          </a:xfrm>
          <a:prstGeom prst="irregularSeal1">
            <a:avLst/>
          </a:prstGeom>
          <a:solidFill>
            <a:srgbClr val="FFFF99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sz="1600">
                <a:solidFill>
                  <a:srgbClr val="000000"/>
                </a:solidFill>
                <a:cs typeface="PT Bold Heading" pitchFamily="2" charset="-78"/>
              </a:rPr>
              <a:t>الاعتماد</a:t>
            </a:r>
            <a:endParaRPr lang="en-US" sz="1600">
              <a:solidFill>
                <a:srgbClr val="000000"/>
              </a:solidFill>
              <a:cs typeface="PT Bold Heading" pitchFamily="2" charset="-78"/>
            </a:endParaRPr>
          </a:p>
        </p:txBody>
      </p:sp>
      <p:sp>
        <p:nvSpPr>
          <p:cNvPr id="35" name="مستطيل 34"/>
          <p:cNvSpPr/>
          <p:nvPr/>
        </p:nvSpPr>
        <p:spPr bwMode="auto">
          <a:xfrm>
            <a:off x="1295400" y="304800"/>
            <a:ext cx="678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ar-SA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الإعتماد ضمن البنية </a:t>
            </a:r>
            <a:r>
              <a:rPr lang="ar-SA" sz="36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التحتية </a:t>
            </a:r>
            <a:r>
              <a:rPr lang="ar-SA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للجودة</a:t>
            </a:r>
            <a:endParaRPr lang="ar-SA" sz="36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18488" cy="1081088"/>
          </a:xfrm>
        </p:spPr>
        <p:txBody>
          <a:bodyPr/>
          <a:lstStyle/>
          <a:p>
            <a:pPr rtl="1">
              <a:defRPr/>
            </a:pPr>
            <a:r>
              <a:rPr lang="ar-EG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قبول الشهادات – أساس تسهيل التجارة</a:t>
            </a:r>
            <a:endParaRPr lang="fr-FR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7012" y="1371600"/>
            <a:ext cx="8535988" cy="5029200"/>
          </a:xfrm>
        </p:spPr>
        <p:txBody>
          <a:bodyPr>
            <a:normAutofit fontScale="85000" lnSpcReduction="10000"/>
          </a:bodyPr>
          <a:lstStyle/>
          <a:p>
            <a:pPr marL="609600" indent="-609600" algn="r" rtl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None/>
              <a:defRPr/>
            </a:pPr>
            <a:r>
              <a:rPr lang="ar-SA" sz="2800" dirty="0" smtClean="0">
                <a:sym typeface="Wingdings" pitchFamily="2" charset="2"/>
              </a:rPr>
              <a:t>تخضع المنتجات لرقابة مكثفة ومتكررة في مختلف أسواق التصدير الدولية</a:t>
            </a:r>
          </a:p>
          <a:p>
            <a:pPr marL="609600" indent="-609600" algn="r" rtl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None/>
              <a:defRPr/>
            </a:pPr>
            <a:r>
              <a:rPr lang="ar-EG" sz="2800" dirty="0" smtClean="0">
                <a:solidFill>
                  <a:srgbClr val="003300"/>
                </a:solidFill>
                <a:sym typeface="Wingdings" pitchFamily="2" charset="2"/>
              </a:rPr>
              <a:t>الهدف: إجراء التقويم مرة واحدة </a:t>
            </a:r>
            <a:r>
              <a:rPr lang="en-US" sz="2800" dirty="0" smtClean="0">
                <a:solidFill>
                  <a:srgbClr val="0033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 </a:t>
            </a:r>
            <a:r>
              <a:rPr lang="ar-EG" sz="2800" dirty="0" smtClean="0">
                <a:solidFill>
                  <a:srgbClr val="003300"/>
                </a:solidFill>
                <a:sym typeface="Wingdings" pitchFamily="2" charset="2"/>
              </a:rPr>
              <a:t>مقبول عالميًا</a:t>
            </a:r>
            <a:r>
              <a:rPr lang="en-US" sz="2800" dirty="0" smtClean="0">
                <a:solidFill>
                  <a:srgbClr val="003300"/>
                </a:solidFill>
                <a:sym typeface="Wingdings" pitchFamily="2" charset="2"/>
              </a:rPr>
              <a:t> </a:t>
            </a:r>
            <a:endParaRPr lang="ar-SA" sz="2800" dirty="0" smtClean="0">
              <a:solidFill>
                <a:srgbClr val="003300"/>
              </a:solidFill>
              <a:sym typeface="Wingdings" pitchFamily="2" charset="2"/>
            </a:endParaRPr>
          </a:p>
          <a:p>
            <a:pPr marL="609600" indent="-609600" algn="r" rtl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None/>
              <a:defRPr/>
            </a:pPr>
            <a:endParaRPr lang="ar-SA" sz="2800" dirty="0" smtClean="0">
              <a:sym typeface="Wingdings" pitchFamily="2" charset="2"/>
            </a:endParaRPr>
          </a:p>
          <a:p>
            <a:pPr marL="609600" indent="-609600" algn="r" rtl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None/>
              <a:defRPr/>
            </a:pPr>
            <a:r>
              <a:rPr lang="ar-EG" sz="2800" dirty="0" smtClean="0"/>
              <a:t>لما كانت الشهادات في نظام السوق الحر ُتمنح بواسطة </a:t>
            </a:r>
            <a:r>
              <a:rPr lang="ar-SA" sz="2800" dirty="0" smtClean="0"/>
              <a:t>جهات </a:t>
            </a:r>
            <a:r>
              <a:rPr lang="ar-EG" sz="2800" dirty="0" smtClean="0"/>
              <a:t>مختلفة المستوى، فإن قبولها ليس مضمونًا في جميع الأحوال</a:t>
            </a:r>
            <a:endParaRPr lang="ar-SA" sz="2800" dirty="0" smtClean="0"/>
          </a:p>
          <a:p>
            <a:pPr marL="609600" indent="-609600"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00"/>
              </a:solidFill>
              <a:sym typeface="Wingdings" pitchFamily="2" charset="2"/>
            </a:endParaRPr>
          </a:p>
          <a:p>
            <a:pPr marL="609600" indent="-609600"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ar-EG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الأساليب الممكنة لتحقيق هذا الهدف</a:t>
            </a:r>
            <a:endParaRPr lang="en-US" sz="2800" b="1" dirty="0" smtClean="0">
              <a:solidFill>
                <a:schemeClr val="bg2"/>
              </a:solidFill>
            </a:endParaRPr>
          </a:p>
          <a:p>
            <a:pPr marL="990600" lvl="1" indent="-533400"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100000"/>
              </a:spcAft>
              <a:buClr>
                <a:srgbClr val="800000"/>
              </a:buClr>
              <a:buFont typeface="Wingdings" pitchFamily="2" charset="2"/>
              <a:buChar char=""/>
              <a:defRPr/>
            </a:pPr>
            <a:r>
              <a:rPr lang="ar-EG" dirty="0" smtClean="0"/>
              <a:t>الاتفاقات الثنائية  للاعتراف المتبادل</a:t>
            </a:r>
            <a:r>
              <a:rPr lang="ar-EG" sz="3000" dirty="0" smtClean="0"/>
              <a:t> (</a:t>
            </a:r>
            <a:r>
              <a:rPr lang="en-US" sz="2400" dirty="0" smtClean="0"/>
              <a:t>MRAs</a:t>
            </a:r>
            <a:r>
              <a:rPr lang="ar-EG" sz="3000" dirty="0" smtClean="0"/>
              <a:t>) </a:t>
            </a:r>
            <a:r>
              <a:rPr lang="ar-EG" dirty="0" smtClean="0"/>
              <a:t>بين </a:t>
            </a:r>
            <a:r>
              <a:rPr lang="ar-SA" dirty="0" err="1" smtClean="0"/>
              <a:t>جه</a:t>
            </a:r>
            <a:r>
              <a:rPr lang="ar-EG" dirty="0" err="1" smtClean="0"/>
              <a:t>ــات</a:t>
            </a:r>
            <a:r>
              <a:rPr lang="ar-EG" dirty="0" smtClean="0"/>
              <a:t> منح الشهادات</a:t>
            </a:r>
            <a:endParaRPr lang="en-US" dirty="0" smtClean="0"/>
          </a:p>
          <a:p>
            <a:pPr marL="990600" lvl="1" indent="-533400"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100000"/>
              </a:spcAft>
              <a:buClr>
                <a:srgbClr val="800000"/>
              </a:buClr>
              <a:buFont typeface="Wingdings" pitchFamily="2" charset="2"/>
              <a:buChar char=""/>
              <a:defRPr/>
            </a:pPr>
            <a:r>
              <a:rPr lang="ar-EG" dirty="0" smtClean="0"/>
              <a:t>الاتفاقات متعددة الأطراف للاعتراف المتبادل بين هيئات منح الشهادات</a:t>
            </a:r>
            <a:endParaRPr lang="en-US" dirty="0" smtClean="0"/>
          </a:p>
          <a:p>
            <a:pPr marL="990600" lvl="1" indent="-533400"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rgbClr val="800000"/>
              </a:buClr>
              <a:buFont typeface="Wingdings" pitchFamily="2" charset="2"/>
              <a:buChar char=""/>
              <a:defRPr/>
            </a:pPr>
            <a:r>
              <a:rPr lang="ar-EG" dirty="0" smtClean="0"/>
              <a:t>الاعتراف المتبادل بين أجهزة الاعتماد</a:t>
            </a:r>
            <a:endParaRPr lang="fr-FR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6A39-9414-4F36-BEE8-65DFC8D95CE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800px-BlankMap-World-162E-flat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5562600"/>
          </a:xfrm>
          <a:prstGeom prst="rect">
            <a:avLst/>
          </a:prstGeom>
        </p:spPr>
      </p:pic>
      <p:cxnSp>
        <p:nvCxnSpPr>
          <p:cNvPr id="26" name="رابط كسهم مستقيم 25"/>
          <p:cNvCxnSpPr>
            <a:stCxn id="43017" idx="3"/>
            <a:endCxn id="43018" idx="1"/>
          </p:cNvCxnSpPr>
          <p:nvPr/>
        </p:nvCxnSpPr>
        <p:spPr>
          <a:xfrm>
            <a:off x="2813050" y="3212307"/>
            <a:ext cx="347503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34"/>
          <p:cNvSpPr>
            <a:spLocks noChangeShapeType="1"/>
          </p:cNvSpPr>
          <p:nvPr/>
        </p:nvSpPr>
        <p:spPr bwMode="auto">
          <a:xfrm flipV="1">
            <a:off x="4572000" y="1905000"/>
            <a:ext cx="0" cy="32035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18488" cy="1081088"/>
          </a:xfrm>
        </p:spPr>
        <p:txBody>
          <a:bodyPr/>
          <a:lstStyle/>
          <a:p>
            <a:pPr rtl="1" eaLnBrk="1" hangingPunct="1"/>
            <a:r>
              <a:rPr lang="ar-EG" sz="3400" b="1" dirty="0" smtClean="0">
                <a:solidFill>
                  <a:schemeClr val="bg1"/>
                </a:solidFill>
              </a:rPr>
              <a:t>الاتفاقات الثنائية  للاعتراف المتبادل</a:t>
            </a:r>
            <a:r>
              <a:rPr lang="ar-EG" sz="4300" dirty="0" smtClean="0">
                <a:solidFill>
                  <a:schemeClr val="bg1"/>
                </a:solidFill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MRAs</a:t>
            </a:r>
            <a:r>
              <a:rPr lang="ar-EG" sz="2800" b="1" dirty="0" smtClean="0">
                <a:solidFill>
                  <a:schemeClr val="bg1"/>
                </a:solidFill>
              </a:rPr>
              <a:t>)</a:t>
            </a:r>
            <a:r>
              <a:rPr lang="ar-EG" sz="4300" dirty="0" smtClean="0"/>
              <a:t> </a:t>
            </a:r>
            <a:endParaRPr lang="fr-FR" sz="4300" dirty="0" smtClean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6A39-9414-4F36-BEE8-65DFC8D95CE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192213" y="2997200"/>
            <a:ext cx="1620837" cy="4302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ar-EG" sz="2400" b="1">
                <a:latin typeface="Arial" charset="0"/>
                <a:cs typeface="Arial" charset="0"/>
              </a:rPr>
              <a:t>الهيئة ب</a:t>
            </a:r>
            <a:endParaRPr lang="fr-FR" sz="2400" b="1">
              <a:latin typeface="Arial" charset="0"/>
              <a:cs typeface="Arial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288088" y="2997200"/>
            <a:ext cx="1597025" cy="4302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ar-EG" sz="2400" b="1">
                <a:latin typeface="Arial" charset="0"/>
                <a:cs typeface="Arial" charset="0"/>
              </a:rPr>
              <a:t>الهيئة أ</a:t>
            </a:r>
            <a:endParaRPr lang="fr-FR" sz="2400" b="1">
              <a:latin typeface="Arial" charset="0"/>
              <a:cs typeface="Arial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685800" y="510540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fr-FR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ar-EG" sz="2400" dirty="0">
                <a:latin typeface="Arial" charset="0"/>
                <a:cs typeface="Arial" charset="0"/>
              </a:rPr>
              <a:t>الاعتراف </a:t>
            </a:r>
            <a:r>
              <a:rPr lang="ar-SA" sz="2400" dirty="0" smtClean="0">
                <a:latin typeface="Arial" charset="0"/>
                <a:cs typeface="Arial" charset="0"/>
              </a:rPr>
              <a:t>يقتصر على قائمة محددة من المنتجات</a:t>
            </a:r>
            <a:endParaRPr lang="fr-FR" sz="2400" dirty="0">
              <a:latin typeface="Arial" charset="0"/>
              <a:cs typeface="Arial" charset="0"/>
            </a:endParaRPr>
          </a:p>
          <a:p>
            <a:pPr algn="r" rtl="1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fr-FR" sz="2400" dirty="0">
                <a:latin typeface="Arial" charset="0"/>
                <a:cs typeface="Arial" charset="0"/>
              </a:rPr>
              <a:t>	</a:t>
            </a:r>
            <a:r>
              <a:rPr lang="ar-EG" sz="2400" dirty="0">
                <a:latin typeface="Arial" charset="0"/>
                <a:cs typeface="Arial" charset="0"/>
              </a:rPr>
              <a:t>الاتفاقات الثنائية تتطلب وقتًا وجهدًا كبيرين </a:t>
            </a:r>
            <a:r>
              <a:rPr lang="fr-FR" sz="2400" dirty="0">
                <a:latin typeface="Arial" charset="0"/>
                <a:cs typeface="Arial" charset="0"/>
              </a:rPr>
              <a:t> </a:t>
            </a:r>
            <a:r>
              <a:rPr lang="ar-EG" sz="2400" dirty="0">
                <a:latin typeface="Arial" charset="0"/>
                <a:cs typeface="Arial" charset="0"/>
              </a:rPr>
              <a:t>لعقدها والمحافظة </a:t>
            </a:r>
            <a:r>
              <a:rPr lang="ar-EG" sz="2400" dirty="0" smtClean="0">
                <a:latin typeface="Arial" charset="0"/>
                <a:cs typeface="Arial" charset="0"/>
              </a:rPr>
              <a:t>عليها</a:t>
            </a:r>
            <a:r>
              <a:rPr lang="ar-SA" sz="2400" dirty="0" smtClean="0">
                <a:latin typeface="Arial" charset="0"/>
                <a:cs typeface="Arial" charset="0"/>
              </a:rPr>
              <a:t> 	ناهيك عن توسعتها</a:t>
            </a:r>
            <a:endParaRPr lang="fr-FR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fr-FR" sz="2400" dirty="0">
              <a:latin typeface="Arial" charset="0"/>
              <a:cs typeface="Arial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752600" y="1981200"/>
            <a:ext cx="11858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EG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الدولة </a:t>
            </a:r>
            <a:r>
              <a:rPr lang="ar-EG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ب</a:t>
            </a:r>
            <a:endParaRPr lang="fr-FR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248400" y="1981200"/>
            <a:ext cx="10334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EG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الدولة </a:t>
            </a:r>
            <a:r>
              <a:rPr lang="ar-EG" sz="28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أ</a:t>
            </a:r>
            <a:endParaRPr lang="fr-FR" sz="28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Rectangle 32" descr="Stationery"/>
          <p:cNvSpPr>
            <a:spLocks noChangeArrowheads="1"/>
          </p:cNvSpPr>
          <p:nvPr/>
        </p:nvSpPr>
        <p:spPr bwMode="auto">
          <a:xfrm>
            <a:off x="6324600" y="4419600"/>
            <a:ext cx="1447800" cy="36676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المنتِج </a:t>
            </a:r>
            <a:r>
              <a:rPr lang="ar-SA" b="1" dirty="0" err="1" smtClean="0"/>
              <a:t>أ</a:t>
            </a:r>
            <a:endParaRPr lang="fr-FR" b="1" dirty="0"/>
          </a:p>
        </p:txBody>
      </p:sp>
      <p:sp>
        <p:nvSpPr>
          <p:cNvPr id="23" name="Rectangle 32" descr="Stationery"/>
          <p:cNvSpPr>
            <a:spLocks noChangeArrowheads="1"/>
          </p:cNvSpPr>
          <p:nvPr/>
        </p:nvSpPr>
        <p:spPr bwMode="auto">
          <a:xfrm>
            <a:off x="1295400" y="4267200"/>
            <a:ext cx="1447800" cy="36676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المنتِج </a:t>
            </a:r>
            <a:r>
              <a:rPr lang="ar-SA" b="1" dirty="0" err="1" smtClean="0"/>
              <a:t>ب</a:t>
            </a:r>
            <a:endParaRPr lang="fr-FR" b="1" dirty="0"/>
          </a:p>
        </p:txBody>
      </p:sp>
      <p:pic>
        <p:nvPicPr>
          <p:cNvPr id="24" name="Picture 1" descr="a2e14A.tmp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5908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مربع نص 27"/>
          <p:cNvSpPr txBox="1"/>
          <p:nvPr/>
        </p:nvSpPr>
        <p:spPr>
          <a:xfrm>
            <a:off x="41910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رابط كسهم مستقيم 29"/>
          <p:cNvCxnSpPr>
            <a:stCxn id="22" idx="0"/>
            <a:endCxn id="43018" idx="2"/>
          </p:cNvCxnSpPr>
          <p:nvPr/>
        </p:nvCxnSpPr>
        <p:spPr>
          <a:xfrm rot="5400000" flipH="1" flipV="1">
            <a:off x="6571457" y="3904457"/>
            <a:ext cx="992187" cy="381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>
            <a:stCxn id="23" idx="0"/>
            <a:endCxn id="43017" idx="2"/>
          </p:cNvCxnSpPr>
          <p:nvPr/>
        </p:nvCxnSpPr>
        <p:spPr>
          <a:xfrm rot="16200000" flipV="1">
            <a:off x="1591073" y="3838973"/>
            <a:ext cx="839787" cy="166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cartoon Factory clipart image – Factory Building clip art stock illustration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cartoon Factory clipart image – Factory Building clip art stock illustration pictu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581400"/>
            <a:ext cx="1295400" cy="971550"/>
          </a:xfrm>
          <a:prstGeom prst="rect">
            <a:avLst/>
          </a:prstGeom>
          <a:noFill/>
        </p:spPr>
      </p:pic>
      <p:pic>
        <p:nvPicPr>
          <p:cNvPr id="40" name="Picture 4" descr="cartoon Factory clipart image – Factory Building clip art stock illustration pictu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448050"/>
            <a:ext cx="12954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صورة 46" descr="800px-BlankMap-World-162E-flat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" y="1495424"/>
            <a:ext cx="9065172" cy="4600575"/>
          </a:xfrm>
          <a:prstGeom prst="rect">
            <a:avLst/>
          </a:prstGeom>
        </p:spPr>
      </p:pic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85800" y="1628775"/>
            <a:ext cx="7878763" cy="2660650"/>
          </a:xfrm>
          <a:prstGeom prst="ellipse">
            <a:avLst/>
          </a:prstGeom>
          <a:noFill/>
          <a:ln w="25400">
            <a:solidFill>
              <a:srgbClr val="CF0E30"/>
            </a:solidFill>
            <a:round/>
            <a:headEnd/>
            <a:tailEnd/>
          </a:ln>
          <a:effectLst>
            <a:prstShdw prst="shdw17" dist="17961" dir="2700000">
              <a:srgbClr val="7C081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1116013" y="4365625"/>
            <a:ext cx="7126287" cy="1655763"/>
          </a:xfrm>
          <a:prstGeom prst="ellipse">
            <a:avLst/>
          </a:prstGeom>
          <a:noFill/>
          <a:ln w="25400">
            <a:solidFill>
              <a:srgbClr val="CF0E3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7C081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" name="مجموعة 63"/>
          <p:cNvGrpSpPr/>
          <p:nvPr/>
        </p:nvGrpSpPr>
        <p:grpSpPr>
          <a:xfrm>
            <a:off x="5943600" y="4800600"/>
            <a:ext cx="2058987" cy="793750"/>
            <a:chOff x="5180013" y="4616450"/>
            <a:chExt cx="2592387" cy="1154113"/>
          </a:xfrm>
        </p:grpSpPr>
        <p:sp>
          <p:nvSpPr>
            <p:cNvPr id="52246" name="Rectangle 22"/>
            <p:cNvSpPr>
              <a:spLocks noChangeArrowheads="1"/>
            </p:cNvSpPr>
            <p:nvPr/>
          </p:nvSpPr>
          <p:spPr bwMode="auto">
            <a:xfrm>
              <a:off x="5565772" y="4884203"/>
              <a:ext cx="1744068" cy="5206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fr-FR" sz="1400" dirty="0" err="1">
                  <a:latin typeface="Arial" charset="0"/>
                  <a:cs typeface="Arial" charset="0"/>
                </a:rPr>
                <a:t>bureaus</a:t>
              </a:r>
              <a:r>
                <a:rPr lang="fr-FR" sz="1400" dirty="0">
                  <a:latin typeface="Arial" charset="0"/>
                  <a:cs typeface="Arial" charset="0"/>
                </a:rPr>
                <a:t> of shipping</a:t>
              </a:r>
            </a:p>
            <a:p>
              <a:pPr algn="ctr" defTabSz="762000" eaLnBrk="0" hangingPunct="0">
                <a:defRPr/>
              </a:pPr>
              <a:r>
                <a:rPr lang="fr-FR" sz="1400" dirty="0">
                  <a:latin typeface="Arial" charset="0"/>
                  <a:cs typeface="Arial" charset="0"/>
                </a:rPr>
                <a:t>and consultants</a:t>
              </a:r>
            </a:p>
          </p:txBody>
        </p:sp>
        <p:sp>
          <p:nvSpPr>
            <p:cNvPr id="52247" name="Oval 23"/>
            <p:cNvSpPr>
              <a:spLocks noChangeArrowheads="1"/>
            </p:cNvSpPr>
            <p:nvPr/>
          </p:nvSpPr>
          <p:spPr bwMode="auto">
            <a:xfrm>
              <a:off x="5468938" y="4687888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Oval 24"/>
            <p:cNvSpPr>
              <a:spLocks noChangeArrowheads="1"/>
            </p:cNvSpPr>
            <p:nvPr/>
          </p:nvSpPr>
          <p:spPr bwMode="auto">
            <a:xfrm>
              <a:off x="5829300" y="4616450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Oval 25"/>
            <p:cNvSpPr>
              <a:spLocks noChangeArrowheads="1"/>
            </p:cNvSpPr>
            <p:nvPr/>
          </p:nvSpPr>
          <p:spPr bwMode="auto">
            <a:xfrm>
              <a:off x="6172200" y="4616450"/>
              <a:ext cx="160338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Oval 26"/>
            <p:cNvSpPr>
              <a:spLocks noChangeArrowheads="1"/>
            </p:cNvSpPr>
            <p:nvPr/>
          </p:nvSpPr>
          <p:spPr bwMode="auto">
            <a:xfrm>
              <a:off x="6440488" y="4616450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Oval 27"/>
            <p:cNvSpPr>
              <a:spLocks noChangeArrowheads="1"/>
            </p:cNvSpPr>
            <p:nvPr/>
          </p:nvSpPr>
          <p:spPr bwMode="auto">
            <a:xfrm>
              <a:off x="6694488" y="4616450"/>
              <a:ext cx="160337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Oval 28"/>
            <p:cNvSpPr>
              <a:spLocks noChangeArrowheads="1"/>
            </p:cNvSpPr>
            <p:nvPr/>
          </p:nvSpPr>
          <p:spPr bwMode="auto">
            <a:xfrm>
              <a:off x="6958013" y="4652963"/>
              <a:ext cx="160337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Oval 29"/>
            <p:cNvSpPr>
              <a:spLocks noChangeArrowheads="1"/>
            </p:cNvSpPr>
            <p:nvPr/>
          </p:nvSpPr>
          <p:spPr bwMode="auto">
            <a:xfrm>
              <a:off x="7272338" y="4724400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Oval 30"/>
            <p:cNvSpPr>
              <a:spLocks noChangeArrowheads="1"/>
            </p:cNvSpPr>
            <p:nvPr/>
          </p:nvSpPr>
          <p:spPr bwMode="auto">
            <a:xfrm>
              <a:off x="5468938" y="5516563"/>
              <a:ext cx="160337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Oval 31"/>
            <p:cNvSpPr>
              <a:spLocks noChangeArrowheads="1"/>
            </p:cNvSpPr>
            <p:nvPr/>
          </p:nvSpPr>
          <p:spPr bwMode="auto">
            <a:xfrm>
              <a:off x="5861050" y="5589588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Oval 32"/>
            <p:cNvSpPr>
              <a:spLocks noChangeArrowheads="1"/>
            </p:cNvSpPr>
            <p:nvPr/>
          </p:nvSpPr>
          <p:spPr bwMode="auto">
            <a:xfrm>
              <a:off x="6126163" y="5589588"/>
              <a:ext cx="160337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Oval 33"/>
            <p:cNvSpPr>
              <a:spLocks noChangeArrowheads="1"/>
            </p:cNvSpPr>
            <p:nvPr/>
          </p:nvSpPr>
          <p:spPr bwMode="auto">
            <a:xfrm>
              <a:off x="6440488" y="5589588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Oval 34"/>
            <p:cNvSpPr>
              <a:spLocks noChangeArrowheads="1"/>
            </p:cNvSpPr>
            <p:nvPr/>
          </p:nvSpPr>
          <p:spPr bwMode="auto">
            <a:xfrm>
              <a:off x="6694488" y="5589588"/>
              <a:ext cx="160337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7008813" y="5589588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7334250" y="5445125"/>
              <a:ext cx="160338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auto">
            <a:xfrm>
              <a:off x="5180013" y="4903788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auto">
            <a:xfrm>
              <a:off x="5180013" y="5300663"/>
              <a:ext cx="161925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Oval 39"/>
            <p:cNvSpPr>
              <a:spLocks noChangeArrowheads="1"/>
            </p:cNvSpPr>
            <p:nvPr/>
          </p:nvSpPr>
          <p:spPr bwMode="auto">
            <a:xfrm>
              <a:off x="7612063" y="4868863"/>
              <a:ext cx="160337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Oval 40"/>
            <p:cNvSpPr>
              <a:spLocks noChangeArrowheads="1"/>
            </p:cNvSpPr>
            <p:nvPr/>
          </p:nvSpPr>
          <p:spPr bwMode="auto">
            <a:xfrm>
              <a:off x="7612063" y="5229225"/>
              <a:ext cx="160337" cy="1809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3276600" y="6096000"/>
            <a:ext cx="296555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defTabSz="381000" rtl="1" eaLnBrk="0" hangingPunct="0">
              <a:defRPr/>
            </a:pP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E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تغطية غير كاملة للعالم</a:t>
            </a:r>
            <a:r>
              <a:rPr lang="ar-EG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fr-FR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1019044" y="214313"/>
            <a:ext cx="72042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EG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الاعتراف متعدد الأطراف بين </a:t>
            </a:r>
            <a:r>
              <a:rPr lang="ar-SA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جهات تقويم المطابقة</a:t>
            </a:r>
            <a:endParaRPr lang="fr-FR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عنصر نائب لرقم الشريحة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6A39-9414-4F36-BEE8-65DFC8D95CE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048000"/>
            <a:ext cx="723900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362200"/>
            <a:ext cx="553571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3124200"/>
            <a:ext cx="723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438400"/>
            <a:ext cx="990600" cy="3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2133600"/>
            <a:ext cx="115824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3276600"/>
            <a:ext cx="600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3581400"/>
            <a:ext cx="723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2743200"/>
            <a:ext cx="85795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2057400"/>
            <a:ext cx="99848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8400"/>
            <a:ext cx="723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://www.dqs.com.br/logo2.gif"/>
          <p:cNvPicPr>
            <a:picLocks noChangeAspect="1" noChangeArrowheads="1"/>
          </p:cNvPicPr>
          <p:nvPr/>
        </p:nvPicPr>
        <p:blipFill>
          <a:blip r:embed="rId14"/>
          <a:srcRect b="16560"/>
          <a:stretch>
            <a:fillRect/>
          </a:stretch>
        </p:blipFill>
        <p:spPr bwMode="auto">
          <a:xfrm>
            <a:off x="5562600" y="3505200"/>
            <a:ext cx="748633" cy="471518"/>
          </a:xfrm>
          <a:prstGeom prst="rect">
            <a:avLst/>
          </a:prstGeom>
          <a:noFill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77000" y="2971800"/>
            <a:ext cx="495300" cy="4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3276600"/>
            <a:ext cx="723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4600" y="20574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 descr="http://www.iioc.org/Images/Company%20logo%202%20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24400" y="4572000"/>
            <a:ext cx="726250" cy="1085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9"/>
          <a:srcRect l="7487" t="13223" r="64706" b="14050"/>
          <a:stretch>
            <a:fillRect/>
          </a:stretch>
        </p:blipFill>
        <p:spPr bwMode="auto">
          <a:xfrm>
            <a:off x="4267200" y="2819400"/>
            <a:ext cx="1080655" cy="45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52" name="Picture 20" descr="http://www.iioc.org/Logos/BSI%20fin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33800" y="4648200"/>
            <a:ext cx="706546" cy="542925"/>
          </a:xfrm>
          <a:prstGeom prst="rect">
            <a:avLst/>
          </a:prstGeom>
          <a:noFill/>
        </p:spPr>
      </p:pic>
      <p:pic>
        <p:nvPicPr>
          <p:cNvPr id="18454" name="Picture 22" descr="http://www.iioc.org/Logos/logo%20Bureau%20Veritas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33600" y="4876800"/>
            <a:ext cx="602424" cy="743733"/>
          </a:xfrm>
          <a:prstGeom prst="rect">
            <a:avLst/>
          </a:prstGeom>
          <a:noFill/>
        </p:spPr>
      </p:pic>
      <p:pic>
        <p:nvPicPr>
          <p:cNvPr id="18456" name="Picture 24" descr="http://www.iioc.org/Logos/DNV%20logo_GOULOGO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47800" y="4876800"/>
            <a:ext cx="381001" cy="593273"/>
          </a:xfrm>
          <a:prstGeom prst="rect">
            <a:avLst/>
          </a:prstGeom>
          <a:noFill/>
        </p:spPr>
      </p:pic>
      <p:pic>
        <p:nvPicPr>
          <p:cNvPr id="18458" name="Picture 26" descr="http://www.iioc.org/Logos/LRQA%20final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00400" y="5257800"/>
            <a:ext cx="966854" cy="267745"/>
          </a:xfrm>
          <a:prstGeom prst="rect">
            <a:avLst/>
          </a:prstGeom>
          <a:noFill/>
        </p:spPr>
      </p:pic>
      <p:pic>
        <p:nvPicPr>
          <p:cNvPr id="18460" name="Picture 28" descr="http://www.iioc.org/Logos/SGS%20final.gi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743200" y="4724400"/>
            <a:ext cx="810669" cy="379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45" grpId="0" animBg="1"/>
      <p:bldP spid="52265" grpId="0" autoUpdateAnimBg="0"/>
      <p:bldP spid="522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الاعتراف متعدد الأطراف بين </a:t>
            </a: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جهات تقويم المطابقة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5181600"/>
          </a:xfrm>
        </p:spPr>
        <p:txBody>
          <a:bodyPr>
            <a:normAutofit fontScale="55000" lnSpcReduction="20000"/>
          </a:bodyPr>
          <a:lstStyle/>
          <a:p>
            <a:pPr algn="r" rtl="1"/>
            <a:r>
              <a:rPr lang="ar-SA" b="1" u="sng" dirty="0" smtClean="0"/>
              <a:t>الجهات التالية أصبحت أعضاء منتسبة بالمنتدى الدولي </a:t>
            </a:r>
            <a:r>
              <a:rPr lang="ar-SA" b="1" u="sng" dirty="0" err="1" smtClean="0"/>
              <a:t>للإعتماد</a:t>
            </a:r>
            <a:r>
              <a:rPr lang="ar-SA" b="1" u="sng" dirty="0" smtClean="0"/>
              <a:t> </a:t>
            </a:r>
            <a:r>
              <a:rPr lang="en-US" b="1" u="sng" dirty="0" smtClean="0"/>
              <a:t>IAF</a:t>
            </a:r>
            <a:r>
              <a:rPr lang="ar-SA" b="1" u="sng" dirty="0" smtClean="0"/>
              <a:t>:</a:t>
            </a:r>
          </a:p>
          <a:p>
            <a:pPr algn="r" rtl="1"/>
            <a:endParaRPr lang="ar-SA" b="1" u="sng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ALPI</a:t>
            </a:r>
            <a:r>
              <a:rPr lang="en-US" dirty="0" smtClean="0"/>
              <a:t>: Association of Independent Test Laboratories and Certification Bodies (</a:t>
            </a:r>
          </a:p>
          <a:p>
            <a:r>
              <a:rPr lang="en-US" b="1" dirty="0" smtClean="0">
                <a:hlinkClick r:id="rId3"/>
              </a:rPr>
              <a:t>APEDA</a:t>
            </a:r>
            <a:r>
              <a:rPr lang="en-US" dirty="0" smtClean="0"/>
              <a:t>: Agricultural and Processed Food Products Export Development Authority</a:t>
            </a:r>
          </a:p>
          <a:p>
            <a:r>
              <a:rPr lang="en-US" b="1" dirty="0" smtClean="0">
                <a:hlinkClick r:id="rId4"/>
              </a:rPr>
              <a:t>BDI</a:t>
            </a:r>
            <a:r>
              <a:rPr lang="en-US" dirty="0" smtClean="0"/>
              <a:t>: </a:t>
            </a:r>
            <a:r>
              <a:rPr lang="en-US" dirty="0" err="1" smtClean="0"/>
              <a:t>Bundesverband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Deutschen</a:t>
            </a:r>
            <a:r>
              <a:rPr lang="en-US" dirty="0" smtClean="0"/>
              <a:t> </a:t>
            </a:r>
            <a:r>
              <a:rPr lang="en-US" dirty="0" err="1" smtClean="0"/>
              <a:t>Industrie</a:t>
            </a:r>
            <a:r>
              <a:rPr lang="en-US" dirty="0" smtClean="0"/>
              <a:t> </a:t>
            </a:r>
            <a:r>
              <a:rPr lang="en-US" dirty="0" err="1" smtClean="0"/>
              <a:t>e.V</a:t>
            </a:r>
            <a:r>
              <a:rPr lang="en-US" dirty="0" smtClean="0"/>
              <a:t>. (Federation of German Industries)</a:t>
            </a:r>
          </a:p>
          <a:p>
            <a:r>
              <a:rPr lang="en-US" b="1" dirty="0" smtClean="0">
                <a:hlinkClick r:id="rId5"/>
              </a:rPr>
              <a:t>CEA</a:t>
            </a:r>
            <a:r>
              <a:rPr lang="en-US" dirty="0" smtClean="0"/>
              <a:t>: Canadian Electricity Association</a:t>
            </a:r>
          </a:p>
          <a:p>
            <a:r>
              <a:rPr lang="en-US" b="1" dirty="0" smtClean="0">
                <a:hlinkClick r:id="rId6"/>
              </a:rPr>
              <a:t>CIES</a:t>
            </a:r>
            <a:r>
              <a:rPr lang="en-US" dirty="0" smtClean="0"/>
              <a:t>: CIES - The Food Business Forum  </a:t>
            </a:r>
          </a:p>
          <a:p>
            <a:r>
              <a:rPr lang="en-US" b="1" dirty="0" smtClean="0">
                <a:hlinkClick r:id="rId7"/>
              </a:rPr>
              <a:t>DTA</a:t>
            </a:r>
            <a:r>
              <a:rPr lang="en-US" dirty="0" smtClean="0"/>
              <a:t>: Dental Trade Alliance </a:t>
            </a:r>
          </a:p>
          <a:p>
            <a:r>
              <a:rPr lang="en-US" b="1" dirty="0" smtClean="0">
                <a:hlinkClick r:id="rId8"/>
              </a:rPr>
              <a:t>EFAC</a:t>
            </a:r>
            <a:r>
              <a:rPr lang="en-US" dirty="0" smtClean="0"/>
              <a:t>: European Federation of Associations of Certification Bodies</a:t>
            </a:r>
          </a:p>
          <a:p>
            <a:r>
              <a:rPr lang="en-US" b="1" dirty="0" smtClean="0">
                <a:hlinkClick r:id="rId9"/>
              </a:rPr>
              <a:t>EOQ</a:t>
            </a:r>
            <a:r>
              <a:rPr lang="en-US" dirty="0" smtClean="0"/>
              <a:t>: European Organization for Quality </a:t>
            </a:r>
            <a:br>
              <a:rPr lang="en-US" dirty="0" smtClean="0"/>
            </a:br>
            <a:r>
              <a:rPr lang="en-US" b="1" dirty="0" smtClean="0">
                <a:hlinkClick r:id="rId10"/>
              </a:rPr>
              <a:t>GLOBALGAP </a:t>
            </a:r>
            <a:r>
              <a:rPr lang="en-US" dirty="0" smtClean="0"/>
              <a:t>c/o </a:t>
            </a:r>
            <a:r>
              <a:rPr lang="en-US" dirty="0" err="1" smtClean="0"/>
              <a:t>FoodPLUS</a:t>
            </a:r>
            <a:r>
              <a:rPr lang="en-US" dirty="0" smtClean="0"/>
              <a:t> GmbH</a:t>
            </a:r>
          </a:p>
          <a:p>
            <a:r>
              <a:rPr lang="en-US" b="1" dirty="0" smtClean="0">
                <a:hlinkClick r:id="rId11"/>
              </a:rPr>
              <a:t>IAAR</a:t>
            </a:r>
            <a:r>
              <a:rPr lang="en-US" dirty="0" smtClean="0"/>
              <a:t>: Independent Association of Accredited Registrars</a:t>
            </a:r>
          </a:p>
          <a:p>
            <a:r>
              <a:rPr lang="en-US" b="1" dirty="0" smtClean="0">
                <a:hlinkClick r:id="rId12"/>
              </a:rPr>
              <a:t>IAQG</a:t>
            </a:r>
            <a:r>
              <a:rPr lang="en-US" dirty="0" smtClean="0"/>
              <a:t>: International Aerospace Quality Group</a:t>
            </a:r>
          </a:p>
          <a:p>
            <a:r>
              <a:rPr lang="en-US" b="1" dirty="0" smtClean="0">
                <a:hlinkClick r:id="rId13"/>
              </a:rPr>
              <a:t>IFIA</a:t>
            </a:r>
            <a:r>
              <a:rPr lang="en-US" dirty="0" smtClean="0"/>
              <a:t>: International Federation of Inspection Agencies Limited</a:t>
            </a:r>
          </a:p>
          <a:p>
            <a:r>
              <a:rPr lang="en-US" b="1" dirty="0" smtClean="0">
                <a:hlinkClick r:id="rId14"/>
              </a:rPr>
              <a:t>IIOC</a:t>
            </a:r>
            <a:r>
              <a:rPr lang="en-US" dirty="0" smtClean="0"/>
              <a:t>: Independent International </a:t>
            </a:r>
            <a:r>
              <a:rPr lang="en-US" dirty="0" err="1" smtClean="0"/>
              <a:t>Organisation</a:t>
            </a:r>
            <a:r>
              <a:rPr lang="en-US" dirty="0" smtClean="0"/>
              <a:t> for Certification</a:t>
            </a:r>
            <a:br>
              <a:rPr lang="en-US" dirty="0" smtClean="0"/>
            </a:br>
            <a:r>
              <a:rPr lang="en-US" b="1" dirty="0" smtClean="0">
                <a:hlinkClick r:id="rId15"/>
              </a:rPr>
              <a:t>IPC</a:t>
            </a:r>
            <a:r>
              <a:rPr lang="en-US" dirty="0" smtClean="0"/>
              <a:t>: International Personnel Certification Association</a:t>
            </a:r>
          </a:p>
          <a:p>
            <a:r>
              <a:rPr lang="en-US" b="1" dirty="0" err="1" smtClean="0">
                <a:hlinkClick r:id="rId16"/>
              </a:rPr>
              <a:t>IQNet</a:t>
            </a:r>
            <a:r>
              <a:rPr lang="en-US" dirty="0" smtClean="0"/>
              <a:t>: The International Certification Network  </a:t>
            </a:r>
            <a:r>
              <a:rPr lang="en-US" dirty="0" err="1" smtClean="0"/>
              <a:t>IQNet</a:t>
            </a:r>
            <a:r>
              <a:rPr lang="en-US" dirty="0" smtClean="0"/>
              <a:t> Association </a:t>
            </a:r>
          </a:p>
          <a:p>
            <a:r>
              <a:rPr lang="en-US" b="1" dirty="0" smtClean="0">
                <a:hlinkClick r:id="rId17"/>
              </a:rPr>
              <a:t>JACB</a:t>
            </a:r>
            <a:r>
              <a:rPr lang="en-US" dirty="0" smtClean="0"/>
              <a:t>: Japan Association of Management System Certification Bodies</a:t>
            </a:r>
          </a:p>
          <a:p>
            <a:r>
              <a:rPr lang="en-US" b="1" dirty="0" smtClean="0">
                <a:hlinkClick r:id="rId18"/>
              </a:rPr>
              <a:t>PEFCS</a:t>
            </a:r>
            <a:r>
              <a:rPr lang="en-US" dirty="0" smtClean="0"/>
              <a:t>: </a:t>
            </a:r>
            <a:r>
              <a:rPr lang="en-US" dirty="0" err="1" smtClean="0"/>
              <a:t>Programme</a:t>
            </a:r>
            <a:r>
              <a:rPr lang="en-US" dirty="0" smtClean="0"/>
              <a:t> for the Endorsement of Forest Certification Schemes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99D0E8A2-372D-490A-B533-15F29102CAB8}" type="slidenum">
              <a:rPr lang="en-US" smtClean="0"/>
              <a:pPr algn="l" rtl="1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صورة 40" descr="800px-BlankMap-World-162E-flat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309163" cy="5638800"/>
          </a:xfrm>
          <a:prstGeom prst="rect">
            <a:avLst/>
          </a:prstGeom>
        </p:spPr>
      </p:pic>
      <p:sp>
        <p:nvSpPr>
          <p:cNvPr id="53252" name="Freeform 4"/>
          <p:cNvSpPr>
            <a:spLocks/>
          </p:cNvSpPr>
          <p:nvPr/>
        </p:nvSpPr>
        <p:spPr bwMode="auto">
          <a:xfrm>
            <a:off x="3157537" y="3894138"/>
            <a:ext cx="1830388" cy="508000"/>
          </a:xfrm>
          <a:custGeom>
            <a:avLst/>
            <a:gdLst>
              <a:gd name="T0" fmla="*/ 0 w 1297"/>
              <a:gd name="T1" fmla="*/ 460375 h 320"/>
              <a:gd name="T2" fmla="*/ 883441 w 1297"/>
              <a:gd name="T3" fmla="*/ 0 h 320"/>
              <a:gd name="T4" fmla="*/ 1828977 w 1297"/>
              <a:gd name="T5" fmla="*/ 506413 h 320"/>
              <a:gd name="T6" fmla="*/ 0 60000 65536"/>
              <a:gd name="T7" fmla="*/ 0 60000 65536"/>
              <a:gd name="T8" fmla="*/ 0 60000 65536"/>
              <a:gd name="T9" fmla="*/ 0 w 1297"/>
              <a:gd name="T10" fmla="*/ 0 h 320"/>
              <a:gd name="T11" fmla="*/ 1297 w 1297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7" h="320">
                <a:moveTo>
                  <a:pt x="0" y="290"/>
                </a:moveTo>
                <a:lnTo>
                  <a:pt x="626" y="0"/>
                </a:lnTo>
                <a:lnTo>
                  <a:pt x="1296" y="319"/>
                </a:lnTo>
              </a:path>
            </a:pathLst>
          </a:custGeom>
          <a:noFill/>
          <a:ln w="28575" cap="rnd">
            <a:solidFill>
              <a:srgbClr val="081D5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1322387" y="3641725"/>
            <a:ext cx="2451100" cy="719138"/>
          </a:xfrm>
          <a:prstGeom prst="line">
            <a:avLst/>
          </a:prstGeom>
          <a:noFill/>
          <a:ln w="28575">
            <a:solidFill>
              <a:srgbClr val="081D5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Freeform 6"/>
          <p:cNvSpPr>
            <a:spLocks/>
          </p:cNvSpPr>
          <p:nvPr/>
        </p:nvSpPr>
        <p:spPr bwMode="auto">
          <a:xfrm>
            <a:off x="858837" y="4892675"/>
            <a:ext cx="857250" cy="377825"/>
          </a:xfrm>
          <a:custGeom>
            <a:avLst/>
            <a:gdLst>
              <a:gd name="T0" fmla="*/ 0 w 606"/>
              <a:gd name="T1" fmla="*/ 376238 h 238"/>
              <a:gd name="T2" fmla="*/ 428625 w 606"/>
              <a:gd name="T3" fmla="*/ 0 h 238"/>
              <a:gd name="T4" fmla="*/ 855835 w 606"/>
              <a:gd name="T5" fmla="*/ 376238 h 238"/>
              <a:gd name="T6" fmla="*/ 0 60000 65536"/>
              <a:gd name="T7" fmla="*/ 0 60000 65536"/>
              <a:gd name="T8" fmla="*/ 0 60000 65536"/>
              <a:gd name="T9" fmla="*/ 0 w 606"/>
              <a:gd name="T10" fmla="*/ 0 h 238"/>
              <a:gd name="T11" fmla="*/ 606 w 606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6" h="238">
                <a:moveTo>
                  <a:pt x="0" y="237"/>
                </a:moveTo>
                <a:lnTo>
                  <a:pt x="303" y="0"/>
                </a:lnTo>
                <a:lnTo>
                  <a:pt x="605" y="237"/>
                </a:lnTo>
              </a:path>
            </a:pathLst>
          </a:custGeom>
          <a:noFill/>
          <a:ln w="28575" cap="rnd">
            <a:solidFill>
              <a:srgbClr val="081D5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59062" y="4846638"/>
            <a:ext cx="919163" cy="481012"/>
            <a:chOff x="1872" y="3053"/>
            <a:chExt cx="627" cy="303"/>
          </a:xfrm>
        </p:grpSpPr>
        <p:sp>
          <p:nvSpPr>
            <p:cNvPr id="24617" name="Freeform 8"/>
            <p:cNvSpPr>
              <a:spLocks/>
            </p:cNvSpPr>
            <p:nvPr/>
          </p:nvSpPr>
          <p:spPr bwMode="auto">
            <a:xfrm>
              <a:off x="1872" y="3053"/>
              <a:ext cx="326" cy="303"/>
            </a:xfrm>
            <a:custGeom>
              <a:avLst/>
              <a:gdLst>
                <a:gd name="T0" fmla="*/ 325 w 339"/>
                <a:gd name="T1" fmla="*/ 0 h 303"/>
                <a:gd name="T2" fmla="*/ 0 w 339"/>
                <a:gd name="T3" fmla="*/ 302 h 303"/>
                <a:gd name="T4" fmla="*/ 0 60000 65536"/>
                <a:gd name="T5" fmla="*/ 0 60000 65536"/>
                <a:gd name="T6" fmla="*/ 0 w 339"/>
                <a:gd name="T7" fmla="*/ 0 h 303"/>
                <a:gd name="T8" fmla="*/ 339 w 339"/>
                <a:gd name="T9" fmla="*/ 303 h 3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9" h="303">
                  <a:moveTo>
                    <a:pt x="338" y="0"/>
                  </a:moveTo>
                  <a:lnTo>
                    <a:pt x="0" y="302"/>
                  </a:lnTo>
                </a:path>
              </a:pathLst>
            </a:custGeom>
            <a:noFill/>
            <a:ln w="28575" cap="rnd">
              <a:solidFill>
                <a:srgbClr val="081D5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9"/>
            <p:cNvSpPr>
              <a:spLocks noChangeShapeType="1"/>
            </p:cNvSpPr>
            <p:nvPr/>
          </p:nvSpPr>
          <p:spPr bwMode="auto">
            <a:xfrm>
              <a:off x="2185" y="3062"/>
              <a:ext cx="314" cy="282"/>
            </a:xfrm>
            <a:prstGeom prst="line">
              <a:avLst/>
            </a:prstGeom>
            <a:noFill/>
            <a:ln w="28575">
              <a:solidFill>
                <a:srgbClr val="081D5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9" name="Freeform 11"/>
          <p:cNvSpPr>
            <a:spLocks/>
          </p:cNvSpPr>
          <p:nvPr/>
        </p:nvSpPr>
        <p:spPr bwMode="auto">
          <a:xfrm>
            <a:off x="6489700" y="3902075"/>
            <a:ext cx="1373187" cy="511175"/>
          </a:xfrm>
          <a:custGeom>
            <a:avLst/>
            <a:gdLst>
              <a:gd name="T0" fmla="*/ 0 w 973"/>
              <a:gd name="T1" fmla="*/ 500063 h 322"/>
              <a:gd name="T2" fmla="*/ 578630 w 973"/>
              <a:gd name="T3" fmla="*/ 0 h 322"/>
              <a:gd name="T4" fmla="*/ 1371776 w 973"/>
              <a:gd name="T5" fmla="*/ 509588 h 322"/>
              <a:gd name="T6" fmla="*/ 0 60000 65536"/>
              <a:gd name="T7" fmla="*/ 0 60000 65536"/>
              <a:gd name="T8" fmla="*/ 0 60000 65536"/>
              <a:gd name="T9" fmla="*/ 0 w 973"/>
              <a:gd name="T10" fmla="*/ 0 h 322"/>
              <a:gd name="T11" fmla="*/ 973 w 973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3" h="322">
                <a:moveTo>
                  <a:pt x="0" y="315"/>
                </a:moveTo>
                <a:lnTo>
                  <a:pt x="410" y="0"/>
                </a:lnTo>
                <a:lnTo>
                  <a:pt x="972" y="321"/>
                </a:lnTo>
              </a:path>
            </a:pathLst>
          </a:custGeom>
          <a:noFill/>
          <a:ln w="28575" cap="rnd">
            <a:solidFill>
              <a:srgbClr val="081D5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7373937" y="4892675"/>
            <a:ext cx="904875" cy="434975"/>
          </a:xfrm>
          <a:custGeom>
            <a:avLst/>
            <a:gdLst>
              <a:gd name="T0" fmla="*/ 0 w 642"/>
              <a:gd name="T1" fmla="*/ 433388 h 274"/>
              <a:gd name="T2" fmla="*/ 436933 w 642"/>
              <a:gd name="T3" fmla="*/ 0 h 274"/>
              <a:gd name="T4" fmla="*/ 903466 w 642"/>
              <a:gd name="T5" fmla="*/ 423863 h 274"/>
              <a:gd name="T6" fmla="*/ 0 60000 65536"/>
              <a:gd name="T7" fmla="*/ 0 60000 65536"/>
              <a:gd name="T8" fmla="*/ 0 60000 65536"/>
              <a:gd name="T9" fmla="*/ 0 w 642"/>
              <a:gd name="T10" fmla="*/ 0 h 274"/>
              <a:gd name="T11" fmla="*/ 642 w 642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2" h="274">
                <a:moveTo>
                  <a:pt x="0" y="273"/>
                </a:moveTo>
                <a:lnTo>
                  <a:pt x="310" y="0"/>
                </a:lnTo>
                <a:lnTo>
                  <a:pt x="641" y="267"/>
                </a:lnTo>
              </a:path>
            </a:pathLst>
          </a:custGeom>
          <a:noFill/>
          <a:ln w="28575" cap="rnd">
            <a:solidFill>
              <a:srgbClr val="081D5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Rectangle 13" descr="Blue tissue paper"/>
          <p:cNvSpPr>
            <a:spLocks noChangeArrowheads="1"/>
          </p:cNvSpPr>
          <p:nvPr/>
        </p:nvSpPr>
        <p:spPr bwMode="auto">
          <a:xfrm>
            <a:off x="1947862" y="1544638"/>
            <a:ext cx="5292725" cy="86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488" tIns="44450" rIns="90488" bIns="44450" anchor="ctr"/>
          <a:lstStyle/>
          <a:p>
            <a:pPr algn="ctr" defTabSz="762000" rtl="1" eaLnBrk="0" hangingPunct="0"/>
            <a:r>
              <a:rPr lang="ar-SA" sz="2800" b="1" dirty="0" smtClean="0"/>
              <a:t>ا</a:t>
            </a:r>
            <a:r>
              <a:rPr lang="ar-EG" sz="2800" b="1" dirty="0" smtClean="0"/>
              <a:t>لاعتراف المتبادل</a:t>
            </a:r>
            <a:r>
              <a:rPr lang="ar-SA" sz="2800" b="1" dirty="0" smtClean="0"/>
              <a:t> </a:t>
            </a:r>
            <a:r>
              <a:rPr lang="en-US" sz="2000" b="1" dirty="0" smtClean="0"/>
              <a:t>ILAC/IAF MLA </a:t>
            </a:r>
            <a:endParaRPr lang="ar-EG" sz="2800" b="1" dirty="0" smtClean="0"/>
          </a:p>
          <a:p>
            <a:pPr algn="ctr" defTabSz="762000" rtl="1" eaLnBrk="0" hangingPunct="0"/>
            <a:r>
              <a:rPr lang="ar-EG" sz="2400" dirty="0" smtClean="0"/>
              <a:t>(</a:t>
            </a:r>
            <a:r>
              <a:rPr lang="ar-EG" sz="2400" dirty="0"/>
              <a:t>التقييم بواسطة النظراء/ اتفاقية متعددة الأطراف)</a:t>
            </a:r>
            <a:endParaRPr lang="fr-FR" sz="2200" dirty="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716212" y="2590800"/>
            <a:ext cx="11858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EG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الدولة </a:t>
            </a:r>
            <a:r>
              <a:rPr lang="ar-EG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ب</a:t>
            </a:r>
            <a:endParaRPr lang="fr-FR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650875" y="2714625"/>
            <a:ext cx="117179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EG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الدولة </a:t>
            </a:r>
            <a:r>
              <a:rPr lang="ar-EG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ج</a:t>
            </a:r>
            <a:endParaRPr lang="fr-FR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6958012" y="2714625"/>
            <a:ext cx="10334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EG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الدولة </a:t>
            </a:r>
            <a:r>
              <a:rPr lang="ar-EG" sz="28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أ</a:t>
            </a:r>
            <a:endParaRPr lang="fr-FR" sz="28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65" name="Rectangle 17" descr="Pink tissue paper"/>
          <p:cNvSpPr>
            <a:spLocks noChangeArrowheads="1"/>
          </p:cNvSpPr>
          <p:nvPr/>
        </p:nvSpPr>
        <p:spPr bwMode="auto">
          <a:xfrm>
            <a:off x="3487737" y="3124200"/>
            <a:ext cx="1076325" cy="705321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E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جهاز الاعتماد</a:t>
            </a:r>
            <a:endParaRPr lang="fr-FR" sz="2000" b="1" dirty="0">
              <a:latin typeface="Arial" charset="0"/>
              <a:cs typeface="Arial" charset="0"/>
            </a:endParaRPr>
          </a:p>
        </p:txBody>
      </p:sp>
      <p:sp>
        <p:nvSpPr>
          <p:cNvPr id="53266" name="Rectangle 18" descr="Stationery"/>
          <p:cNvSpPr>
            <a:spLocks noChangeArrowheads="1"/>
          </p:cNvSpPr>
          <p:nvPr/>
        </p:nvSpPr>
        <p:spPr bwMode="auto">
          <a:xfrm>
            <a:off x="6621462" y="3242434"/>
            <a:ext cx="889000" cy="643766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EG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جهاز الاعتماد</a:t>
            </a:r>
            <a:endParaRPr lang="fr-FR" b="1" dirty="0">
              <a:latin typeface="Arial" charset="0"/>
              <a:cs typeface="Arial" charset="0"/>
            </a:endParaRPr>
          </a:p>
        </p:txBody>
      </p:sp>
      <p:sp>
        <p:nvSpPr>
          <p:cNvPr id="53267" name="Rectangle 19" descr="Pink tissue paper"/>
          <p:cNvSpPr>
            <a:spLocks noChangeArrowheads="1"/>
          </p:cNvSpPr>
          <p:nvPr/>
        </p:nvSpPr>
        <p:spPr bwMode="auto">
          <a:xfrm>
            <a:off x="2411412" y="4343400"/>
            <a:ext cx="1279525" cy="64376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جهة تقويم المطابقة</a:t>
            </a:r>
            <a:endParaRPr lang="fr-FR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68" name="Rectangle 20" descr="Green marble"/>
          <p:cNvSpPr>
            <a:spLocks noChangeArrowheads="1"/>
          </p:cNvSpPr>
          <p:nvPr/>
        </p:nvSpPr>
        <p:spPr bwMode="auto">
          <a:xfrm>
            <a:off x="609600" y="4335463"/>
            <a:ext cx="1065212" cy="643766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SA" b="1" dirty="0">
                <a:latin typeface="Arial" charset="0"/>
                <a:cs typeface="Arial" charset="0"/>
              </a:rPr>
              <a:t>جهة </a:t>
            </a:r>
            <a:r>
              <a:rPr lang="ar-SA" b="1" dirty="0" smtClean="0">
                <a:latin typeface="Arial" charset="0"/>
                <a:cs typeface="Arial" charset="0"/>
              </a:rPr>
              <a:t>تقويم </a:t>
            </a:r>
            <a:r>
              <a:rPr lang="ar-SA" b="1" dirty="0">
                <a:latin typeface="Arial" charset="0"/>
                <a:cs typeface="Arial" charset="0"/>
              </a:rPr>
              <a:t>المطابقة</a:t>
            </a:r>
            <a:endParaRPr lang="fr-FR" b="1" dirty="0">
              <a:latin typeface="Arial" charset="0"/>
              <a:cs typeface="Arial" charset="0"/>
            </a:endParaRPr>
          </a:p>
        </p:txBody>
      </p:sp>
      <p:sp>
        <p:nvSpPr>
          <p:cNvPr id="53269" name="Rectangle 21" descr="Pink tissue paper"/>
          <p:cNvSpPr>
            <a:spLocks noChangeArrowheads="1"/>
          </p:cNvSpPr>
          <p:nvPr/>
        </p:nvSpPr>
        <p:spPr bwMode="auto">
          <a:xfrm>
            <a:off x="4392612" y="4333875"/>
            <a:ext cx="1055687" cy="64376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جهة </a:t>
            </a: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تقويم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المطابقة</a:t>
            </a:r>
            <a:endParaRPr lang="fr-FR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70" name="Rectangle 22" descr="Stationery"/>
          <p:cNvSpPr>
            <a:spLocks noChangeArrowheads="1"/>
          </p:cNvSpPr>
          <p:nvPr/>
        </p:nvSpPr>
        <p:spPr bwMode="auto">
          <a:xfrm>
            <a:off x="6069012" y="4228563"/>
            <a:ext cx="981076" cy="6129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SA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جهة </a:t>
            </a:r>
            <a:r>
              <a:rPr lang="ar-SA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تقويم المطابقة</a:t>
            </a:r>
            <a:endParaRPr lang="fr-FR" sz="17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72" name="Rectangle 24" descr="Green marble"/>
          <p:cNvSpPr>
            <a:spLocks noChangeArrowheads="1"/>
          </p:cNvSpPr>
          <p:nvPr/>
        </p:nvSpPr>
        <p:spPr bwMode="auto">
          <a:xfrm>
            <a:off x="506412" y="5251450"/>
            <a:ext cx="679450" cy="92076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3273" name="Rectangle 25" descr="Green marble"/>
          <p:cNvSpPr>
            <a:spLocks noChangeArrowheads="1"/>
          </p:cNvSpPr>
          <p:nvPr/>
        </p:nvSpPr>
        <p:spPr bwMode="auto">
          <a:xfrm>
            <a:off x="1358900" y="5251450"/>
            <a:ext cx="681037" cy="92076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3274" name="Rectangle 26" descr="Pink tissue paper"/>
          <p:cNvSpPr>
            <a:spLocks noChangeArrowheads="1"/>
          </p:cNvSpPr>
          <p:nvPr/>
        </p:nvSpPr>
        <p:spPr bwMode="auto">
          <a:xfrm>
            <a:off x="2327275" y="5270500"/>
            <a:ext cx="681037" cy="9207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3275" name="Rectangle 27" descr="Pink tissue paper"/>
          <p:cNvSpPr>
            <a:spLocks noChangeArrowheads="1"/>
          </p:cNvSpPr>
          <p:nvPr/>
        </p:nvSpPr>
        <p:spPr bwMode="auto">
          <a:xfrm>
            <a:off x="3179762" y="5270500"/>
            <a:ext cx="679450" cy="9207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3276" name="Rectangle 28" descr="Pink tissue paper"/>
          <p:cNvSpPr>
            <a:spLocks noChangeArrowheads="1"/>
          </p:cNvSpPr>
          <p:nvPr/>
        </p:nvSpPr>
        <p:spPr bwMode="auto">
          <a:xfrm>
            <a:off x="4127500" y="5270500"/>
            <a:ext cx="679450" cy="9207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3277" name="Rectangle 29" descr="Pink tissue paper"/>
          <p:cNvSpPr>
            <a:spLocks noChangeArrowheads="1"/>
          </p:cNvSpPr>
          <p:nvPr/>
        </p:nvSpPr>
        <p:spPr bwMode="auto">
          <a:xfrm>
            <a:off x="5080000" y="5290087"/>
            <a:ext cx="681037" cy="9207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3280" name="Rectangle 32" descr="Stationery"/>
          <p:cNvSpPr>
            <a:spLocks noChangeArrowheads="1"/>
          </p:cNvSpPr>
          <p:nvPr/>
        </p:nvSpPr>
        <p:spPr bwMode="auto">
          <a:xfrm>
            <a:off x="8001000" y="5348233"/>
            <a:ext cx="762000" cy="92076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 flipV="1">
            <a:off x="2192337" y="2695575"/>
            <a:ext cx="0" cy="32035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V="1">
            <a:off x="5961062" y="2695575"/>
            <a:ext cx="0" cy="32035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37"/>
          <p:cNvSpPr>
            <a:spLocks noChangeShapeType="1"/>
          </p:cNvSpPr>
          <p:nvPr/>
        </p:nvSpPr>
        <p:spPr bwMode="auto">
          <a:xfrm rot="151547" flipV="1">
            <a:off x="3970580" y="2408291"/>
            <a:ext cx="354091" cy="71805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38"/>
          <p:cNvSpPr>
            <a:spLocks noChangeShapeType="1"/>
          </p:cNvSpPr>
          <p:nvPr/>
        </p:nvSpPr>
        <p:spPr bwMode="auto">
          <a:xfrm rot="151547" flipH="1" flipV="1">
            <a:off x="4334576" y="2477881"/>
            <a:ext cx="2299647" cy="71805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 flipV="1">
            <a:off x="6492875" y="4853859"/>
            <a:ext cx="0" cy="428625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1464242" y="304800"/>
            <a:ext cx="527099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ar-EG" sz="3400" b="1" dirty="0" smtClean="0">
                <a:solidFill>
                  <a:schemeClr val="bg1"/>
                </a:solidFill>
              </a:rPr>
              <a:t>الاعتراف الدولي</a:t>
            </a:r>
            <a:r>
              <a:rPr lang="ar-SA" sz="3400" b="1" dirty="0" smtClean="0">
                <a:solidFill>
                  <a:schemeClr val="bg1"/>
                </a:solidFill>
              </a:rPr>
              <a:t> بالشهادات المعتمدة</a:t>
            </a:r>
            <a:endParaRPr lang="fr-FR" sz="3400" b="1" dirty="0">
              <a:solidFill>
                <a:schemeClr val="bg1"/>
              </a:solidFill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5478461" y="4857749"/>
            <a:ext cx="1029237" cy="405685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V="1">
            <a:off x="4411663" y="4953000"/>
            <a:ext cx="438149" cy="3048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2" descr="Stationery"/>
          <p:cNvSpPr>
            <a:spLocks noChangeArrowheads="1"/>
          </p:cNvSpPr>
          <p:nvPr/>
        </p:nvSpPr>
        <p:spPr bwMode="auto">
          <a:xfrm>
            <a:off x="7288212" y="4267200"/>
            <a:ext cx="981076" cy="6129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>
              <a:defRPr/>
            </a:pPr>
            <a:r>
              <a:rPr lang="ar-SA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جهة </a:t>
            </a:r>
            <a:r>
              <a:rPr lang="ar-SA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تقويم المطابقة</a:t>
            </a:r>
            <a:endParaRPr lang="fr-FR" sz="17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" name="Rectangle 32" descr="Stationery"/>
          <p:cNvSpPr>
            <a:spLocks noChangeArrowheads="1"/>
          </p:cNvSpPr>
          <p:nvPr/>
        </p:nvSpPr>
        <p:spPr bwMode="auto">
          <a:xfrm>
            <a:off x="6120684" y="5308242"/>
            <a:ext cx="762000" cy="92076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4" name="Rectangle 32" descr="Stationery"/>
          <p:cNvSpPr>
            <a:spLocks noChangeArrowheads="1"/>
          </p:cNvSpPr>
          <p:nvPr/>
        </p:nvSpPr>
        <p:spPr bwMode="auto">
          <a:xfrm>
            <a:off x="7086600" y="5334000"/>
            <a:ext cx="762000" cy="92076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pPr algn="ctr" defTabSz="762000" eaLnBrk="0" hangingPunct="0"/>
            <a:r>
              <a:rPr lang="ar-SA" b="1" dirty="0" smtClean="0"/>
              <a:t>المنتج أو المورد</a:t>
            </a:r>
            <a:endParaRPr lang="fr-FR" b="1" dirty="0"/>
          </a:p>
        </p:txBody>
      </p:sp>
      <p:sp>
        <p:nvSpPr>
          <p:cNvPr id="55" name="عنصر نائب لرقم الشريحة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9" grpId="0" animBg="1"/>
      <p:bldP spid="53260" grpId="0" animBg="1"/>
      <p:bldP spid="53261" grpId="0" animBg="1" autoUpdateAnimBg="0"/>
      <p:bldP spid="53262" grpId="0" autoUpdateAnimBg="0"/>
      <p:bldP spid="53263" grpId="0" autoUpdateAnimBg="0"/>
      <p:bldP spid="53264" grpId="0" autoUpdateAnimBg="0"/>
      <p:bldP spid="53265" grpId="0" animBg="1" autoUpdateAnimBg="0"/>
      <p:bldP spid="53266" grpId="0" animBg="1" autoUpdateAnimBg="0"/>
      <p:bldP spid="53267" grpId="0" animBg="1" autoUpdateAnimBg="0"/>
      <p:bldP spid="53268" grpId="0" animBg="1" autoUpdateAnimBg="0"/>
      <p:bldP spid="53269" grpId="0" animBg="1" autoUpdateAnimBg="0"/>
      <p:bldP spid="53270" grpId="0" animBg="1" autoUpdateAnimBg="0"/>
      <p:bldP spid="53272" grpId="0" animBg="1" autoUpdateAnimBg="0"/>
      <p:bldP spid="53273" grpId="0" animBg="1" autoUpdateAnimBg="0"/>
      <p:bldP spid="53274" grpId="0" animBg="1" autoUpdateAnimBg="0"/>
      <p:bldP spid="53275" grpId="0" animBg="1" autoUpdateAnimBg="0"/>
      <p:bldP spid="53276" grpId="0" animBg="1" autoUpdateAnimBg="0"/>
      <p:bldP spid="53277" grpId="0" animBg="1" autoUpdateAnimBg="0"/>
      <p:bldP spid="53280" grpId="0" animBg="1" autoUpdateAnimBg="0"/>
      <p:bldP spid="53281" grpId="0" animBg="1"/>
      <p:bldP spid="53282" grpId="0" animBg="1"/>
      <p:bldP spid="53287" grpId="0" animBg="1"/>
      <p:bldP spid="53290" grpId="0"/>
      <p:bldP spid="45" grpId="0" animBg="1"/>
      <p:bldP spid="46" grpId="0" animBg="1"/>
      <p:bldP spid="52" grpId="0" animBg="1" autoUpdateAnimBg="0"/>
      <p:bldP spid="53" grpId="0" animBg="1" autoUpdateAnimBg="0"/>
      <p:bldP spid="5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5561013" cy="522288"/>
          </a:xfrm>
          <a:noFill/>
          <a:ln/>
        </p:spPr>
        <p:txBody>
          <a:bodyPr lIns="75746" tIns="37873" rIns="75746" bIns="37873">
            <a:normAutofit fontScale="90000"/>
          </a:bodyPr>
          <a:lstStyle/>
          <a:p>
            <a:r>
              <a:rPr lang="ar-T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2" charset="-78"/>
              </a:rPr>
              <a:t>تسهيل وتطوير التبادل التجاري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2" charset="-78"/>
            </a:endParaRPr>
          </a:p>
        </p:txBody>
      </p:sp>
      <p:sp>
        <p:nvSpPr>
          <p:cNvPr id="32563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76375"/>
            <a:ext cx="8497888" cy="5076825"/>
          </a:xfrm>
        </p:spPr>
        <p:txBody>
          <a:bodyPr>
            <a:noAutofit/>
          </a:bodyPr>
          <a:lstStyle/>
          <a:p>
            <a:pPr algn="just" rtl="1">
              <a:lnSpc>
                <a:spcPct val="170000"/>
              </a:lnSpc>
              <a:buFont typeface="Wingdings" pitchFamily="2" charset="2"/>
              <a:buChar char="§"/>
            </a:pPr>
            <a:r>
              <a:rPr lang="ar-TN" sz="2000" b="1" dirty="0">
                <a:cs typeface="Simplified Arabic" pitchFamily="2" charset="-78"/>
              </a:rPr>
              <a:t>تم إنشاء الاعتماد بغرض تمكين نشاطات التحاليل </a:t>
            </a:r>
            <a:r>
              <a:rPr lang="ar-SA" sz="2000" b="1" dirty="0" smtClean="0">
                <a:cs typeface="Simplified Arabic" pitchFamily="2" charset="-78"/>
              </a:rPr>
              <a:t>والفحص </a:t>
            </a:r>
            <a:r>
              <a:rPr lang="ar-TN" sz="2000" b="1" dirty="0" smtClean="0">
                <a:cs typeface="Simplified Arabic" pitchFamily="2" charset="-78"/>
              </a:rPr>
              <a:t>وال</a:t>
            </a:r>
            <a:r>
              <a:rPr lang="ar-SA" sz="2000" b="1" dirty="0" smtClean="0">
                <a:cs typeface="Simplified Arabic" pitchFamily="2" charset="-78"/>
              </a:rPr>
              <a:t>معايرة</a:t>
            </a:r>
            <a:r>
              <a:rPr lang="ar-TN" sz="2000" b="1" dirty="0" smtClean="0">
                <a:cs typeface="Simplified Arabic" pitchFamily="2" charset="-78"/>
              </a:rPr>
              <a:t> </a:t>
            </a:r>
            <a:r>
              <a:rPr lang="ar-SA" sz="2000" b="1" dirty="0" smtClean="0">
                <a:cs typeface="Simplified Arabic" pitchFamily="2" charset="-78"/>
              </a:rPr>
              <a:t>ومنح الشهادات والتفتيش </a:t>
            </a:r>
            <a:r>
              <a:rPr lang="ar-TN" sz="2000" b="1" dirty="0" smtClean="0">
                <a:cs typeface="Simplified Arabic" pitchFamily="2" charset="-78"/>
              </a:rPr>
              <a:t>من </a:t>
            </a:r>
            <a:r>
              <a:rPr lang="ar-TN" sz="2000" b="1" dirty="0">
                <a:cs typeface="Simplified Arabic" pitchFamily="2" charset="-78"/>
              </a:rPr>
              <a:t>الاعتراف الدولي قصد ضمان كفاءة </a:t>
            </a:r>
            <a:r>
              <a:rPr lang="ar-SA" sz="2000" b="1" dirty="0" smtClean="0">
                <a:cs typeface="Simplified Arabic" pitchFamily="2" charset="-78"/>
              </a:rPr>
              <a:t>جهات </a:t>
            </a:r>
            <a:r>
              <a:rPr lang="ar-TN" sz="2000" b="1" dirty="0" smtClean="0">
                <a:cs typeface="Simplified Arabic" pitchFamily="2" charset="-78"/>
              </a:rPr>
              <a:t>تق</a:t>
            </a:r>
            <a:r>
              <a:rPr lang="ar-SA" sz="2000" b="1" dirty="0" smtClean="0">
                <a:cs typeface="Simplified Arabic" pitchFamily="2" charset="-78"/>
              </a:rPr>
              <a:t>و</a:t>
            </a:r>
            <a:r>
              <a:rPr lang="ar-TN" sz="2000" b="1" dirty="0" smtClean="0">
                <a:cs typeface="Simplified Arabic" pitchFamily="2" charset="-78"/>
              </a:rPr>
              <a:t>يم المطابقة</a:t>
            </a:r>
            <a:endParaRPr lang="ar-SA" sz="2000" b="1" dirty="0" smtClean="0">
              <a:cs typeface="Simplified Arabic" pitchFamily="2" charset="-78"/>
            </a:endParaRPr>
          </a:p>
          <a:p>
            <a:pPr algn="just" rtl="1">
              <a:lnSpc>
                <a:spcPct val="90000"/>
              </a:lnSpc>
            </a:pPr>
            <a:endParaRPr lang="ar-SA" sz="2400" dirty="0" smtClean="0">
              <a:cs typeface="+mj-cs"/>
            </a:endParaRPr>
          </a:p>
          <a:p>
            <a:pPr algn="just" rtl="1">
              <a:lnSpc>
                <a:spcPct val="90000"/>
              </a:lnSpc>
              <a:buNone/>
            </a:pPr>
            <a:r>
              <a:rPr lang="ar-EG" sz="2400" dirty="0" smtClean="0">
                <a:cs typeface="+mj-cs"/>
                <a:sym typeface="Wingdings" pitchFamily="2" charset="2"/>
              </a:rPr>
              <a:t>الاعتماد </a:t>
            </a:r>
            <a:r>
              <a:rPr lang="fr-FR" sz="2400" dirty="0" smtClean="0">
                <a:cs typeface="+mj-cs"/>
                <a:sym typeface="Wingdings" pitchFamily="2" charset="2"/>
              </a:rPr>
              <a:t></a:t>
            </a:r>
            <a:r>
              <a:rPr lang="ar-EG" sz="2400" dirty="0" smtClean="0">
                <a:cs typeface="+mj-cs"/>
                <a:sym typeface="Wingdings" pitchFamily="2" charset="2"/>
              </a:rPr>
              <a:t> الثقة في </a:t>
            </a:r>
            <a:r>
              <a:rPr lang="ar-EG" sz="2400" dirty="0" smtClean="0">
                <a:solidFill>
                  <a:srgbClr val="FF0000"/>
                </a:solidFill>
                <a:cs typeface="+mj-cs"/>
                <a:sym typeface="Wingdings" pitchFamily="2" charset="2"/>
              </a:rPr>
              <a:t>كفاءة</a:t>
            </a:r>
            <a:r>
              <a:rPr lang="ar-EG" sz="2400" dirty="0" smtClean="0">
                <a:cs typeface="+mj-cs"/>
                <a:sym typeface="Wingdings" pitchFamily="2" charset="2"/>
              </a:rPr>
              <a:t> </a:t>
            </a:r>
            <a:r>
              <a:rPr lang="ar-EG" sz="2400" dirty="0" smtClean="0">
                <a:solidFill>
                  <a:srgbClr val="FF0000"/>
                </a:solidFill>
                <a:cs typeface="+mj-cs"/>
                <a:sym typeface="Wingdings" pitchFamily="2" charset="2"/>
              </a:rPr>
              <a:t>وحياد</a:t>
            </a:r>
            <a:r>
              <a:rPr lang="ar-EG" sz="2400" dirty="0" smtClean="0">
                <a:cs typeface="+mj-cs"/>
                <a:sym typeface="Wingdings" pitchFamily="2" charset="2"/>
              </a:rPr>
              <a:t> مانح الشهادة</a:t>
            </a:r>
            <a:r>
              <a:rPr lang="en-US" sz="2400" dirty="0" smtClean="0">
                <a:cs typeface="+mj-cs"/>
                <a:sym typeface="Wingdings" pitchFamily="2" charset="2"/>
              </a:rPr>
              <a:t>  </a:t>
            </a:r>
            <a:r>
              <a:rPr lang="fr-FR" sz="2400" dirty="0" smtClean="0">
                <a:cs typeface="+mj-cs"/>
                <a:sym typeface="Wingdings" pitchFamily="2" charset="2"/>
              </a:rPr>
              <a:t> </a:t>
            </a:r>
            <a:endParaRPr lang="ar-TN" sz="2000" b="1" dirty="0" smtClean="0">
              <a:cs typeface="Simplified Arabic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§"/>
            </a:pPr>
            <a:r>
              <a:rPr lang="ar-TN" sz="2000" b="1" dirty="0" smtClean="0">
                <a:cs typeface="Simplified Arabic" pitchFamily="2" charset="-78"/>
              </a:rPr>
              <a:t>قصد تسهيل الاعتراف بنشاط الاعتماد وبالأنشطة المعتمدة، تم إنشاء مجامع دولية لهياكل الاعتماد:</a:t>
            </a:r>
          </a:p>
          <a:p>
            <a:pPr lvl="1" algn="just" rtl="1">
              <a:lnSpc>
                <a:spcPct val="170000"/>
              </a:lnSpc>
              <a:buFont typeface="Wingdings" pitchFamily="2" charset="2"/>
              <a:buChar char="§"/>
            </a:pPr>
            <a:r>
              <a:rPr lang="fr-FR" sz="2000" b="1" dirty="0" smtClean="0">
                <a:cs typeface="Simplified Arabic" pitchFamily="2" charset="-78"/>
              </a:rPr>
              <a:t>ILAC</a:t>
            </a:r>
            <a:r>
              <a:rPr lang="ar-TN" sz="2000" b="1" dirty="0" smtClean="0">
                <a:cs typeface="Simplified Arabic" pitchFamily="2" charset="-78"/>
              </a:rPr>
              <a:t> المجمع الدولي لاعتماد المخ</a:t>
            </a:r>
            <a:r>
              <a:rPr lang="ar-SA" sz="2000" b="1" dirty="0" err="1" smtClean="0">
                <a:cs typeface="Simplified Arabic" pitchFamily="2" charset="-78"/>
              </a:rPr>
              <a:t>تبرات</a:t>
            </a:r>
            <a:r>
              <a:rPr lang="ar-TN" sz="2000" b="1" dirty="0" smtClean="0">
                <a:cs typeface="Simplified Arabic" pitchFamily="2" charset="-78"/>
              </a:rPr>
              <a:t>،</a:t>
            </a:r>
          </a:p>
          <a:p>
            <a:pPr lvl="1" algn="just" rtl="1">
              <a:lnSpc>
                <a:spcPct val="170000"/>
              </a:lnSpc>
              <a:buFont typeface="Wingdings" pitchFamily="2" charset="2"/>
              <a:buChar char="§"/>
            </a:pPr>
            <a:r>
              <a:rPr lang="fr-FR" sz="2000" b="1" dirty="0" smtClean="0">
                <a:cs typeface="Simplified Arabic" pitchFamily="2" charset="-78"/>
              </a:rPr>
              <a:t>IAF</a:t>
            </a:r>
            <a:r>
              <a:rPr lang="ar-TN" sz="2000" b="1" dirty="0" smtClean="0">
                <a:cs typeface="Simplified Arabic" pitchFamily="2" charset="-78"/>
              </a:rPr>
              <a:t> المنتدى الدولي للاعتماد،</a:t>
            </a:r>
          </a:p>
          <a:p>
            <a:pPr algn="just" rtl="1">
              <a:lnSpc>
                <a:spcPct val="170000"/>
              </a:lnSpc>
              <a:buFont typeface="Wingdings" pitchFamily="2" charset="2"/>
              <a:buChar char="§"/>
            </a:pPr>
            <a:r>
              <a:rPr lang="ar-TN" sz="2000" b="1" dirty="0" smtClean="0">
                <a:cs typeface="Simplified Arabic" pitchFamily="2" charset="-78"/>
              </a:rPr>
              <a:t>تسهل هذه المجامع الاعتراف الدولي بأنشطة تقويم المطابقة المعتمدة المعتمدة من خلال </a:t>
            </a:r>
            <a:r>
              <a:rPr lang="ar-TN" sz="2000" b="1" dirty="0" err="1" smtClean="0">
                <a:cs typeface="Simplified Arabic" pitchFamily="2" charset="-78"/>
              </a:rPr>
              <a:t>إتفاقيات</a:t>
            </a:r>
            <a:r>
              <a:rPr lang="ar-TN" sz="2000" b="1" dirty="0" smtClean="0">
                <a:cs typeface="Simplified Arabic" pitchFamily="2" charset="-78"/>
              </a:rPr>
              <a:t> الاعتراف المتبادل </a:t>
            </a:r>
            <a:r>
              <a:rPr lang="en-US" sz="2000" b="1" dirty="0" smtClean="0">
                <a:cs typeface="Simplified Arabic" pitchFamily="2" charset="-78"/>
              </a:rPr>
              <a:t>(MRAs/MLAs)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533400" y="1785938"/>
            <a:ext cx="7429500" cy="3071812"/>
          </a:xfrm>
        </p:spPr>
        <p:txBody>
          <a:bodyPr>
            <a:normAutofit lnSpcReduction="10000"/>
          </a:bodyPr>
          <a:lstStyle/>
          <a:p>
            <a:pPr marL="742950" indent="-742950" algn="just" rtl="1" eaLnBrk="1" hangingPunct="1">
              <a:buFontTx/>
              <a:buAutoNum type="arabicPeriod"/>
            </a:pPr>
            <a:r>
              <a:rPr lang="ar-SA" sz="2800" b="1" dirty="0" smtClean="0">
                <a:solidFill>
                  <a:srgbClr val="353535"/>
                </a:solidFill>
              </a:rPr>
              <a:t>تعريف الإعتماد.</a:t>
            </a:r>
          </a:p>
          <a:p>
            <a:pPr marL="742950" indent="-742950" algn="just" rtl="1" eaLnBrk="1" hangingPunct="1">
              <a:buFontTx/>
              <a:buAutoNum type="arabicPeriod"/>
            </a:pPr>
            <a:r>
              <a:rPr lang="ar-SA" sz="2800" b="1" dirty="0" smtClean="0">
                <a:solidFill>
                  <a:srgbClr val="353535"/>
                </a:solidFill>
              </a:rPr>
              <a:t>الإعتماد ضمن </a:t>
            </a:r>
            <a:r>
              <a:rPr lang="ar-SA" sz="2800" b="1" dirty="0" err="1" smtClean="0">
                <a:solidFill>
                  <a:srgbClr val="353535"/>
                </a:solidFill>
              </a:rPr>
              <a:t>الإتفاقيات</a:t>
            </a:r>
            <a:r>
              <a:rPr lang="ar-SA" sz="2800" b="1" dirty="0" smtClean="0">
                <a:solidFill>
                  <a:srgbClr val="353535"/>
                </a:solidFill>
              </a:rPr>
              <a:t> الدولية للتجارة </a:t>
            </a:r>
            <a:r>
              <a:rPr lang="ar-SA" sz="2800" b="1" dirty="0" err="1" smtClean="0">
                <a:solidFill>
                  <a:srgbClr val="353535"/>
                </a:solidFill>
              </a:rPr>
              <a:t>والتقييس</a:t>
            </a:r>
            <a:r>
              <a:rPr lang="ar-SA" sz="2800" b="1" dirty="0" smtClean="0">
                <a:solidFill>
                  <a:srgbClr val="353535"/>
                </a:solidFill>
              </a:rPr>
              <a:t>.</a:t>
            </a:r>
          </a:p>
          <a:p>
            <a:pPr marL="742950" indent="-742950" algn="just" rtl="1" eaLnBrk="1" hangingPunct="1">
              <a:buFontTx/>
              <a:buAutoNum type="arabicPeriod"/>
            </a:pPr>
            <a:r>
              <a:rPr lang="ar-SA" sz="2800" b="1" dirty="0" smtClean="0">
                <a:solidFill>
                  <a:srgbClr val="353535"/>
                </a:solidFill>
              </a:rPr>
              <a:t>الإعتماد ضمن البنية التحتية للجودة.</a:t>
            </a:r>
          </a:p>
          <a:p>
            <a:pPr marL="742950" indent="-742950" algn="just" rtl="1" eaLnBrk="1" hangingPunct="1">
              <a:buFontTx/>
              <a:buAutoNum type="arabicPeriod"/>
            </a:pPr>
            <a:r>
              <a:rPr lang="ar-SA" sz="2800" b="1" dirty="0" smtClean="0">
                <a:solidFill>
                  <a:srgbClr val="353535"/>
                </a:solidFill>
              </a:rPr>
              <a:t>مزايا </a:t>
            </a:r>
            <a:r>
              <a:rPr lang="ar-SA" sz="2800" b="1" dirty="0" err="1" smtClean="0">
                <a:solidFill>
                  <a:srgbClr val="353535"/>
                </a:solidFill>
              </a:rPr>
              <a:t>الإعتراف</a:t>
            </a:r>
            <a:r>
              <a:rPr lang="ar-SA" sz="2800" b="1" dirty="0" smtClean="0">
                <a:solidFill>
                  <a:srgbClr val="353535"/>
                </a:solidFill>
              </a:rPr>
              <a:t> الدولي بالشهادات المعتمدة.</a:t>
            </a:r>
          </a:p>
          <a:p>
            <a:pPr marL="742950" indent="-742950" algn="just" rtl="1" eaLnBrk="1" hangingPunct="1">
              <a:buFontTx/>
              <a:buAutoNum type="arabicPeriod"/>
            </a:pPr>
            <a:r>
              <a:rPr lang="ar-SA" sz="2800" b="1" dirty="0" smtClean="0">
                <a:solidFill>
                  <a:srgbClr val="353535"/>
                </a:solidFill>
              </a:rPr>
              <a:t>الإعتماد: كيف؟</a:t>
            </a:r>
          </a:p>
          <a:p>
            <a:pPr marL="742950" indent="-742950" algn="just" rtl="1" eaLnBrk="1" hangingPunct="1">
              <a:buFontTx/>
              <a:buAutoNum type="arabicPeriod"/>
            </a:pPr>
            <a:r>
              <a:rPr lang="ar-SA" sz="2800" b="1" dirty="0" smtClean="0">
                <a:solidFill>
                  <a:srgbClr val="353535"/>
                </a:solidFill>
              </a:rPr>
              <a:t>الخلاصة.</a:t>
            </a:r>
            <a:endParaRPr lang="en-US" sz="2800" b="1" dirty="0" smtClean="0">
              <a:solidFill>
                <a:srgbClr val="353535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33600" y="304800"/>
            <a:ext cx="4648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محتويات العرض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4213" y="33337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fr-FR" sz="3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4743450"/>
            <a:ext cx="8496300" cy="1860815"/>
            <a:chOff x="215" y="2647"/>
            <a:chExt cx="5074" cy="1227"/>
          </a:xfrm>
        </p:grpSpPr>
        <p:sp>
          <p:nvSpPr>
            <p:cNvPr id="32824" name="Text Box 5"/>
            <p:cNvSpPr txBox="1">
              <a:spLocks noChangeArrowheads="1"/>
            </p:cNvSpPr>
            <p:nvPr/>
          </p:nvSpPr>
          <p:spPr bwMode="auto">
            <a:xfrm>
              <a:off x="245" y="2997"/>
              <a:ext cx="4799" cy="2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1609725" algn="l"/>
                </a:tabLst>
              </a:pPr>
              <a:r>
                <a:rPr lang="en-US" sz="1400" b="1" dirty="0" smtClean="0">
                  <a:latin typeface="Arial" pitchFamily="34" charset="0"/>
                  <a:cs typeface="Times New Roman" pitchFamily="18" charset="0"/>
                </a:rPr>
                <a:t>ILAC</a:t>
              </a:r>
              <a:r>
                <a:rPr lang="ar-SA" sz="1400" b="1" dirty="0" smtClean="0">
                  <a:latin typeface="Arial" pitchFamily="34" charset="0"/>
                  <a:cs typeface="Times New Roman" pitchFamily="18" charset="0"/>
                </a:rPr>
                <a:t>		</a:t>
              </a:r>
              <a:r>
                <a:rPr lang="en-US" sz="1400" b="1" dirty="0" smtClean="0">
                  <a:latin typeface="Arial" pitchFamily="34" charset="0"/>
                  <a:cs typeface="Times New Roman" pitchFamily="18" charset="0"/>
                </a:rPr>
                <a:t>International </a:t>
              </a:r>
              <a:r>
                <a:rPr lang="en-US" sz="1400" b="1" dirty="0">
                  <a:latin typeface="Arial" pitchFamily="34" charset="0"/>
                  <a:cs typeface="Times New Roman" pitchFamily="18" charset="0"/>
                </a:rPr>
                <a:t>Laboratory Accreditation Cooperation</a:t>
              </a:r>
            </a:p>
          </p:txBody>
        </p:sp>
        <p:sp>
          <p:nvSpPr>
            <p:cNvPr id="32825" name="Text Box 6"/>
            <p:cNvSpPr txBox="1">
              <a:spLocks noChangeArrowheads="1"/>
            </p:cNvSpPr>
            <p:nvPr/>
          </p:nvSpPr>
          <p:spPr bwMode="auto">
            <a:xfrm>
              <a:off x="261" y="2647"/>
              <a:ext cx="4110" cy="2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1609725" algn="l"/>
                </a:tabLst>
              </a:pPr>
              <a:r>
                <a:rPr lang="en-US" sz="1400" b="1" dirty="0" smtClean="0">
                  <a:solidFill>
                    <a:srgbClr val="FF3399"/>
                  </a:solidFill>
                  <a:latin typeface="Arial" pitchFamily="34" charset="0"/>
                  <a:cs typeface="Times New Roman" pitchFamily="18" charset="0"/>
                </a:rPr>
                <a:t>EA</a:t>
              </a:r>
              <a:r>
                <a:rPr lang="ar-SA" sz="1400" b="1" dirty="0" smtClean="0">
                  <a:solidFill>
                    <a:srgbClr val="FF3399"/>
                  </a:solidFill>
                  <a:latin typeface="Arial" pitchFamily="34" charset="0"/>
                  <a:cs typeface="Times New Roman" pitchFamily="18" charset="0"/>
                </a:rPr>
                <a:t>		</a:t>
              </a:r>
              <a:r>
                <a:rPr lang="en-US" sz="1400" b="1" dirty="0" smtClean="0">
                  <a:solidFill>
                    <a:srgbClr val="FF3399"/>
                  </a:solidFill>
                  <a:latin typeface="Arial" pitchFamily="34" charset="0"/>
                  <a:cs typeface="Times New Roman" pitchFamily="18" charset="0"/>
                </a:rPr>
                <a:t>European </a:t>
              </a:r>
              <a:r>
                <a:rPr lang="en-US" sz="1400" b="1" dirty="0">
                  <a:solidFill>
                    <a:srgbClr val="FF3399"/>
                  </a:solidFill>
                  <a:latin typeface="Arial" pitchFamily="34" charset="0"/>
                  <a:cs typeface="Times New Roman" pitchFamily="18" charset="0"/>
                </a:rPr>
                <a:t>Cooperation for Accreditation</a:t>
              </a:r>
            </a:p>
          </p:txBody>
        </p:sp>
        <p:sp>
          <p:nvSpPr>
            <p:cNvPr id="32826" name="Text Box 7"/>
            <p:cNvSpPr txBox="1">
              <a:spLocks noChangeArrowheads="1"/>
            </p:cNvSpPr>
            <p:nvPr/>
          </p:nvSpPr>
          <p:spPr bwMode="auto">
            <a:xfrm>
              <a:off x="261" y="2821"/>
              <a:ext cx="4756" cy="2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1609725" algn="l"/>
                </a:tabLst>
              </a:pP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Times New Roman" pitchFamily="18" charset="0"/>
                </a:rPr>
                <a:t>APLAC</a:t>
              </a:r>
              <a:r>
                <a:rPr lang="ar-SA" sz="14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Times New Roman" pitchFamily="18" charset="0"/>
                </a:rPr>
                <a:t>		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Times New Roman" pitchFamily="18" charset="0"/>
                </a:rPr>
                <a:t>Asia 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Times New Roman" pitchFamily="18" charset="0"/>
                </a:rPr>
                <a:t>Pacific Laboratory Accreditation Cooperation</a:t>
              </a:r>
            </a:p>
          </p:txBody>
        </p:sp>
        <p:sp>
          <p:nvSpPr>
            <p:cNvPr id="32827" name="Text Box 8"/>
            <p:cNvSpPr txBox="1">
              <a:spLocks noChangeArrowheads="1"/>
            </p:cNvSpPr>
            <p:nvPr/>
          </p:nvSpPr>
          <p:spPr bwMode="auto">
            <a:xfrm>
              <a:off x="244" y="3173"/>
              <a:ext cx="4235" cy="20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1609725" algn="l"/>
                </a:tabLst>
              </a:pPr>
              <a:r>
                <a:rPr lang="en-US" sz="1400" b="1" dirty="0" smtClean="0">
                  <a:solidFill>
                    <a:srgbClr val="00B050"/>
                  </a:solidFill>
                  <a:latin typeface="Arial" pitchFamily="34" charset="0"/>
                  <a:cs typeface="Times New Roman" pitchFamily="18" charset="0"/>
                </a:rPr>
                <a:t>IAAC</a:t>
              </a:r>
              <a:r>
                <a:rPr lang="ar-SA" sz="1400" b="1" dirty="0" smtClean="0">
                  <a:solidFill>
                    <a:srgbClr val="00B050"/>
                  </a:solidFill>
                  <a:latin typeface="Arial" pitchFamily="34" charset="0"/>
                  <a:cs typeface="Times New Roman" pitchFamily="18" charset="0"/>
                </a:rPr>
                <a:t>		</a:t>
              </a:r>
              <a:r>
                <a:rPr lang="en-US" sz="1400" b="1" dirty="0" smtClean="0">
                  <a:solidFill>
                    <a:srgbClr val="00B050"/>
                  </a:solidFill>
                  <a:latin typeface="Arial" pitchFamily="34" charset="0"/>
                  <a:cs typeface="Times New Roman" pitchFamily="18" charset="0"/>
                </a:rPr>
                <a:t>Inter-American </a:t>
              </a:r>
              <a:r>
                <a:rPr lang="en-US" sz="1400" b="1" dirty="0">
                  <a:solidFill>
                    <a:srgbClr val="00B050"/>
                  </a:solidFill>
                  <a:latin typeface="Arial" pitchFamily="34" charset="0"/>
                  <a:cs typeface="Times New Roman" pitchFamily="18" charset="0"/>
                </a:rPr>
                <a:t>Accreditation Cooperation</a:t>
              </a:r>
            </a:p>
          </p:txBody>
        </p:sp>
        <p:sp>
          <p:nvSpPr>
            <p:cNvPr id="32828" name="Rectangle 9"/>
            <p:cNvSpPr>
              <a:spLocks noChangeArrowheads="1"/>
            </p:cNvSpPr>
            <p:nvPr/>
          </p:nvSpPr>
          <p:spPr bwMode="auto">
            <a:xfrm>
              <a:off x="226" y="3331"/>
              <a:ext cx="506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609725" algn="l"/>
                </a:tabLst>
              </a:pPr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Times New Roman" pitchFamily="18" charset="0"/>
                </a:rPr>
                <a:t>SADCA		Southern </a:t>
              </a:r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Times New Roman" pitchFamily="18" charset="0"/>
                </a:rPr>
                <a:t>African Development Cooperation for Accreditation</a:t>
              </a:r>
            </a:p>
          </p:txBody>
        </p:sp>
        <p:sp>
          <p:nvSpPr>
            <p:cNvPr id="32829" name="Rectangle 10"/>
            <p:cNvSpPr>
              <a:spLocks noChangeArrowheads="1"/>
            </p:cNvSpPr>
            <p:nvPr/>
          </p:nvSpPr>
          <p:spPr bwMode="auto">
            <a:xfrm>
              <a:off x="225" y="3503"/>
              <a:ext cx="5061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609725" algn="l"/>
                </a:tabLst>
              </a:pPr>
              <a:r>
                <a:rPr lang="en-US" sz="1400" b="1" dirty="0" smtClean="0">
                  <a:solidFill>
                    <a:srgbClr val="0033CC"/>
                  </a:solidFill>
                  <a:latin typeface="Arial" pitchFamily="34" charset="0"/>
                  <a:cs typeface="Times New Roman" pitchFamily="18" charset="0"/>
                </a:rPr>
                <a:t>CAC-MAS-Q		Central </a:t>
              </a:r>
              <a:r>
                <a:rPr lang="en-US" sz="1400" b="1" dirty="0">
                  <a:solidFill>
                    <a:srgbClr val="0033CC"/>
                  </a:solidFill>
                  <a:latin typeface="Arial" pitchFamily="34" charset="0"/>
                  <a:cs typeface="Times New Roman" pitchFamily="18" charset="0"/>
                </a:rPr>
                <a:t>Asia Cooperation</a:t>
              </a:r>
            </a:p>
          </p:txBody>
        </p:sp>
        <p:sp>
          <p:nvSpPr>
            <p:cNvPr id="32830" name="Rectangle 11"/>
            <p:cNvSpPr>
              <a:spLocks noChangeArrowheads="1"/>
            </p:cNvSpPr>
            <p:nvPr/>
          </p:nvSpPr>
          <p:spPr bwMode="auto">
            <a:xfrm>
              <a:off x="215" y="3671"/>
              <a:ext cx="506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155825" indent="-2155825" eaLnBrk="0" hangingPunct="0">
                <a:tabLst>
                  <a:tab pos="2155825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Unaffiliated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Bodies	</a:t>
              </a:r>
              <a:endParaRPr lang="en-US" sz="1400" b="1" dirty="0">
                <a:latin typeface="Arial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598988" y="3997325"/>
            <a:ext cx="557213" cy="204787"/>
            <a:chOff x="4960" y="2620"/>
            <a:chExt cx="391" cy="187"/>
          </a:xfrm>
        </p:grpSpPr>
        <p:sp>
          <p:nvSpPr>
            <p:cNvPr id="32821" name="Freeform 15"/>
            <p:cNvSpPr>
              <a:spLocks/>
            </p:cNvSpPr>
            <p:nvPr/>
          </p:nvSpPr>
          <p:spPr bwMode="auto">
            <a:xfrm>
              <a:off x="5289" y="2620"/>
              <a:ext cx="62" cy="114"/>
            </a:xfrm>
            <a:custGeom>
              <a:avLst/>
              <a:gdLst>
                <a:gd name="T0" fmla="*/ 21 w 62"/>
                <a:gd name="T1" fmla="*/ 1 h 114"/>
                <a:gd name="T2" fmla="*/ 27 w 62"/>
                <a:gd name="T3" fmla="*/ 0 h 114"/>
                <a:gd name="T4" fmla="*/ 38 w 62"/>
                <a:gd name="T5" fmla="*/ 12 h 114"/>
                <a:gd name="T6" fmla="*/ 36 w 62"/>
                <a:gd name="T7" fmla="*/ 48 h 114"/>
                <a:gd name="T8" fmla="*/ 44 w 62"/>
                <a:gd name="T9" fmla="*/ 48 h 114"/>
                <a:gd name="T10" fmla="*/ 45 w 62"/>
                <a:gd name="T11" fmla="*/ 52 h 114"/>
                <a:gd name="T12" fmla="*/ 48 w 62"/>
                <a:gd name="T13" fmla="*/ 60 h 114"/>
                <a:gd name="T14" fmla="*/ 50 w 62"/>
                <a:gd name="T15" fmla="*/ 65 h 114"/>
                <a:gd name="T16" fmla="*/ 56 w 62"/>
                <a:gd name="T17" fmla="*/ 63 h 114"/>
                <a:gd name="T18" fmla="*/ 61 w 62"/>
                <a:gd name="T19" fmla="*/ 55 h 114"/>
                <a:gd name="T20" fmla="*/ 62 w 62"/>
                <a:gd name="T21" fmla="*/ 60 h 114"/>
                <a:gd name="T22" fmla="*/ 59 w 62"/>
                <a:gd name="T23" fmla="*/ 66 h 114"/>
                <a:gd name="T24" fmla="*/ 56 w 62"/>
                <a:gd name="T25" fmla="*/ 71 h 114"/>
                <a:gd name="T26" fmla="*/ 55 w 62"/>
                <a:gd name="T27" fmla="*/ 80 h 114"/>
                <a:gd name="T28" fmla="*/ 47 w 62"/>
                <a:gd name="T29" fmla="*/ 85 h 114"/>
                <a:gd name="T30" fmla="*/ 42 w 62"/>
                <a:gd name="T31" fmla="*/ 86 h 114"/>
                <a:gd name="T32" fmla="*/ 36 w 62"/>
                <a:gd name="T33" fmla="*/ 91 h 114"/>
                <a:gd name="T34" fmla="*/ 34 w 62"/>
                <a:gd name="T35" fmla="*/ 95 h 114"/>
                <a:gd name="T36" fmla="*/ 36 w 62"/>
                <a:gd name="T37" fmla="*/ 100 h 114"/>
                <a:gd name="T38" fmla="*/ 38 w 62"/>
                <a:gd name="T39" fmla="*/ 108 h 114"/>
                <a:gd name="T40" fmla="*/ 30 w 62"/>
                <a:gd name="T41" fmla="*/ 111 h 114"/>
                <a:gd name="T42" fmla="*/ 25 w 62"/>
                <a:gd name="T43" fmla="*/ 112 h 114"/>
                <a:gd name="T44" fmla="*/ 21 w 62"/>
                <a:gd name="T45" fmla="*/ 114 h 114"/>
                <a:gd name="T46" fmla="*/ 17 w 62"/>
                <a:gd name="T47" fmla="*/ 112 h 114"/>
                <a:gd name="T48" fmla="*/ 10 w 62"/>
                <a:gd name="T49" fmla="*/ 111 h 114"/>
                <a:gd name="T50" fmla="*/ 7 w 62"/>
                <a:gd name="T51" fmla="*/ 108 h 114"/>
                <a:gd name="T52" fmla="*/ 10 w 62"/>
                <a:gd name="T53" fmla="*/ 102 h 114"/>
                <a:gd name="T54" fmla="*/ 16 w 62"/>
                <a:gd name="T55" fmla="*/ 100 h 114"/>
                <a:gd name="T56" fmla="*/ 21 w 62"/>
                <a:gd name="T57" fmla="*/ 92 h 114"/>
                <a:gd name="T58" fmla="*/ 21 w 62"/>
                <a:gd name="T59" fmla="*/ 89 h 114"/>
                <a:gd name="T60" fmla="*/ 16 w 62"/>
                <a:gd name="T61" fmla="*/ 86 h 114"/>
                <a:gd name="T62" fmla="*/ 10 w 62"/>
                <a:gd name="T63" fmla="*/ 82 h 114"/>
                <a:gd name="T64" fmla="*/ 5 w 62"/>
                <a:gd name="T65" fmla="*/ 82 h 114"/>
                <a:gd name="T66" fmla="*/ 2 w 62"/>
                <a:gd name="T67" fmla="*/ 80 h 114"/>
                <a:gd name="T68" fmla="*/ 0 w 62"/>
                <a:gd name="T69" fmla="*/ 75 h 114"/>
                <a:gd name="T70" fmla="*/ 2 w 62"/>
                <a:gd name="T71" fmla="*/ 72 h 114"/>
                <a:gd name="T72" fmla="*/ 5 w 62"/>
                <a:gd name="T73" fmla="*/ 72 h 114"/>
                <a:gd name="T74" fmla="*/ 10 w 62"/>
                <a:gd name="T75" fmla="*/ 71 h 114"/>
                <a:gd name="T76" fmla="*/ 16 w 62"/>
                <a:gd name="T77" fmla="*/ 66 h 114"/>
                <a:gd name="T78" fmla="*/ 19 w 62"/>
                <a:gd name="T79" fmla="*/ 65 h 114"/>
                <a:gd name="T80" fmla="*/ 22 w 62"/>
                <a:gd name="T81" fmla="*/ 48 h 114"/>
                <a:gd name="T82" fmla="*/ 19 w 62"/>
                <a:gd name="T83" fmla="*/ 43 h 114"/>
                <a:gd name="T84" fmla="*/ 14 w 62"/>
                <a:gd name="T85" fmla="*/ 40 h 114"/>
                <a:gd name="T86" fmla="*/ 13 w 62"/>
                <a:gd name="T87" fmla="*/ 31 h 114"/>
                <a:gd name="T88" fmla="*/ 14 w 62"/>
                <a:gd name="T89" fmla="*/ 21 h 114"/>
                <a:gd name="T90" fmla="*/ 16 w 62"/>
                <a:gd name="T91" fmla="*/ 15 h 114"/>
                <a:gd name="T92" fmla="*/ 21 w 62"/>
                <a:gd name="T93" fmla="*/ 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114"/>
                <a:gd name="T143" fmla="*/ 62 w 62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114">
                  <a:moveTo>
                    <a:pt x="21" y="1"/>
                  </a:moveTo>
                  <a:lnTo>
                    <a:pt x="27" y="0"/>
                  </a:lnTo>
                  <a:lnTo>
                    <a:pt x="38" y="12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45" y="52"/>
                  </a:lnTo>
                  <a:lnTo>
                    <a:pt x="48" y="60"/>
                  </a:lnTo>
                  <a:lnTo>
                    <a:pt x="50" y="65"/>
                  </a:lnTo>
                  <a:lnTo>
                    <a:pt x="56" y="63"/>
                  </a:lnTo>
                  <a:lnTo>
                    <a:pt x="61" y="55"/>
                  </a:lnTo>
                  <a:lnTo>
                    <a:pt x="62" y="60"/>
                  </a:lnTo>
                  <a:lnTo>
                    <a:pt x="59" y="66"/>
                  </a:lnTo>
                  <a:lnTo>
                    <a:pt x="56" y="71"/>
                  </a:lnTo>
                  <a:lnTo>
                    <a:pt x="55" y="80"/>
                  </a:lnTo>
                  <a:lnTo>
                    <a:pt x="47" y="85"/>
                  </a:lnTo>
                  <a:lnTo>
                    <a:pt x="42" y="86"/>
                  </a:lnTo>
                  <a:lnTo>
                    <a:pt x="36" y="91"/>
                  </a:lnTo>
                  <a:lnTo>
                    <a:pt x="34" y="95"/>
                  </a:lnTo>
                  <a:lnTo>
                    <a:pt x="36" y="100"/>
                  </a:lnTo>
                  <a:lnTo>
                    <a:pt x="38" y="108"/>
                  </a:lnTo>
                  <a:lnTo>
                    <a:pt x="30" y="111"/>
                  </a:lnTo>
                  <a:lnTo>
                    <a:pt x="25" y="112"/>
                  </a:lnTo>
                  <a:lnTo>
                    <a:pt x="21" y="114"/>
                  </a:lnTo>
                  <a:lnTo>
                    <a:pt x="17" y="112"/>
                  </a:lnTo>
                  <a:lnTo>
                    <a:pt x="10" y="111"/>
                  </a:lnTo>
                  <a:lnTo>
                    <a:pt x="7" y="108"/>
                  </a:lnTo>
                  <a:lnTo>
                    <a:pt x="10" y="102"/>
                  </a:lnTo>
                  <a:lnTo>
                    <a:pt x="16" y="100"/>
                  </a:lnTo>
                  <a:lnTo>
                    <a:pt x="21" y="92"/>
                  </a:lnTo>
                  <a:lnTo>
                    <a:pt x="21" y="89"/>
                  </a:lnTo>
                  <a:lnTo>
                    <a:pt x="16" y="86"/>
                  </a:lnTo>
                  <a:lnTo>
                    <a:pt x="10" y="82"/>
                  </a:lnTo>
                  <a:lnTo>
                    <a:pt x="5" y="82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10" y="71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22" y="48"/>
                  </a:lnTo>
                  <a:lnTo>
                    <a:pt x="19" y="43"/>
                  </a:lnTo>
                  <a:lnTo>
                    <a:pt x="14" y="40"/>
                  </a:lnTo>
                  <a:lnTo>
                    <a:pt x="13" y="31"/>
                  </a:lnTo>
                  <a:lnTo>
                    <a:pt x="14" y="21"/>
                  </a:lnTo>
                  <a:lnTo>
                    <a:pt x="16" y="1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22" name="Freeform 16"/>
            <p:cNvSpPr>
              <a:spLocks/>
            </p:cNvSpPr>
            <p:nvPr/>
          </p:nvSpPr>
          <p:spPr bwMode="auto">
            <a:xfrm>
              <a:off x="5170" y="2709"/>
              <a:ext cx="115" cy="98"/>
            </a:xfrm>
            <a:custGeom>
              <a:avLst/>
              <a:gdLst>
                <a:gd name="T0" fmla="*/ 81 w 115"/>
                <a:gd name="T1" fmla="*/ 0 h 98"/>
                <a:gd name="T2" fmla="*/ 95 w 115"/>
                <a:gd name="T3" fmla="*/ 0 h 98"/>
                <a:gd name="T4" fmla="*/ 115 w 115"/>
                <a:gd name="T5" fmla="*/ 28 h 98"/>
                <a:gd name="T6" fmla="*/ 93 w 115"/>
                <a:gd name="T7" fmla="*/ 50 h 98"/>
                <a:gd name="T8" fmla="*/ 93 w 115"/>
                <a:gd name="T9" fmla="*/ 59 h 98"/>
                <a:gd name="T10" fmla="*/ 88 w 115"/>
                <a:gd name="T11" fmla="*/ 62 h 98"/>
                <a:gd name="T12" fmla="*/ 76 w 115"/>
                <a:gd name="T13" fmla="*/ 62 h 98"/>
                <a:gd name="T14" fmla="*/ 61 w 115"/>
                <a:gd name="T15" fmla="*/ 75 h 98"/>
                <a:gd name="T16" fmla="*/ 47 w 115"/>
                <a:gd name="T17" fmla="*/ 87 h 98"/>
                <a:gd name="T18" fmla="*/ 37 w 115"/>
                <a:gd name="T19" fmla="*/ 98 h 98"/>
                <a:gd name="T20" fmla="*/ 37 w 115"/>
                <a:gd name="T21" fmla="*/ 88 h 98"/>
                <a:gd name="T22" fmla="*/ 20 w 115"/>
                <a:gd name="T23" fmla="*/ 90 h 98"/>
                <a:gd name="T24" fmla="*/ 13 w 115"/>
                <a:gd name="T25" fmla="*/ 90 h 98"/>
                <a:gd name="T26" fmla="*/ 0 w 115"/>
                <a:gd name="T27" fmla="*/ 90 h 98"/>
                <a:gd name="T28" fmla="*/ 17 w 115"/>
                <a:gd name="T29" fmla="*/ 75 h 98"/>
                <a:gd name="T30" fmla="*/ 23 w 115"/>
                <a:gd name="T31" fmla="*/ 67 h 98"/>
                <a:gd name="T32" fmla="*/ 30 w 115"/>
                <a:gd name="T33" fmla="*/ 67 h 98"/>
                <a:gd name="T34" fmla="*/ 42 w 115"/>
                <a:gd name="T35" fmla="*/ 54 h 98"/>
                <a:gd name="T36" fmla="*/ 47 w 115"/>
                <a:gd name="T37" fmla="*/ 54 h 98"/>
                <a:gd name="T38" fmla="*/ 47 w 115"/>
                <a:gd name="T39" fmla="*/ 53 h 98"/>
                <a:gd name="T40" fmla="*/ 53 w 115"/>
                <a:gd name="T41" fmla="*/ 48 h 98"/>
                <a:gd name="T42" fmla="*/ 61 w 115"/>
                <a:gd name="T43" fmla="*/ 48 h 98"/>
                <a:gd name="T44" fmla="*/ 58 w 115"/>
                <a:gd name="T45" fmla="*/ 34 h 98"/>
                <a:gd name="T46" fmla="*/ 59 w 115"/>
                <a:gd name="T47" fmla="*/ 34 h 98"/>
                <a:gd name="T48" fmla="*/ 67 w 115"/>
                <a:gd name="T49" fmla="*/ 27 h 98"/>
                <a:gd name="T50" fmla="*/ 70 w 115"/>
                <a:gd name="T51" fmla="*/ 33 h 98"/>
                <a:gd name="T52" fmla="*/ 82 w 115"/>
                <a:gd name="T53" fmla="*/ 22 h 98"/>
                <a:gd name="T54" fmla="*/ 81 w 115"/>
                <a:gd name="T55" fmla="*/ 0 h 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5"/>
                <a:gd name="T85" fmla="*/ 0 h 98"/>
                <a:gd name="T86" fmla="*/ 115 w 115"/>
                <a:gd name="T87" fmla="*/ 98 h 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5" h="98">
                  <a:moveTo>
                    <a:pt x="81" y="0"/>
                  </a:moveTo>
                  <a:lnTo>
                    <a:pt x="95" y="0"/>
                  </a:lnTo>
                  <a:lnTo>
                    <a:pt x="115" y="28"/>
                  </a:lnTo>
                  <a:lnTo>
                    <a:pt x="93" y="50"/>
                  </a:lnTo>
                  <a:lnTo>
                    <a:pt x="93" y="59"/>
                  </a:lnTo>
                  <a:lnTo>
                    <a:pt x="88" y="62"/>
                  </a:lnTo>
                  <a:lnTo>
                    <a:pt x="76" y="62"/>
                  </a:lnTo>
                  <a:lnTo>
                    <a:pt x="61" y="75"/>
                  </a:lnTo>
                  <a:lnTo>
                    <a:pt x="47" y="87"/>
                  </a:lnTo>
                  <a:lnTo>
                    <a:pt x="37" y="98"/>
                  </a:lnTo>
                  <a:lnTo>
                    <a:pt x="37" y="88"/>
                  </a:lnTo>
                  <a:lnTo>
                    <a:pt x="20" y="90"/>
                  </a:lnTo>
                  <a:lnTo>
                    <a:pt x="13" y="90"/>
                  </a:lnTo>
                  <a:lnTo>
                    <a:pt x="0" y="90"/>
                  </a:lnTo>
                  <a:lnTo>
                    <a:pt x="17" y="75"/>
                  </a:lnTo>
                  <a:lnTo>
                    <a:pt x="23" y="67"/>
                  </a:lnTo>
                  <a:lnTo>
                    <a:pt x="30" y="67"/>
                  </a:lnTo>
                  <a:lnTo>
                    <a:pt x="42" y="54"/>
                  </a:lnTo>
                  <a:lnTo>
                    <a:pt x="47" y="54"/>
                  </a:lnTo>
                  <a:lnTo>
                    <a:pt x="47" y="53"/>
                  </a:lnTo>
                  <a:lnTo>
                    <a:pt x="53" y="48"/>
                  </a:lnTo>
                  <a:lnTo>
                    <a:pt x="61" y="48"/>
                  </a:lnTo>
                  <a:lnTo>
                    <a:pt x="58" y="34"/>
                  </a:lnTo>
                  <a:lnTo>
                    <a:pt x="59" y="34"/>
                  </a:lnTo>
                  <a:lnTo>
                    <a:pt x="67" y="27"/>
                  </a:lnTo>
                  <a:lnTo>
                    <a:pt x="70" y="33"/>
                  </a:lnTo>
                  <a:lnTo>
                    <a:pt x="82" y="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23" name="Freeform 17"/>
            <p:cNvSpPr>
              <a:spLocks/>
            </p:cNvSpPr>
            <p:nvPr/>
          </p:nvSpPr>
          <p:spPr bwMode="auto">
            <a:xfrm>
              <a:off x="4960" y="2715"/>
              <a:ext cx="43" cy="53"/>
            </a:xfrm>
            <a:custGeom>
              <a:avLst/>
              <a:gdLst>
                <a:gd name="T0" fmla="*/ 0 w 43"/>
                <a:gd name="T1" fmla="*/ 0 h 53"/>
                <a:gd name="T2" fmla="*/ 9 w 43"/>
                <a:gd name="T3" fmla="*/ 0 h 53"/>
                <a:gd name="T4" fmla="*/ 20 w 43"/>
                <a:gd name="T5" fmla="*/ 7 h 53"/>
                <a:gd name="T6" fmla="*/ 43 w 43"/>
                <a:gd name="T7" fmla="*/ 7 h 53"/>
                <a:gd name="T8" fmla="*/ 40 w 43"/>
                <a:gd name="T9" fmla="*/ 17 h 53"/>
                <a:gd name="T10" fmla="*/ 43 w 43"/>
                <a:gd name="T11" fmla="*/ 27 h 53"/>
                <a:gd name="T12" fmla="*/ 35 w 43"/>
                <a:gd name="T13" fmla="*/ 27 h 53"/>
                <a:gd name="T14" fmla="*/ 34 w 43"/>
                <a:gd name="T15" fmla="*/ 28 h 53"/>
                <a:gd name="T16" fmla="*/ 29 w 43"/>
                <a:gd name="T17" fmla="*/ 30 h 53"/>
                <a:gd name="T18" fmla="*/ 34 w 43"/>
                <a:gd name="T19" fmla="*/ 53 h 53"/>
                <a:gd name="T20" fmla="*/ 20 w 43"/>
                <a:gd name="T21" fmla="*/ 52 h 53"/>
                <a:gd name="T22" fmla="*/ 8 w 43"/>
                <a:gd name="T23" fmla="*/ 44 h 53"/>
                <a:gd name="T24" fmla="*/ 8 w 43"/>
                <a:gd name="T25" fmla="*/ 28 h 53"/>
                <a:gd name="T26" fmla="*/ 8 w 43"/>
                <a:gd name="T27" fmla="*/ 22 h 53"/>
                <a:gd name="T28" fmla="*/ 0 w 43"/>
                <a:gd name="T29" fmla="*/ 17 h 53"/>
                <a:gd name="T30" fmla="*/ 0 w 43"/>
                <a:gd name="T31" fmla="*/ 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53"/>
                <a:gd name="T50" fmla="*/ 43 w 43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53">
                  <a:moveTo>
                    <a:pt x="0" y="0"/>
                  </a:moveTo>
                  <a:lnTo>
                    <a:pt x="9" y="0"/>
                  </a:lnTo>
                  <a:lnTo>
                    <a:pt x="20" y="7"/>
                  </a:lnTo>
                  <a:lnTo>
                    <a:pt x="43" y="7"/>
                  </a:lnTo>
                  <a:lnTo>
                    <a:pt x="40" y="17"/>
                  </a:lnTo>
                  <a:lnTo>
                    <a:pt x="43" y="27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29" y="30"/>
                  </a:lnTo>
                  <a:lnTo>
                    <a:pt x="34" y="53"/>
                  </a:lnTo>
                  <a:lnTo>
                    <a:pt x="20" y="52"/>
                  </a:lnTo>
                  <a:lnTo>
                    <a:pt x="8" y="44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78" name="Freeform 18"/>
          <p:cNvSpPr>
            <a:spLocks/>
          </p:cNvSpPr>
          <p:nvPr/>
        </p:nvSpPr>
        <p:spPr bwMode="auto">
          <a:xfrm>
            <a:off x="4710113" y="3519487"/>
            <a:ext cx="103188" cy="60325"/>
          </a:xfrm>
          <a:custGeom>
            <a:avLst/>
            <a:gdLst>
              <a:gd name="T0" fmla="*/ 6 w 71"/>
              <a:gd name="T1" fmla="*/ 2 h 55"/>
              <a:gd name="T2" fmla="*/ 0 w 71"/>
              <a:gd name="T3" fmla="*/ 5 h 55"/>
              <a:gd name="T4" fmla="*/ 4 w 71"/>
              <a:gd name="T5" fmla="*/ 6 h 55"/>
              <a:gd name="T6" fmla="*/ 14 w 71"/>
              <a:gd name="T7" fmla="*/ 6 h 55"/>
              <a:gd name="T8" fmla="*/ 25 w 71"/>
              <a:gd name="T9" fmla="*/ 6 h 55"/>
              <a:gd name="T10" fmla="*/ 28 w 71"/>
              <a:gd name="T11" fmla="*/ 5 h 55"/>
              <a:gd name="T12" fmla="*/ 31 w 71"/>
              <a:gd name="T13" fmla="*/ 4 h 55"/>
              <a:gd name="T14" fmla="*/ 42 w 71"/>
              <a:gd name="T15" fmla="*/ 4 h 55"/>
              <a:gd name="T16" fmla="*/ 40 w 71"/>
              <a:gd name="T17" fmla="*/ 2 h 55"/>
              <a:gd name="T18" fmla="*/ 40 w 71"/>
              <a:gd name="T19" fmla="*/ 1 h 55"/>
              <a:gd name="T20" fmla="*/ 29 w 71"/>
              <a:gd name="T21" fmla="*/ 0 h 55"/>
              <a:gd name="T22" fmla="*/ 27 w 71"/>
              <a:gd name="T23" fmla="*/ 2 h 55"/>
              <a:gd name="T24" fmla="*/ 35 w 71"/>
              <a:gd name="T25" fmla="*/ 3 h 55"/>
              <a:gd name="T26" fmla="*/ 24 w 71"/>
              <a:gd name="T27" fmla="*/ 3 h 55"/>
              <a:gd name="T28" fmla="*/ 20 w 71"/>
              <a:gd name="T29" fmla="*/ 3 h 55"/>
              <a:gd name="T30" fmla="*/ 6 w 71"/>
              <a:gd name="T31" fmla="*/ 2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1"/>
              <a:gd name="T49" fmla="*/ 0 h 55"/>
              <a:gd name="T50" fmla="*/ 71 w 71"/>
              <a:gd name="T51" fmla="*/ 55 h 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1" h="55">
                <a:moveTo>
                  <a:pt x="12" y="21"/>
                </a:moveTo>
                <a:lnTo>
                  <a:pt x="0" y="44"/>
                </a:lnTo>
                <a:lnTo>
                  <a:pt x="4" y="53"/>
                </a:lnTo>
                <a:lnTo>
                  <a:pt x="24" y="55"/>
                </a:lnTo>
                <a:lnTo>
                  <a:pt x="42" y="55"/>
                </a:lnTo>
                <a:lnTo>
                  <a:pt x="48" y="45"/>
                </a:lnTo>
                <a:lnTo>
                  <a:pt x="52" y="36"/>
                </a:lnTo>
                <a:lnTo>
                  <a:pt x="71" y="36"/>
                </a:lnTo>
                <a:lnTo>
                  <a:pt x="68" y="22"/>
                </a:lnTo>
                <a:lnTo>
                  <a:pt x="68" y="8"/>
                </a:lnTo>
                <a:lnTo>
                  <a:pt x="49" y="0"/>
                </a:lnTo>
                <a:lnTo>
                  <a:pt x="46" y="16"/>
                </a:lnTo>
                <a:lnTo>
                  <a:pt x="59" y="25"/>
                </a:lnTo>
                <a:lnTo>
                  <a:pt x="40" y="25"/>
                </a:lnTo>
                <a:lnTo>
                  <a:pt x="34" y="31"/>
                </a:lnTo>
                <a:lnTo>
                  <a:pt x="12" y="21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608388" y="2625725"/>
            <a:ext cx="1176338" cy="1450975"/>
            <a:chOff x="4263" y="1359"/>
            <a:chExt cx="828" cy="1333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397" y="1495"/>
              <a:ext cx="184" cy="401"/>
              <a:chOff x="4397" y="1495"/>
              <a:chExt cx="184" cy="401"/>
            </a:xfrm>
          </p:grpSpPr>
          <p:sp>
            <p:nvSpPr>
              <p:cNvPr id="32818" name="Freeform 21"/>
              <p:cNvSpPr>
                <a:spLocks/>
              </p:cNvSpPr>
              <p:nvPr/>
            </p:nvSpPr>
            <p:spPr bwMode="auto">
              <a:xfrm>
                <a:off x="4397" y="1856"/>
                <a:ext cx="43" cy="40"/>
              </a:xfrm>
              <a:custGeom>
                <a:avLst/>
                <a:gdLst>
                  <a:gd name="T0" fmla="*/ 0 w 43"/>
                  <a:gd name="T1" fmla="*/ 31 h 40"/>
                  <a:gd name="T2" fmla="*/ 7 w 43"/>
                  <a:gd name="T3" fmla="*/ 38 h 40"/>
                  <a:gd name="T4" fmla="*/ 17 w 43"/>
                  <a:gd name="T5" fmla="*/ 37 h 40"/>
                  <a:gd name="T6" fmla="*/ 30 w 43"/>
                  <a:gd name="T7" fmla="*/ 40 h 40"/>
                  <a:gd name="T8" fmla="*/ 41 w 43"/>
                  <a:gd name="T9" fmla="*/ 40 h 40"/>
                  <a:gd name="T10" fmla="*/ 43 w 43"/>
                  <a:gd name="T11" fmla="*/ 26 h 40"/>
                  <a:gd name="T12" fmla="*/ 40 w 43"/>
                  <a:gd name="T13" fmla="*/ 17 h 40"/>
                  <a:gd name="T14" fmla="*/ 32 w 43"/>
                  <a:gd name="T15" fmla="*/ 6 h 40"/>
                  <a:gd name="T16" fmla="*/ 24 w 43"/>
                  <a:gd name="T17" fmla="*/ 6 h 40"/>
                  <a:gd name="T18" fmla="*/ 21 w 43"/>
                  <a:gd name="T19" fmla="*/ 0 h 40"/>
                  <a:gd name="T20" fmla="*/ 10 w 43"/>
                  <a:gd name="T21" fmla="*/ 0 h 40"/>
                  <a:gd name="T22" fmla="*/ 10 w 43"/>
                  <a:gd name="T23" fmla="*/ 12 h 40"/>
                  <a:gd name="T24" fmla="*/ 0 w 43"/>
                  <a:gd name="T25" fmla="*/ 31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0"/>
                  <a:gd name="T41" fmla="*/ 43 w 43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0">
                    <a:moveTo>
                      <a:pt x="0" y="31"/>
                    </a:moveTo>
                    <a:lnTo>
                      <a:pt x="7" y="38"/>
                    </a:lnTo>
                    <a:lnTo>
                      <a:pt x="17" y="37"/>
                    </a:lnTo>
                    <a:lnTo>
                      <a:pt x="30" y="40"/>
                    </a:lnTo>
                    <a:lnTo>
                      <a:pt x="41" y="40"/>
                    </a:lnTo>
                    <a:lnTo>
                      <a:pt x="43" y="26"/>
                    </a:lnTo>
                    <a:lnTo>
                      <a:pt x="40" y="17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1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9" name="Freeform 22"/>
              <p:cNvSpPr>
                <a:spLocks/>
              </p:cNvSpPr>
              <p:nvPr/>
            </p:nvSpPr>
            <p:spPr bwMode="auto">
              <a:xfrm>
                <a:off x="4514" y="1785"/>
                <a:ext cx="42" cy="51"/>
              </a:xfrm>
              <a:custGeom>
                <a:avLst/>
                <a:gdLst>
                  <a:gd name="T0" fmla="*/ 9 w 42"/>
                  <a:gd name="T1" fmla="*/ 0 h 51"/>
                  <a:gd name="T2" fmla="*/ 28 w 42"/>
                  <a:gd name="T3" fmla="*/ 1 h 51"/>
                  <a:gd name="T4" fmla="*/ 34 w 42"/>
                  <a:gd name="T5" fmla="*/ 15 h 51"/>
                  <a:gd name="T6" fmla="*/ 42 w 42"/>
                  <a:gd name="T7" fmla="*/ 23 h 51"/>
                  <a:gd name="T8" fmla="*/ 36 w 42"/>
                  <a:gd name="T9" fmla="*/ 29 h 51"/>
                  <a:gd name="T10" fmla="*/ 42 w 42"/>
                  <a:gd name="T11" fmla="*/ 37 h 51"/>
                  <a:gd name="T12" fmla="*/ 39 w 42"/>
                  <a:gd name="T13" fmla="*/ 46 h 51"/>
                  <a:gd name="T14" fmla="*/ 33 w 42"/>
                  <a:gd name="T15" fmla="*/ 51 h 51"/>
                  <a:gd name="T16" fmla="*/ 20 w 42"/>
                  <a:gd name="T17" fmla="*/ 49 h 51"/>
                  <a:gd name="T18" fmla="*/ 13 w 42"/>
                  <a:gd name="T19" fmla="*/ 49 h 51"/>
                  <a:gd name="T20" fmla="*/ 8 w 42"/>
                  <a:gd name="T21" fmla="*/ 43 h 51"/>
                  <a:gd name="T22" fmla="*/ 3 w 42"/>
                  <a:gd name="T23" fmla="*/ 35 h 51"/>
                  <a:gd name="T24" fmla="*/ 3 w 42"/>
                  <a:gd name="T25" fmla="*/ 27 h 51"/>
                  <a:gd name="T26" fmla="*/ 0 w 42"/>
                  <a:gd name="T27" fmla="*/ 17 h 51"/>
                  <a:gd name="T28" fmla="*/ 9 w 42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51"/>
                  <a:gd name="T47" fmla="*/ 42 w 4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51">
                    <a:moveTo>
                      <a:pt x="9" y="0"/>
                    </a:moveTo>
                    <a:lnTo>
                      <a:pt x="28" y="1"/>
                    </a:lnTo>
                    <a:lnTo>
                      <a:pt x="34" y="15"/>
                    </a:lnTo>
                    <a:lnTo>
                      <a:pt x="42" y="23"/>
                    </a:lnTo>
                    <a:lnTo>
                      <a:pt x="36" y="29"/>
                    </a:lnTo>
                    <a:lnTo>
                      <a:pt x="42" y="37"/>
                    </a:lnTo>
                    <a:lnTo>
                      <a:pt x="39" y="46"/>
                    </a:lnTo>
                    <a:lnTo>
                      <a:pt x="33" y="51"/>
                    </a:lnTo>
                    <a:lnTo>
                      <a:pt x="20" y="49"/>
                    </a:lnTo>
                    <a:lnTo>
                      <a:pt x="13" y="49"/>
                    </a:lnTo>
                    <a:lnTo>
                      <a:pt x="8" y="43"/>
                    </a:lnTo>
                    <a:lnTo>
                      <a:pt x="3" y="35"/>
                    </a:lnTo>
                    <a:lnTo>
                      <a:pt x="3" y="27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20" name="Freeform 23"/>
              <p:cNvSpPr>
                <a:spLocks/>
              </p:cNvSpPr>
              <p:nvPr/>
            </p:nvSpPr>
            <p:spPr bwMode="auto">
              <a:xfrm>
                <a:off x="4506" y="1495"/>
                <a:ext cx="75" cy="48"/>
              </a:xfrm>
              <a:custGeom>
                <a:avLst/>
                <a:gdLst>
                  <a:gd name="T0" fmla="*/ 11 w 75"/>
                  <a:gd name="T1" fmla="*/ 0 h 48"/>
                  <a:gd name="T2" fmla="*/ 21 w 75"/>
                  <a:gd name="T3" fmla="*/ 8 h 48"/>
                  <a:gd name="T4" fmla="*/ 30 w 75"/>
                  <a:gd name="T5" fmla="*/ 7 h 48"/>
                  <a:gd name="T6" fmla="*/ 44 w 75"/>
                  <a:gd name="T7" fmla="*/ 8 h 48"/>
                  <a:gd name="T8" fmla="*/ 56 w 75"/>
                  <a:gd name="T9" fmla="*/ 8 h 48"/>
                  <a:gd name="T10" fmla="*/ 62 w 75"/>
                  <a:gd name="T11" fmla="*/ 13 h 48"/>
                  <a:gd name="T12" fmla="*/ 70 w 75"/>
                  <a:gd name="T13" fmla="*/ 24 h 48"/>
                  <a:gd name="T14" fmla="*/ 75 w 75"/>
                  <a:gd name="T15" fmla="*/ 28 h 48"/>
                  <a:gd name="T16" fmla="*/ 58 w 75"/>
                  <a:gd name="T17" fmla="*/ 31 h 48"/>
                  <a:gd name="T18" fmla="*/ 53 w 75"/>
                  <a:gd name="T19" fmla="*/ 34 h 48"/>
                  <a:gd name="T20" fmla="*/ 58 w 75"/>
                  <a:gd name="T21" fmla="*/ 41 h 48"/>
                  <a:gd name="T22" fmla="*/ 58 w 75"/>
                  <a:gd name="T23" fmla="*/ 47 h 48"/>
                  <a:gd name="T24" fmla="*/ 41 w 75"/>
                  <a:gd name="T25" fmla="*/ 41 h 48"/>
                  <a:gd name="T26" fmla="*/ 27 w 75"/>
                  <a:gd name="T27" fmla="*/ 36 h 48"/>
                  <a:gd name="T28" fmla="*/ 21 w 75"/>
                  <a:gd name="T29" fmla="*/ 37 h 48"/>
                  <a:gd name="T30" fmla="*/ 21 w 75"/>
                  <a:gd name="T31" fmla="*/ 47 h 48"/>
                  <a:gd name="T32" fmla="*/ 11 w 75"/>
                  <a:gd name="T33" fmla="*/ 48 h 48"/>
                  <a:gd name="T34" fmla="*/ 7 w 75"/>
                  <a:gd name="T35" fmla="*/ 41 h 48"/>
                  <a:gd name="T36" fmla="*/ 5 w 75"/>
                  <a:gd name="T37" fmla="*/ 31 h 48"/>
                  <a:gd name="T38" fmla="*/ 0 w 75"/>
                  <a:gd name="T39" fmla="*/ 30 h 48"/>
                  <a:gd name="T40" fmla="*/ 5 w 75"/>
                  <a:gd name="T41" fmla="*/ 20 h 48"/>
                  <a:gd name="T42" fmla="*/ 13 w 75"/>
                  <a:gd name="T43" fmla="*/ 17 h 48"/>
                  <a:gd name="T44" fmla="*/ 11 w 75"/>
                  <a:gd name="T45" fmla="*/ 0 h 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5"/>
                  <a:gd name="T70" fmla="*/ 0 h 48"/>
                  <a:gd name="T71" fmla="*/ 75 w 75"/>
                  <a:gd name="T72" fmla="*/ 48 h 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5" h="48">
                    <a:moveTo>
                      <a:pt x="11" y="0"/>
                    </a:moveTo>
                    <a:lnTo>
                      <a:pt x="21" y="8"/>
                    </a:lnTo>
                    <a:lnTo>
                      <a:pt x="30" y="7"/>
                    </a:lnTo>
                    <a:lnTo>
                      <a:pt x="44" y="8"/>
                    </a:lnTo>
                    <a:lnTo>
                      <a:pt x="56" y="8"/>
                    </a:lnTo>
                    <a:lnTo>
                      <a:pt x="62" y="13"/>
                    </a:lnTo>
                    <a:lnTo>
                      <a:pt x="70" y="24"/>
                    </a:lnTo>
                    <a:lnTo>
                      <a:pt x="75" y="28"/>
                    </a:lnTo>
                    <a:lnTo>
                      <a:pt x="58" y="31"/>
                    </a:lnTo>
                    <a:lnTo>
                      <a:pt x="53" y="34"/>
                    </a:lnTo>
                    <a:lnTo>
                      <a:pt x="58" y="41"/>
                    </a:lnTo>
                    <a:lnTo>
                      <a:pt x="58" y="47"/>
                    </a:lnTo>
                    <a:lnTo>
                      <a:pt x="41" y="41"/>
                    </a:lnTo>
                    <a:lnTo>
                      <a:pt x="27" y="36"/>
                    </a:lnTo>
                    <a:lnTo>
                      <a:pt x="21" y="37"/>
                    </a:lnTo>
                    <a:lnTo>
                      <a:pt x="21" y="47"/>
                    </a:lnTo>
                    <a:lnTo>
                      <a:pt x="11" y="48"/>
                    </a:lnTo>
                    <a:lnTo>
                      <a:pt x="7" y="41"/>
                    </a:lnTo>
                    <a:lnTo>
                      <a:pt x="5" y="31"/>
                    </a:lnTo>
                    <a:lnTo>
                      <a:pt x="0" y="30"/>
                    </a:lnTo>
                    <a:lnTo>
                      <a:pt x="5" y="20"/>
                    </a:lnTo>
                    <a:lnTo>
                      <a:pt x="13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809" name="Freeform 24"/>
            <p:cNvSpPr>
              <a:spLocks/>
            </p:cNvSpPr>
            <p:nvPr/>
          </p:nvSpPr>
          <p:spPr bwMode="auto">
            <a:xfrm>
              <a:off x="4570" y="2306"/>
              <a:ext cx="521" cy="386"/>
            </a:xfrm>
            <a:custGeom>
              <a:avLst/>
              <a:gdLst>
                <a:gd name="T0" fmla="*/ 402 w 521"/>
                <a:gd name="T1" fmla="*/ 31 h 386"/>
                <a:gd name="T2" fmla="*/ 422 w 521"/>
                <a:gd name="T3" fmla="*/ 45 h 386"/>
                <a:gd name="T4" fmla="*/ 444 w 521"/>
                <a:gd name="T5" fmla="*/ 102 h 386"/>
                <a:gd name="T6" fmla="*/ 492 w 521"/>
                <a:gd name="T7" fmla="*/ 161 h 386"/>
                <a:gd name="T8" fmla="*/ 521 w 521"/>
                <a:gd name="T9" fmla="*/ 221 h 386"/>
                <a:gd name="T10" fmla="*/ 500 w 521"/>
                <a:gd name="T11" fmla="*/ 276 h 386"/>
                <a:gd name="T12" fmla="*/ 480 w 521"/>
                <a:gd name="T13" fmla="*/ 312 h 386"/>
                <a:gd name="T14" fmla="*/ 467 w 521"/>
                <a:gd name="T15" fmla="*/ 346 h 386"/>
                <a:gd name="T16" fmla="*/ 455 w 521"/>
                <a:gd name="T17" fmla="*/ 366 h 386"/>
                <a:gd name="T18" fmla="*/ 430 w 521"/>
                <a:gd name="T19" fmla="*/ 380 h 386"/>
                <a:gd name="T20" fmla="*/ 390 w 521"/>
                <a:gd name="T21" fmla="*/ 375 h 386"/>
                <a:gd name="T22" fmla="*/ 350 w 521"/>
                <a:gd name="T23" fmla="*/ 366 h 386"/>
                <a:gd name="T24" fmla="*/ 328 w 521"/>
                <a:gd name="T25" fmla="*/ 345 h 386"/>
                <a:gd name="T26" fmla="*/ 322 w 521"/>
                <a:gd name="T27" fmla="*/ 317 h 386"/>
                <a:gd name="T28" fmla="*/ 308 w 521"/>
                <a:gd name="T29" fmla="*/ 304 h 386"/>
                <a:gd name="T30" fmla="*/ 286 w 521"/>
                <a:gd name="T31" fmla="*/ 306 h 386"/>
                <a:gd name="T32" fmla="*/ 266 w 521"/>
                <a:gd name="T33" fmla="*/ 284 h 386"/>
                <a:gd name="T34" fmla="*/ 249 w 521"/>
                <a:gd name="T35" fmla="*/ 281 h 386"/>
                <a:gd name="T36" fmla="*/ 221 w 521"/>
                <a:gd name="T37" fmla="*/ 284 h 386"/>
                <a:gd name="T38" fmla="*/ 198 w 521"/>
                <a:gd name="T39" fmla="*/ 287 h 386"/>
                <a:gd name="T40" fmla="*/ 178 w 521"/>
                <a:gd name="T41" fmla="*/ 300 h 386"/>
                <a:gd name="T42" fmla="*/ 148 w 521"/>
                <a:gd name="T43" fmla="*/ 309 h 386"/>
                <a:gd name="T44" fmla="*/ 119 w 521"/>
                <a:gd name="T45" fmla="*/ 323 h 386"/>
                <a:gd name="T46" fmla="*/ 104 w 521"/>
                <a:gd name="T47" fmla="*/ 329 h 386"/>
                <a:gd name="T48" fmla="*/ 60 w 521"/>
                <a:gd name="T49" fmla="*/ 326 h 386"/>
                <a:gd name="T50" fmla="*/ 51 w 521"/>
                <a:gd name="T51" fmla="*/ 318 h 386"/>
                <a:gd name="T52" fmla="*/ 51 w 521"/>
                <a:gd name="T53" fmla="*/ 276 h 386"/>
                <a:gd name="T54" fmla="*/ 37 w 521"/>
                <a:gd name="T55" fmla="*/ 252 h 386"/>
                <a:gd name="T56" fmla="*/ 23 w 521"/>
                <a:gd name="T57" fmla="*/ 232 h 386"/>
                <a:gd name="T58" fmla="*/ 4 w 521"/>
                <a:gd name="T59" fmla="*/ 161 h 386"/>
                <a:gd name="T60" fmla="*/ 6 w 521"/>
                <a:gd name="T61" fmla="*/ 137 h 386"/>
                <a:gd name="T62" fmla="*/ 43 w 521"/>
                <a:gd name="T63" fmla="*/ 125 h 386"/>
                <a:gd name="T64" fmla="*/ 71 w 521"/>
                <a:gd name="T65" fmla="*/ 122 h 386"/>
                <a:gd name="T66" fmla="*/ 87 w 521"/>
                <a:gd name="T67" fmla="*/ 116 h 386"/>
                <a:gd name="T68" fmla="*/ 96 w 521"/>
                <a:gd name="T69" fmla="*/ 96 h 386"/>
                <a:gd name="T70" fmla="*/ 93 w 521"/>
                <a:gd name="T71" fmla="*/ 85 h 386"/>
                <a:gd name="T72" fmla="*/ 130 w 521"/>
                <a:gd name="T73" fmla="*/ 57 h 386"/>
                <a:gd name="T74" fmla="*/ 159 w 521"/>
                <a:gd name="T75" fmla="*/ 35 h 386"/>
                <a:gd name="T76" fmla="*/ 186 w 521"/>
                <a:gd name="T77" fmla="*/ 51 h 386"/>
                <a:gd name="T78" fmla="*/ 206 w 521"/>
                <a:gd name="T79" fmla="*/ 34 h 386"/>
                <a:gd name="T80" fmla="*/ 226 w 521"/>
                <a:gd name="T81" fmla="*/ 15 h 386"/>
                <a:gd name="T82" fmla="*/ 247 w 521"/>
                <a:gd name="T83" fmla="*/ 4 h 386"/>
                <a:gd name="T84" fmla="*/ 281 w 521"/>
                <a:gd name="T85" fmla="*/ 7 h 386"/>
                <a:gd name="T86" fmla="*/ 294 w 521"/>
                <a:gd name="T87" fmla="*/ 21 h 386"/>
                <a:gd name="T88" fmla="*/ 294 w 521"/>
                <a:gd name="T89" fmla="*/ 40 h 386"/>
                <a:gd name="T90" fmla="*/ 323 w 521"/>
                <a:gd name="T91" fmla="*/ 71 h 386"/>
                <a:gd name="T92" fmla="*/ 348 w 521"/>
                <a:gd name="T93" fmla="*/ 80 h 386"/>
                <a:gd name="T94" fmla="*/ 368 w 521"/>
                <a:gd name="T95" fmla="*/ 51 h 386"/>
                <a:gd name="T96" fmla="*/ 374 w 521"/>
                <a:gd name="T97" fmla="*/ 0 h 3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1"/>
                <a:gd name="T148" fmla="*/ 0 h 386"/>
                <a:gd name="T149" fmla="*/ 521 w 521"/>
                <a:gd name="T150" fmla="*/ 386 h 3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1" h="386">
                  <a:moveTo>
                    <a:pt x="374" y="0"/>
                  </a:moveTo>
                  <a:lnTo>
                    <a:pt x="402" y="0"/>
                  </a:lnTo>
                  <a:lnTo>
                    <a:pt x="402" y="31"/>
                  </a:lnTo>
                  <a:lnTo>
                    <a:pt x="413" y="40"/>
                  </a:lnTo>
                  <a:lnTo>
                    <a:pt x="416" y="45"/>
                  </a:lnTo>
                  <a:lnTo>
                    <a:pt x="422" y="45"/>
                  </a:lnTo>
                  <a:lnTo>
                    <a:pt x="425" y="51"/>
                  </a:lnTo>
                  <a:lnTo>
                    <a:pt x="429" y="82"/>
                  </a:lnTo>
                  <a:lnTo>
                    <a:pt x="444" y="102"/>
                  </a:lnTo>
                  <a:lnTo>
                    <a:pt x="467" y="131"/>
                  </a:lnTo>
                  <a:lnTo>
                    <a:pt x="467" y="136"/>
                  </a:lnTo>
                  <a:lnTo>
                    <a:pt x="492" y="161"/>
                  </a:lnTo>
                  <a:lnTo>
                    <a:pt x="492" y="165"/>
                  </a:lnTo>
                  <a:lnTo>
                    <a:pt x="517" y="185"/>
                  </a:lnTo>
                  <a:lnTo>
                    <a:pt x="521" y="221"/>
                  </a:lnTo>
                  <a:lnTo>
                    <a:pt x="517" y="253"/>
                  </a:lnTo>
                  <a:lnTo>
                    <a:pt x="509" y="269"/>
                  </a:lnTo>
                  <a:lnTo>
                    <a:pt x="500" y="276"/>
                  </a:lnTo>
                  <a:lnTo>
                    <a:pt x="497" y="292"/>
                  </a:lnTo>
                  <a:lnTo>
                    <a:pt x="487" y="306"/>
                  </a:lnTo>
                  <a:lnTo>
                    <a:pt x="480" y="312"/>
                  </a:lnTo>
                  <a:lnTo>
                    <a:pt x="481" y="317"/>
                  </a:lnTo>
                  <a:lnTo>
                    <a:pt x="472" y="326"/>
                  </a:lnTo>
                  <a:lnTo>
                    <a:pt x="467" y="346"/>
                  </a:lnTo>
                  <a:lnTo>
                    <a:pt x="466" y="357"/>
                  </a:lnTo>
                  <a:lnTo>
                    <a:pt x="456" y="362"/>
                  </a:lnTo>
                  <a:lnTo>
                    <a:pt x="455" y="366"/>
                  </a:lnTo>
                  <a:lnTo>
                    <a:pt x="449" y="375"/>
                  </a:lnTo>
                  <a:lnTo>
                    <a:pt x="438" y="377"/>
                  </a:lnTo>
                  <a:lnTo>
                    <a:pt x="430" y="380"/>
                  </a:lnTo>
                  <a:lnTo>
                    <a:pt x="419" y="386"/>
                  </a:lnTo>
                  <a:lnTo>
                    <a:pt x="405" y="374"/>
                  </a:lnTo>
                  <a:lnTo>
                    <a:pt x="390" y="375"/>
                  </a:lnTo>
                  <a:lnTo>
                    <a:pt x="385" y="375"/>
                  </a:lnTo>
                  <a:lnTo>
                    <a:pt x="364" y="379"/>
                  </a:lnTo>
                  <a:lnTo>
                    <a:pt x="350" y="366"/>
                  </a:lnTo>
                  <a:lnTo>
                    <a:pt x="340" y="354"/>
                  </a:lnTo>
                  <a:lnTo>
                    <a:pt x="334" y="355"/>
                  </a:lnTo>
                  <a:lnTo>
                    <a:pt x="328" y="345"/>
                  </a:lnTo>
                  <a:lnTo>
                    <a:pt x="325" y="335"/>
                  </a:lnTo>
                  <a:lnTo>
                    <a:pt x="322" y="332"/>
                  </a:lnTo>
                  <a:lnTo>
                    <a:pt x="322" y="317"/>
                  </a:lnTo>
                  <a:lnTo>
                    <a:pt x="323" y="307"/>
                  </a:lnTo>
                  <a:lnTo>
                    <a:pt x="320" y="301"/>
                  </a:lnTo>
                  <a:lnTo>
                    <a:pt x="308" y="304"/>
                  </a:lnTo>
                  <a:lnTo>
                    <a:pt x="302" y="306"/>
                  </a:lnTo>
                  <a:lnTo>
                    <a:pt x="291" y="306"/>
                  </a:lnTo>
                  <a:lnTo>
                    <a:pt x="286" y="306"/>
                  </a:lnTo>
                  <a:lnTo>
                    <a:pt x="281" y="306"/>
                  </a:lnTo>
                  <a:lnTo>
                    <a:pt x="274" y="297"/>
                  </a:lnTo>
                  <a:lnTo>
                    <a:pt x="266" y="284"/>
                  </a:lnTo>
                  <a:lnTo>
                    <a:pt x="264" y="286"/>
                  </a:lnTo>
                  <a:lnTo>
                    <a:pt x="251" y="286"/>
                  </a:lnTo>
                  <a:lnTo>
                    <a:pt x="249" y="281"/>
                  </a:lnTo>
                  <a:lnTo>
                    <a:pt x="241" y="286"/>
                  </a:lnTo>
                  <a:lnTo>
                    <a:pt x="234" y="284"/>
                  </a:lnTo>
                  <a:lnTo>
                    <a:pt x="221" y="284"/>
                  </a:lnTo>
                  <a:lnTo>
                    <a:pt x="213" y="281"/>
                  </a:lnTo>
                  <a:lnTo>
                    <a:pt x="210" y="286"/>
                  </a:lnTo>
                  <a:lnTo>
                    <a:pt x="198" y="287"/>
                  </a:lnTo>
                  <a:lnTo>
                    <a:pt x="195" y="284"/>
                  </a:lnTo>
                  <a:lnTo>
                    <a:pt x="187" y="292"/>
                  </a:lnTo>
                  <a:lnTo>
                    <a:pt x="178" y="300"/>
                  </a:lnTo>
                  <a:lnTo>
                    <a:pt x="172" y="300"/>
                  </a:lnTo>
                  <a:lnTo>
                    <a:pt x="162" y="309"/>
                  </a:lnTo>
                  <a:lnTo>
                    <a:pt x="148" y="309"/>
                  </a:lnTo>
                  <a:lnTo>
                    <a:pt x="138" y="312"/>
                  </a:lnTo>
                  <a:lnTo>
                    <a:pt x="125" y="317"/>
                  </a:lnTo>
                  <a:lnTo>
                    <a:pt x="119" y="323"/>
                  </a:lnTo>
                  <a:lnTo>
                    <a:pt x="114" y="321"/>
                  </a:lnTo>
                  <a:lnTo>
                    <a:pt x="110" y="328"/>
                  </a:lnTo>
                  <a:lnTo>
                    <a:pt x="104" y="329"/>
                  </a:lnTo>
                  <a:lnTo>
                    <a:pt x="96" y="337"/>
                  </a:lnTo>
                  <a:lnTo>
                    <a:pt x="71" y="337"/>
                  </a:lnTo>
                  <a:lnTo>
                    <a:pt x="60" y="326"/>
                  </a:lnTo>
                  <a:lnTo>
                    <a:pt x="59" y="321"/>
                  </a:lnTo>
                  <a:lnTo>
                    <a:pt x="56" y="326"/>
                  </a:lnTo>
                  <a:lnTo>
                    <a:pt x="51" y="318"/>
                  </a:lnTo>
                  <a:lnTo>
                    <a:pt x="52" y="298"/>
                  </a:lnTo>
                  <a:lnTo>
                    <a:pt x="56" y="286"/>
                  </a:lnTo>
                  <a:lnTo>
                    <a:pt x="51" y="276"/>
                  </a:lnTo>
                  <a:lnTo>
                    <a:pt x="46" y="267"/>
                  </a:lnTo>
                  <a:lnTo>
                    <a:pt x="45" y="256"/>
                  </a:lnTo>
                  <a:lnTo>
                    <a:pt x="37" y="252"/>
                  </a:lnTo>
                  <a:lnTo>
                    <a:pt x="35" y="250"/>
                  </a:lnTo>
                  <a:lnTo>
                    <a:pt x="34" y="246"/>
                  </a:lnTo>
                  <a:lnTo>
                    <a:pt x="23" y="232"/>
                  </a:lnTo>
                  <a:lnTo>
                    <a:pt x="9" y="198"/>
                  </a:lnTo>
                  <a:lnTo>
                    <a:pt x="4" y="174"/>
                  </a:lnTo>
                  <a:lnTo>
                    <a:pt x="4" y="161"/>
                  </a:lnTo>
                  <a:lnTo>
                    <a:pt x="0" y="156"/>
                  </a:lnTo>
                  <a:lnTo>
                    <a:pt x="1" y="143"/>
                  </a:lnTo>
                  <a:lnTo>
                    <a:pt x="6" y="137"/>
                  </a:lnTo>
                  <a:lnTo>
                    <a:pt x="23" y="120"/>
                  </a:lnTo>
                  <a:lnTo>
                    <a:pt x="40" y="122"/>
                  </a:lnTo>
                  <a:lnTo>
                    <a:pt x="43" y="125"/>
                  </a:lnTo>
                  <a:lnTo>
                    <a:pt x="65" y="125"/>
                  </a:lnTo>
                  <a:lnTo>
                    <a:pt x="66" y="120"/>
                  </a:lnTo>
                  <a:lnTo>
                    <a:pt x="71" y="122"/>
                  </a:lnTo>
                  <a:lnTo>
                    <a:pt x="77" y="117"/>
                  </a:lnTo>
                  <a:lnTo>
                    <a:pt x="82" y="119"/>
                  </a:lnTo>
                  <a:lnTo>
                    <a:pt x="87" y="116"/>
                  </a:lnTo>
                  <a:lnTo>
                    <a:pt x="85" y="111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96" y="89"/>
                  </a:lnTo>
                  <a:lnTo>
                    <a:pt x="93" y="85"/>
                  </a:lnTo>
                  <a:lnTo>
                    <a:pt x="102" y="77"/>
                  </a:lnTo>
                  <a:lnTo>
                    <a:pt x="116" y="75"/>
                  </a:lnTo>
                  <a:lnTo>
                    <a:pt x="130" y="57"/>
                  </a:lnTo>
                  <a:lnTo>
                    <a:pt x="147" y="41"/>
                  </a:lnTo>
                  <a:lnTo>
                    <a:pt x="155" y="40"/>
                  </a:lnTo>
                  <a:lnTo>
                    <a:pt x="159" y="35"/>
                  </a:lnTo>
                  <a:lnTo>
                    <a:pt x="167" y="35"/>
                  </a:lnTo>
                  <a:lnTo>
                    <a:pt x="181" y="49"/>
                  </a:lnTo>
                  <a:lnTo>
                    <a:pt x="186" y="51"/>
                  </a:lnTo>
                  <a:lnTo>
                    <a:pt x="190" y="45"/>
                  </a:lnTo>
                  <a:lnTo>
                    <a:pt x="199" y="35"/>
                  </a:lnTo>
                  <a:lnTo>
                    <a:pt x="206" y="34"/>
                  </a:lnTo>
                  <a:lnTo>
                    <a:pt x="212" y="21"/>
                  </a:lnTo>
                  <a:lnTo>
                    <a:pt x="218" y="20"/>
                  </a:lnTo>
                  <a:lnTo>
                    <a:pt x="226" y="15"/>
                  </a:lnTo>
                  <a:lnTo>
                    <a:pt x="234" y="11"/>
                  </a:lnTo>
                  <a:lnTo>
                    <a:pt x="241" y="11"/>
                  </a:lnTo>
                  <a:lnTo>
                    <a:pt x="247" y="4"/>
                  </a:lnTo>
                  <a:lnTo>
                    <a:pt x="257" y="4"/>
                  </a:lnTo>
                  <a:lnTo>
                    <a:pt x="268" y="4"/>
                  </a:lnTo>
                  <a:lnTo>
                    <a:pt x="281" y="7"/>
                  </a:lnTo>
                  <a:lnTo>
                    <a:pt x="291" y="14"/>
                  </a:lnTo>
                  <a:lnTo>
                    <a:pt x="292" y="18"/>
                  </a:lnTo>
                  <a:lnTo>
                    <a:pt x="294" y="21"/>
                  </a:lnTo>
                  <a:lnTo>
                    <a:pt x="295" y="29"/>
                  </a:lnTo>
                  <a:lnTo>
                    <a:pt x="294" y="32"/>
                  </a:lnTo>
                  <a:lnTo>
                    <a:pt x="294" y="40"/>
                  </a:lnTo>
                  <a:lnTo>
                    <a:pt x="292" y="45"/>
                  </a:lnTo>
                  <a:lnTo>
                    <a:pt x="316" y="62"/>
                  </a:lnTo>
                  <a:lnTo>
                    <a:pt x="323" y="71"/>
                  </a:lnTo>
                  <a:lnTo>
                    <a:pt x="333" y="74"/>
                  </a:lnTo>
                  <a:lnTo>
                    <a:pt x="342" y="79"/>
                  </a:lnTo>
                  <a:lnTo>
                    <a:pt x="348" y="80"/>
                  </a:lnTo>
                  <a:lnTo>
                    <a:pt x="357" y="75"/>
                  </a:lnTo>
                  <a:lnTo>
                    <a:pt x="365" y="62"/>
                  </a:lnTo>
                  <a:lnTo>
                    <a:pt x="368" y="51"/>
                  </a:lnTo>
                  <a:lnTo>
                    <a:pt x="371" y="29"/>
                  </a:lnTo>
                  <a:lnTo>
                    <a:pt x="374" y="2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0" name="Freeform 25"/>
            <p:cNvSpPr>
              <a:spLocks/>
            </p:cNvSpPr>
            <p:nvPr/>
          </p:nvSpPr>
          <p:spPr bwMode="auto">
            <a:xfrm>
              <a:off x="4448" y="2224"/>
              <a:ext cx="287" cy="52"/>
            </a:xfrm>
            <a:custGeom>
              <a:avLst/>
              <a:gdLst>
                <a:gd name="T0" fmla="*/ 21 w 287"/>
                <a:gd name="T1" fmla="*/ 7 h 52"/>
                <a:gd name="T2" fmla="*/ 57 w 287"/>
                <a:gd name="T3" fmla="*/ 7 h 52"/>
                <a:gd name="T4" fmla="*/ 79 w 287"/>
                <a:gd name="T5" fmla="*/ 9 h 52"/>
                <a:gd name="T6" fmla="*/ 97 w 287"/>
                <a:gd name="T7" fmla="*/ 24 h 52"/>
                <a:gd name="T8" fmla="*/ 114 w 287"/>
                <a:gd name="T9" fmla="*/ 28 h 52"/>
                <a:gd name="T10" fmla="*/ 140 w 287"/>
                <a:gd name="T11" fmla="*/ 34 h 52"/>
                <a:gd name="T12" fmla="*/ 156 w 287"/>
                <a:gd name="T13" fmla="*/ 37 h 52"/>
                <a:gd name="T14" fmla="*/ 162 w 287"/>
                <a:gd name="T15" fmla="*/ 24 h 52"/>
                <a:gd name="T16" fmla="*/ 196 w 287"/>
                <a:gd name="T17" fmla="*/ 28 h 52"/>
                <a:gd name="T18" fmla="*/ 221 w 287"/>
                <a:gd name="T19" fmla="*/ 32 h 52"/>
                <a:gd name="T20" fmla="*/ 238 w 287"/>
                <a:gd name="T21" fmla="*/ 34 h 52"/>
                <a:gd name="T22" fmla="*/ 250 w 287"/>
                <a:gd name="T23" fmla="*/ 28 h 52"/>
                <a:gd name="T24" fmla="*/ 270 w 287"/>
                <a:gd name="T25" fmla="*/ 24 h 52"/>
                <a:gd name="T26" fmla="*/ 287 w 287"/>
                <a:gd name="T27" fmla="*/ 21 h 52"/>
                <a:gd name="T28" fmla="*/ 283 w 287"/>
                <a:gd name="T29" fmla="*/ 37 h 52"/>
                <a:gd name="T30" fmla="*/ 270 w 287"/>
                <a:gd name="T31" fmla="*/ 41 h 52"/>
                <a:gd name="T32" fmla="*/ 261 w 287"/>
                <a:gd name="T33" fmla="*/ 43 h 52"/>
                <a:gd name="T34" fmla="*/ 249 w 287"/>
                <a:gd name="T35" fmla="*/ 48 h 52"/>
                <a:gd name="T36" fmla="*/ 236 w 287"/>
                <a:gd name="T37" fmla="*/ 48 h 52"/>
                <a:gd name="T38" fmla="*/ 226 w 287"/>
                <a:gd name="T39" fmla="*/ 49 h 52"/>
                <a:gd name="T40" fmla="*/ 209 w 287"/>
                <a:gd name="T41" fmla="*/ 52 h 52"/>
                <a:gd name="T42" fmla="*/ 198 w 287"/>
                <a:gd name="T43" fmla="*/ 41 h 52"/>
                <a:gd name="T44" fmla="*/ 185 w 287"/>
                <a:gd name="T45" fmla="*/ 52 h 52"/>
                <a:gd name="T46" fmla="*/ 168 w 287"/>
                <a:gd name="T47" fmla="*/ 41 h 52"/>
                <a:gd name="T48" fmla="*/ 159 w 287"/>
                <a:gd name="T49" fmla="*/ 43 h 52"/>
                <a:gd name="T50" fmla="*/ 145 w 287"/>
                <a:gd name="T51" fmla="*/ 48 h 52"/>
                <a:gd name="T52" fmla="*/ 131 w 287"/>
                <a:gd name="T53" fmla="*/ 45 h 52"/>
                <a:gd name="T54" fmla="*/ 116 w 287"/>
                <a:gd name="T55" fmla="*/ 43 h 52"/>
                <a:gd name="T56" fmla="*/ 100 w 287"/>
                <a:gd name="T57" fmla="*/ 48 h 52"/>
                <a:gd name="T58" fmla="*/ 80 w 287"/>
                <a:gd name="T59" fmla="*/ 40 h 52"/>
                <a:gd name="T60" fmla="*/ 52 w 287"/>
                <a:gd name="T61" fmla="*/ 35 h 52"/>
                <a:gd name="T62" fmla="*/ 32 w 287"/>
                <a:gd name="T63" fmla="*/ 31 h 52"/>
                <a:gd name="T64" fmla="*/ 12 w 287"/>
                <a:gd name="T65" fmla="*/ 23 h 52"/>
                <a:gd name="T66" fmla="*/ 1 w 287"/>
                <a:gd name="T67" fmla="*/ 20 h 52"/>
                <a:gd name="T68" fmla="*/ 0 w 287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7"/>
                <a:gd name="T106" fmla="*/ 0 h 52"/>
                <a:gd name="T107" fmla="*/ 287 w 287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7" h="52">
                  <a:moveTo>
                    <a:pt x="0" y="0"/>
                  </a:moveTo>
                  <a:lnTo>
                    <a:pt x="21" y="7"/>
                  </a:lnTo>
                  <a:lnTo>
                    <a:pt x="40" y="7"/>
                  </a:lnTo>
                  <a:lnTo>
                    <a:pt x="57" y="7"/>
                  </a:lnTo>
                  <a:lnTo>
                    <a:pt x="69" y="7"/>
                  </a:lnTo>
                  <a:lnTo>
                    <a:pt x="79" y="9"/>
                  </a:lnTo>
                  <a:lnTo>
                    <a:pt x="91" y="14"/>
                  </a:lnTo>
                  <a:lnTo>
                    <a:pt x="97" y="24"/>
                  </a:lnTo>
                  <a:lnTo>
                    <a:pt x="103" y="29"/>
                  </a:lnTo>
                  <a:lnTo>
                    <a:pt x="114" y="28"/>
                  </a:lnTo>
                  <a:lnTo>
                    <a:pt x="126" y="28"/>
                  </a:lnTo>
                  <a:lnTo>
                    <a:pt x="140" y="34"/>
                  </a:lnTo>
                  <a:lnTo>
                    <a:pt x="150" y="37"/>
                  </a:lnTo>
                  <a:lnTo>
                    <a:pt x="156" y="37"/>
                  </a:lnTo>
                  <a:lnTo>
                    <a:pt x="157" y="29"/>
                  </a:lnTo>
                  <a:lnTo>
                    <a:pt x="162" y="24"/>
                  </a:lnTo>
                  <a:lnTo>
                    <a:pt x="181" y="28"/>
                  </a:lnTo>
                  <a:lnTo>
                    <a:pt x="196" y="28"/>
                  </a:lnTo>
                  <a:lnTo>
                    <a:pt x="210" y="28"/>
                  </a:lnTo>
                  <a:lnTo>
                    <a:pt x="221" y="32"/>
                  </a:lnTo>
                  <a:lnTo>
                    <a:pt x="227" y="35"/>
                  </a:lnTo>
                  <a:lnTo>
                    <a:pt x="238" y="34"/>
                  </a:lnTo>
                  <a:lnTo>
                    <a:pt x="246" y="31"/>
                  </a:lnTo>
                  <a:lnTo>
                    <a:pt x="250" y="28"/>
                  </a:lnTo>
                  <a:lnTo>
                    <a:pt x="263" y="28"/>
                  </a:lnTo>
                  <a:lnTo>
                    <a:pt x="270" y="24"/>
                  </a:lnTo>
                  <a:lnTo>
                    <a:pt x="281" y="21"/>
                  </a:lnTo>
                  <a:lnTo>
                    <a:pt x="287" y="21"/>
                  </a:lnTo>
                  <a:lnTo>
                    <a:pt x="286" y="32"/>
                  </a:lnTo>
                  <a:lnTo>
                    <a:pt x="283" y="37"/>
                  </a:lnTo>
                  <a:lnTo>
                    <a:pt x="277" y="41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1" y="43"/>
                  </a:lnTo>
                  <a:lnTo>
                    <a:pt x="255" y="49"/>
                  </a:lnTo>
                  <a:lnTo>
                    <a:pt x="249" y="48"/>
                  </a:lnTo>
                  <a:lnTo>
                    <a:pt x="243" y="45"/>
                  </a:lnTo>
                  <a:lnTo>
                    <a:pt x="236" y="48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21" y="52"/>
                  </a:lnTo>
                  <a:lnTo>
                    <a:pt x="209" y="52"/>
                  </a:lnTo>
                  <a:lnTo>
                    <a:pt x="204" y="48"/>
                  </a:lnTo>
                  <a:lnTo>
                    <a:pt x="198" y="41"/>
                  </a:lnTo>
                  <a:lnTo>
                    <a:pt x="190" y="48"/>
                  </a:lnTo>
                  <a:lnTo>
                    <a:pt x="185" y="52"/>
                  </a:lnTo>
                  <a:lnTo>
                    <a:pt x="179" y="52"/>
                  </a:lnTo>
                  <a:lnTo>
                    <a:pt x="168" y="41"/>
                  </a:lnTo>
                  <a:lnTo>
                    <a:pt x="165" y="43"/>
                  </a:lnTo>
                  <a:lnTo>
                    <a:pt x="159" y="43"/>
                  </a:lnTo>
                  <a:lnTo>
                    <a:pt x="154" y="49"/>
                  </a:lnTo>
                  <a:lnTo>
                    <a:pt x="145" y="48"/>
                  </a:lnTo>
                  <a:lnTo>
                    <a:pt x="136" y="48"/>
                  </a:lnTo>
                  <a:lnTo>
                    <a:pt x="131" y="45"/>
                  </a:lnTo>
                  <a:lnTo>
                    <a:pt x="125" y="41"/>
                  </a:lnTo>
                  <a:lnTo>
                    <a:pt x="116" y="43"/>
                  </a:lnTo>
                  <a:lnTo>
                    <a:pt x="106" y="49"/>
                  </a:lnTo>
                  <a:lnTo>
                    <a:pt x="100" y="48"/>
                  </a:lnTo>
                  <a:lnTo>
                    <a:pt x="91" y="45"/>
                  </a:lnTo>
                  <a:lnTo>
                    <a:pt x="80" y="40"/>
                  </a:lnTo>
                  <a:lnTo>
                    <a:pt x="71" y="40"/>
                  </a:lnTo>
                  <a:lnTo>
                    <a:pt x="52" y="35"/>
                  </a:lnTo>
                  <a:lnTo>
                    <a:pt x="40" y="32"/>
                  </a:lnTo>
                  <a:lnTo>
                    <a:pt x="32" y="31"/>
                  </a:lnTo>
                  <a:lnTo>
                    <a:pt x="20" y="29"/>
                  </a:lnTo>
                  <a:lnTo>
                    <a:pt x="12" y="23"/>
                  </a:lnTo>
                  <a:lnTo>
                    <a:pt x="4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1" name="Freeform 26"/>
            <p:cNvSpPr>
              <a:spLocks/>
            </p:cNvSpPr>
            <p:nvPr/>
          </p:nvSpPr>
          <p:spPr bwMode="auto">
            <a:xfrm>
              <a:off x="4605" y="2120"/>
              <a:ext cx="130" cy="101"/>
            </a:xfrm>
            <a:custGeom>
              <a:avLst/>
              <a:gdLst>
                <a:gd name="T0" fmla="*/ 64 w 130"/>
                <a:gd name="T1" fmla="*/ 2 h 101"/>
                <a:gd name="T2" fmla="*/ 109 w 130"/>
                <a:gd name="T3" fmla="*/ 0 h 101"/>
                <a:gd name="T4" fmla="*/ 117 w 130"/>
                <a:gd name="T5" fmla="*/ 12 h 101"/>
                <a:gd name="T6" fmla="*/ 104 w 130"/>
                <a:gd name="T7" fmla="*/ 20 h 101"/>
                <a:gd name="T8" fmla="*/ 101 w 130"/>
                <a:gd name="T9" fmla="*/ 26 h 101"/>
                <a:gd name="T10" fmla="*/ 92 w 130"/>
                <a:gd name="T11" fmla="*/ 34 h 101"/>
                <a:gd name="T12" fmla="*/ 81 w 130"/>
                <a:gd name="T13" fmla="*/ 36 h 101"/>
                <a:gd name="T14" fmla="*/ 70 w 130"/>
                <a:gd name="T15" fmla="*/ 31 h 101"/>
                <a:gd name="T16" fmla="*/ 58 w 130"/>
                <a:gd name="T17" fmla="*/ 20 h 101"/>
                <a:gd name="T18" fmla="*/ 42 w 130"/>
                <a:gd name="T19" fmla="*/ 20 h 101"/>
                <a:gd name="T20" fmla="*/ 41 w 130"/>
                <a:gd name="T21" fmla="*/ 36 h 101"/>
                <a:gd name="T22" fmla="*/ 42 w 130"/>
                <a:gd name="T23" fmla="*/ 45 h 101"/>
                <a:gd name="T24" fmla="*/ 58 w 130"/>
                <a:gd name="T25" fmla="*/ 39 h 101"/>
                <a:gd name="T26" fmla="*/ 69 w 130"/>
                <a:gd name="T27" fmla="*/ 42 h 101"/>
                <a:gd name="T28" fmla="*/ 65 w 130"/>
                <a:gd name="T29" fmla="*/ 51 h 101"/>
                <a:gd name="T30" fmla="*/ 64 w 130"/>
                <a:gd name="T31" fmla="*/ 57 h 101"/>
                <a:gd name="T32" fmla="*/ 65 w 130"/>
                <a:gd name="T33" fmla="*/ 67 h 101"/>
                <a:gd name="T34" fmla="*/ 73 w 130"/>
                <a:gd name="T35" fmla="*/ 71 h 101"/>
                <a:gd name="T36" fmla="*/ 70 w 130"/>
                <a:gd name="T37" fmla="*/ 82 h 101"/>
                <a:gd name="T38" fmla="*/ 65 w 130"/>
                <a:gd name="T39" fmla="*/ 94 h 101"/>
                <a:gd name="T40" fmla="*/ 55 w 130"/>
                <a:gd name="T41" fmla="*/ 98 h 101"/>
                <a:gd name="T42" fmla="*/ 50 w 130"/>
                <a:gd name="T43" fmla="*/ 91 h 101"/>
                <a:gd name="T44" fmla="*/ 44 w 130"/>
                <a:gd name="T45" fmla="*/ 77 h 101"/>
                <a:gd name="T46" fmla="*/ 44 w 130"/>
                <a:gd name="T47" fmla="*/ 64 h 101"/>
                <a:gd name="T48" fmla="*/ 28 w 130"/>
                <a:gd name="T49" fmla="*/ 64 h 101"/>
                <a:gd name="T50" fmla="*/ 19 w 130"/>
                <a:gd name="T51" fmla="*/ 65 h 101"/>
                <a:gd name="T52" fmla="*/ 31 w 130"/>
                <a:gd name="T53" fmla="*/ 71 h 101"/>
                <a:gd name="T54" fmla="*/ 38 w 130"/>
                <a:gd name="T55" fmla="*/ 81 h 101"/>
                <a:gd name="T56" fmla="*/ 33 w 130"/>
                <a:gd name="T57" fmla="*/ 93 h 101"/>
                <a:gd name="T58" fmla="*/ 24 w 130"/>
                <a:gd name="T59" fmla="*/ 101 h 101"/>
                <a:gd name="T60" fmla="*/ 24 w 130"/>
                <a:gd name="T61" fmla="*/ 91 h 101"/>
                <a:gd name="T62" fmla="*/ 17 w 130"/>
                <a:gd name="T63" fmla="*/ 81 h 101"/>
                <a:gd name="T64" fmla="*/ 8 w 130"/>
                <a:gd name="T65" fmla="*/ 71 h 101"/>
                <a:gd name="T66" fmla="*/ 2 w 130"/>
                <a:gd name="T67" fmla="*/ 60 h 101"/>
                <a:gd name="T68" fmla="*/ 13 w 130"/>
                <a:gd name="T69" fmla="*/ 48 h 101"/>
                <a:gd name="T70" fmla="*/ 19 w 130"/>
                <a:gd name="T71" fmla="*/ 33 h 101"/>
                <a:gd name="T72" fmla="*/ 21 w 130"/>
                <a:gd name="T73" fmla="*/ 22 h 101"/>
                <a:gd name="T74" fmla="*/ 19 w 130"/>
                <a:gd name="T75" fmla="*/ 12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"/>
                <a:gd name="T115" fmla="*/ 0 h 101"/>
                <a:gd name="T116" fmla="*/ 130 w 130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" h="101">
                  <a:moveTo>
                    <a:pt x="33" y="0"/>
                  </a:moveTo>
                  <a:lnTo>
                    <a:pt x="64" y="2"/>
                  </a:lnTo>
                  <a:lnTo>
                    <a:pt x="93" y="2"/>
                  </a:lnTo>
                  <a:lnTo>
                    <a:pt x="109" y="0"/>
                  </a:lnTo>
                  <a:lnTo>
                    <a:pt x="130" y="9"/>
                  </a:lnTo>
                  <a:lnTo>
                    <a:pt x="117" y="12"/>
                  </a:lnTo>
                  <a:lnTo>
                    <a:pt x="109" y="17"/>
                  </a:lnTo>
                  <a:lnTo>
                    <a:pt x="104" y="20"/>
                  </a:lnTo>
                  <a:lnTo>
                    <a:pt x="101" y="23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92" y="34"/>
                  </a:lnTo>
                  <a:lnTo>
                    <a:pt x="84" y="34"/>
                  </a:lnTo>
                  <a:lnTo>
                    <a:pt x="81" y="36"/>
                  </a:lnTo>
                  <a:lnTo>
                    <a:pt x="73" y="36"/>
                  </a:lnTo>
                  <a:lnTo>
                    <a:pt x="70" y="31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39" y="28"/>
                  </a:lnTo>
                  <a:lnTo>
                    <a:pt x="41" y="36"/>
                  </a:lnTo>
                  <a:lnTo>
                    <a:pt x="41" y="40"/>
                  </a:lnTo>
                  <a:lnTo>
                    <a:pt x="42" y="45"/>
                  </a:lnTo>
                  <a:lnTo>
                    <a:pt x="48" y="43"/>
                  </a:lnTo>
                  <a:lnTo>
                    <a:pt x="58" y="39"/>
                  </a:lnTo>
                  <a:lnTo>
                    <a:pt x="64" y="39"/>
                  </a:lnTo>
                  <a:lnTo>
                    <a:pt x="69" y="42"/>
                  </a:lnTo>
                  <a:lnTo>
                    <a:pt x="69" y="45"/>
                  </a:lnTo>
                  <a:lnTo>
                    <a:pt x="65" y="51"/>
                  </a:lnTo>
                  <a:lnTo>
                    <a:pt x="64" y="54"/>
                  </a:lnTo>
                  <a:lnTo>
                    <a:pt x="64" y="57"/>
                  </a:lnTo>
                  <a:lnTo>
                    <a:pt x="62" y="62"/>
                  </a:lnTo>
                  <a:lnTo>
                    <a:pt x="65" y="67"/>
                  </a:lnTo>
                  <a:lnTo>
                    <a:pt x="72" y="73"/>
                  </a:lnTo>
                  <a:lnTo>
                    <a:pt x="73" y="71"/>
                  </a:lnTo>
                  <a:lnTo>
                    <a:pt x="73" y="77"/>
                  </a:lnTo>
                  <a:lnTo>
                    <a:pt x="70" y="82"/>
                  </a:lnTo>
                  <a:lnTo>
                    <a:pt x="67" y="87"/>
                  </a:lnTo>
                  <a:lnTo>
                    <a:pt x="65" y="94"/>
                  </a:lnTo>
                  <a:lnTo>
                    <a:pt x="59" y="98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50" y="91"/>
                  </a:lnTo>
                  <a:lnTo>
                    <a:pt x="48" y="81"/>
                  </a:lnTo>
                  <a:lnTo>
                    <a:pt x="44" y="77"/>
                  </a:lnTo>
                  <a:lnTo>
                    <a:pt x="42" y="73"/>
                  </a:lnTo>
                  <a:lnTo>
                    <a:pt x="44" y="64"/>
                  </a:lnTo>
                  <a:lnTo>
                    <a:pt x="39" y="60"/>
                  </a:lnTo>
                  <a:lnTo>
                    <a:pt x="28" y="64"/>
                  </a:lnTo>
                  <a:lnTo>
                    <a:pt x="24" y="60"/>
                  </a:lnTo>
                  <a:lnTo>
                    <a:pt x="19" y="65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3" y="74"/>
                  </a:lnTo>
                  <a:lnTo>
                    <a:pt x="38" y="81"/>
                  </a:lnTo>
                  <a:lnTo>
                    <a:pt x="38" y="85"/>
                  </a:lnTo>
                  <a:lnTo>
                    <a:pt x="33" y="93"/>
                  </a:lnTo>
                  <a:lnTo>
                    <a:pt x="27" y="99"/>
                  </a:lnTo>
                  <a:lnTo>
                    <a:pt x="24" y="101"/>
                  </a:lnTo>
                  <a:lnTo>
                    <a:pt x="24" y="96"/>
                  </a:lnTo>
                  <a:lnTo>
                    <a:pt x="24" y="91"/>
                  </a:lnTo>
                  <a:lnTo>
                    <a:pt x="25" y="85"/>
                  </a:lnTo>
                  <a:lnTo>
                    <a:pt x="17" y="81"/>
                  </a:lnTo>
                  <a:lnTo>
                    <a:pt x="10" y="76"/>
                  </a:lnTo>
                  <a:lnTo>
                    <a:pt x="8" y="71"/>
                  </a:lnTo>
                  <a:lnTo>
                    <a:pt x="0" y="68"/>
                  </a:lnTo>
                  <a:lnTo>
                    <a:pt x="2" y="60"/>
                  </a:lnTo>
                  <a:lnTo>
                    <a:pt x="8" y="56"/>
                  </a:lnTo>
                  <a:lnTo>
                    <a:pt x="13" y="48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9"/>
                  </a:lnTo>
                  <a:lnTo>
                    <a:pt x="19" y="1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2" name="Freeform 27"/>
            <p:cNvSpPr>
              <a:spLocks/>
            </p:cNvSpPr>
            <p:nvPr/>
          </p:nvSpPr>
          <p:spPr bwMode="auto">
            <a:xfrm>
              <a:off x="4468" y="2075"/>
              <a:ext cx="144" cy="139"/>
            </a:xfrm>
            <a:custGeom>
              <a:avLst/>
              <a:gdLst>
                <a:gd name="T0" fmla="*/ 0 w 144"/>
                <a:gd name="T1" fmla="*/ 47 h 139"/>
                <a:gd name="T2" fmla="*/ 29 w 144"/>
                <a:gd name="T3" fmla="*/ 25 h 139"/>
                <a:gd name="T4" fmla="*/ 45 w 144"/>
                <a:gd name="T5" fmla="*/ 16 h 139"/>
                <a:gd name="T6" fmla="*/ 52 w 144"/>
                <a:gd name="T7" fmla="*/ 8 h 139"/>
                <a:gd name="T8" fmla="*/ 76 w 144"/>
                <a:gd name="T9" fmla="*/ 0 h 139"/>
                <a:gd name="T10" fmla="*/ 88 w 144"/>
                <a:gd name="T11" fmla="*/ 17 h 139"/>
                <a:gd name="T12" fmla="*/ 100 w 144"/>
                <a:gd name="T13" fmla="*/ 10 h 139"/>
                <a:gd name="T14" fmla="*/ 105 w 144"/>
                <a:gd name="T15" fmla="*/ 5 h 139"/>
                <a:gd name="T16" fmla="*/ 116 w 144"/>
                <a:gd name="T17" fmla="*/ 0 h 139"/>
                <a:gd name="T18" fmla="*/ 122 w 144"/>
                <a:gd name="T19" fmla="*/ 0 h 139"/>
                <a:gd name="T20" fmla="*/ 124 w 144"/>
                <a:gd name="T21" fmla="*/ 6 h 139"/>
                <a:gd name="T22" fmla="*/ 124 w 144"/>
                <a:gd name="T23" fmla="*/ 11 h 139"/>
                <a:gd name="T24" fmla="*/ 117 w 144"/>
                <a:gd name="T25" fmla="*/ 19 h 139"/>
                <a:gd name="T26" fmla="*/ 117 w 144"/>
                <a:gd name="T27" fmla="*/ 23 h 139"/>
                <a:gd name="T28" fmla="*/ 134 w 144"/>
                <a:gd name="T29" fmla="*/ 44 h 139"/>
                <a:gd name="T30" fmla="*/ 137 w 144"/>
                <a:gd name="T31" fmla="*/ 56 h 139"/>
                <a:gd name="T32" fmla="*/ 142 w 144"/>
                <a:gd name="T33" fmla="*/ 56 h 139"/>
                <a:gd name="T34" fmla="*/ 144 w 144"/>
                <a:gd name="T35" fmla="*/ 62 h 139"/>
                <a:gd name="T36" fmla="*/ 137 w 144"/>
                <a:gd name="T37" fmla="*/ 68 h 139"/>
                <a:gd name="T38" fmla="*/ 133 w 144"/>
                <a:gd name="T39" fmla="*/ 65 h 139"/>
                <a:gd name="T40" fmla="*/ 122 w 144"/>
                <a:gd name="T41" fmla="*/ 70 h 139"/>
                <a:gd name="T42" fmla="*/ 124 w 144"/>
                <a:gd name="T43" fmla="*/ 82 h 139"/>
                <a:gd name="T44" fmla="*/ 111 w 144"/>
                <a:gd name="T45" fmla="*/ 90 h 139"/>
                <a:gd name="T46" fmla="*/ 111 w 144"/>
                <a:gd name="T47" fmla="*/ 110 h 139"/>
                <a:gd name="T48" fmla="*/ 111 w 144"/>
                <a:gd name="T49" fmla="*/ 124 h 139"/>
                <a:gd name="T50" fmla="*/ 105 w 144"/>
                <a:gd name="T51" fmla="*/ 130 h 139"/>
                <a:gd name="T52" fmla="*/ 100 w 144"/>
                <a:gd name="T53" fmla="*/ 139 h 139"/>
                <a:gd name="T54" fmla="*/ 94 w 144"/>
                <a:gd name="T55" fmla="*/ 138 h 139"/>
                <a:gd name="T56" fmla="*/ 85 w 144"/>
                <a:gd name="T57" fmla="*/ 133 h 139"/>
                <a:gd name="T58" fmla="*/ 77 w 144"/>
                <a:gd name="T59" fmla="*/ 129 h 139"/>
                <a:gd name="T60" fmla="*/ 71 w 144"/>
                <a:gd name="T61" fmla="*/ 121 h 139"/>
                <a:gd name="T62" fmla="*/ 49 w 144"/>
                <a:gd name="T63" fmla="*/ 122 h 139"/>
                <a:gd name="T64" fmla="*/ 31 w 144"/>
                <a:gd name="T65" fmla="*/ 118 h 139"/>
                <a:gd name="T66" fmla="*/ 18 w 144"/>
                <a:gd name="T67" fmla="*/ 105 h 139"/>
                <a:gd name="T68" fmla="*/ 11 w 144"/>
                <a:gd name="T69" fmla="*/ 96 h 139"/>
                <a:gd name="T70" fmla="*/ 4 w 144"/>
                <a:gd name="T71" fmla="*/ 88 h 139"/>
                <a:gd name="T72" fmla="*/ 4 w 144"/>
                <a:gd name="T73" fmla="*/ 73 h 139"/>
                <a:gd name="T74" fmla="*/ 0 w 144"/>
                <a:gd name="T75" fmla="*/ 47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39"/>
                <a:gd name="T116" fmla="*/ 144 w 14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39">
                  <a:moveTo>
                    <a:pt x="0" y="47"/>
                  </a:moveTo>
                  <a:lnTo>
                    <a:pt x="29" y="25"/>
                  </a:lnTo>
                  <a:lnTo>
                    <a:pt x="45" y="16"/>
                  </a:lnTo>
                  <a:lnTo>
                    <a:pt x="52" y="8"/>
                  </a:lnTo>
                  <a:lnTo>
                    <a:pt x="76" y="0"/>
                  </a:lnTo>
                  <a:lnTo>
                    <a:pt x="88" y="17"/>
                  </a:lnTo>
                  <a:lnTo>
                    <a:pt x="100" y="10"/>
                  </a:lnTo>
                  <a:lnTo>
                    <a:pt x="105" y="5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4" y="6"/>
                  </a:lnTo>
                  <a:lnTo>
                    <a:pt x="124" y="11"/>
                  </a:lnTo>
                  <a:lnTo>
                    <a:pt x="117" y="19"/>
                  </a:lnTo>
                  <a:lnTo>
                    <a:pt x="117" y="23"/>
                  </a:lnTo>
                  <a:lnTo>
                    <a:pt x="134" y="44"/>
                  </a:lnTo>
                  <a:lnTo>
                    <a:pt x="137" y="56"/>
                  </a:lnTo>
                  <a:lnTo>
                    <a:pt x="142" y="56"/>
                  </a:lnTo>
                  <a:lnTo>
                    <a:pt x="144" y="62"/>
                  </a:lnTo>
                  <a:lnTo>
                    <a:pt x="137" y="68"/>
                  </a:lnTo>
                  <a:lnTo>
                    <a:pt x="133" y="65"/>
                  </a:lnTo>
                  <a:lnTo>
                    <a:pt x="122" y="70"/>
                  </a:lnTo>
                  <a:lnTo>
                    <a:pt x="124" y="82"/>
                  </a:lnTo>
                  <a:lnTo>
                    <a:pt x="111" y="90"/>
                  </a:lnTo>
                  <a:lnTo>
                    <a:pt x="111" y="110"/>
                  </a:lnTo>
                  <a:lnTo>
                    <a:pt x="111" y="124"/>
                  </a:lnTo>
                  <a:lnTo>
                    <a:pt x="105" y="130"/>
                  </a:lnTo>
                  <a:lnTo>
                    <a:pt x="100" y="139"/>
                  </a:lnTo>
                  <a:lnTo>
                    <a:pt x="94" y="138"/>
                  </a:lnTo>
                  <a:lnTo>
                    <a:pt x="85" y="133"/>
                  </a:lnTo>
                  <a:lnTo>
                    <a:pt x="77" y="129"/>
                  </a:lnTo>
                  <a:lnTo>
                    <a:pt x="71" y="121"/>
                  </a:lnTo>
                  <a:lnTo>
                    <a:pt x="49" y="122"/>
                  </a:lnTo>
                  <a:lnTo>
                    <a:pt x="31" y="118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4" y="88"/>
                  </a:lnTo>
                  <a:lnTo>
                    <a:pt x="4" y="7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3" name="Freeform 28"/>
            <p:cNvSpPr>
              <a:spLocks/>
            </p:cNvSpPr>
            <p:nvPr/>
          </p:nvSpPr>
          <p:spPr bwMode="auto">
            <a:xfrm>
              <a:off x="4774" y="2154"/>
              <a:ext cx="276" cy="130"/>
            </a:xfrm>
            <a:custGeom>
              <a:avLst/>
              <a:gdLst>
                <a:gd name="T0" fmla="*/ 25 w 276"/>
                <a:gd name="T1" fmla="*/ 2 h 130"/>
                <a:gd name="T2" fmla="*/ 54 w 276"/>
                <a:gd name="T3" fmla="*/ 22 h 130"/>
                <a:gd name="T4" fmla="*/ 59 w 276"/>
                <a:gd name="T5" fmla="*/ 31 h 130"/>
                <a:gd name="T6" fmla="*/ 76 w 276"/>
                <a:gd name="T7" fmla="*/ 26 h 130"/>
                <a:gd name="T8" fmla="*/ 85 w 276"/>
                <a:gd name="T9" fmla="*/ 30 h 130"/>
                <a:gd name="T10" fmla="*/ 96 w 276"/>
                <a:gd name="T11" fmla="*/ 22 h 130"/>
                <a:gd name="T12" fmla="*/ 112 w 276"/>
                <a:gd name="T13" fmla="*/ 17 h 130"/>
                <a:gd name="T14" fmla="*/ 147 w 276"/>
                <a:gd name="T15" fmla="*/ 26 h 130"/>
                <a:gd name="T16" fmla="*/ 169 w 276"/>
                <a:gd name="T17" fmla="*/ 37 h 130"/>
                <a:gd name="T18" fmla="*/ 186 w 276"/>
                <a:gd name="T19" fmla="*/ 45 h 130"/>
                <a:gd name="T20" fmla="*/ 215 w 276"/>
                <a:gd name="T21" fmla="*/ 62 h 130"/>
                <a:gd name="T22" fmla="*/ 218 w 276"/>
                <a:gd name="T23" fmla="*/ 71 h 130"/>
                <a:gd name="T24" fmla="*/ 232 w 276"/>
                <a:gd name="T25" fmla="*/ 79 h 130"/>
                <a:gd name="T26" fmla="*/ 243 w 276"/>
                <a:gd name="T27" fmla="*/ 82 h 130"/>
                <a:gd name="T28" fmla="*/ 255 w 276"/>
                <a:gd name="T29" fmla="*/ 98 h 130"/>
                <a:gd name="T30" fmla="*/ 265 w 276"/>
                <a:gd name="T31" fmla="*/ 107 h 130"/>
                <a:gd name="T32" fmla="*/ 266 w 276"/>
                <a:gd name="T33" fmla="*/ 130 h 130"/>
                <a:gd name="T34" fmla="*/ 254 w 276"/>
                <a:gd name="T35" fmla="*/ 130 h 130"/>
                <a:gd name="T36" fmla="*/ 246 w 276"/>
                <a:gd name="T37" fmla="*/ 125 h 130"/>
                <a:gd name="T38" fmla="*/ 218 w 276"/>
                <a:gd name="T39" fmla="*/ 102 h 130"/>
                <a:gd name="T40" fmla="*/ 190 w 276"/>
                <a:gd name="T41" fmla="*/ 102 h 130"/>
                <a:gd name="T42" fmla="*/ 181 w 276"/>
                <a:gd name="T43" fmla="*/ 110 h 130"/>
                <a:gd name="T44" fmla="*/ 173 w 276"/>
                <a:gd name="T45" fmla="*/ 115 h 130"/>
                <a:gd name="T46" fmla="*/ 156 w 276"/>
                <a:gd name="T47" fmla="*/ 121 h 130"/>
                <a:gd name="T48" fmla="*/ 141 w 276"/>
                <a:gd name="T49" fmla="*/ 118 h 130"/>
                <a:gd name="T50" fmla="*/ 127 w 276"/>
                <a:gd name="T51" fmla="*/ 118 h 130"/>
                <a:gd name="T52" fmla="*/ 110 w 276"/>
                <a:gd name="T53" fmla="*/ 88 h 130"/>
                <a:gd name="T54" fmla="*/ 90 w 276"/>
                <a:gd name="T55" fmla="*/ 62 h 130"/>
                <a:gd name="T56" fmla="*/ 65 w 276"/>
                <a:gd name="T57" fmla="*/ 53 h 130"/>
                <a:gd name="T58" fmla="*/ 42 w 276"/>
                <a:gd name="T59" fmla="*/ 51 h 130"/>
                <a:gd name="T60" fmla="*/ 19 w 276"/>
                <a:gd name="T61" fmla="*/ 42 h 130"/>
                <a:gd name="T62" fmla="*/ 20 w 276"/>
                <a:gd name="T63" fmla="*/ 14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6"/>
                <a:gd name="T97" fmla="*/ 0 h 130"/>
                <a:gd name="T98" fmla="*/ 276 w 276"/>
                <a:gd name="T99" fmla="*/ 130 h 1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6" h="130">
                  <a:moveTo>
                    <a:pt x="0" y="0"/>
                  </a:moveTo>
                  <a:lnTo>
                    <a:pt x="25" y="2"/>
                  </a:lnTo>
                  <a:lnTo>
                    <a:pt x="45" y="3"/>
                  </a:lnTo>
                  <a:lnTo>
                    <a:pt x="54" y="22"/>
                  </a:lnTo>
                  <a:lnTo>
                    <a:pt x="56" y="28"/>
                  </a:lnTo>
                  <a:lnTo>
                    <a:pt x="59" y="31"/>
                  </a:lnTo>
                  <a:lnTo>
                    <a:pt x="65" y="26"/>
                  </a:lnTo>
                  <a:lnTo>
                    <a:pt x="76" y="26"/>
                  </a:lnTo>
                  <a:lnTo>
                    <a:pt x="82" y="31"/>
                  </a:lnTo>
                  <a:lnTo>
                    <a:pt x="85" y="30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104" y="17"/>
                  </a:lnTo>
                  <a:lnTo>
                    <a:pt x="112" y="17"/>
                  </a:lnTo>
                  <a:lnTo>
                    <a:pt x="136" y="26"/>
                  </a:lnTo>
                  <a:lnTo>
                    <a:pt x="147" y="26"/>
                  </a:lnTo>
                  <a:lnTo>
                    <a:pt x="158" y="34"/>
                  </a:lnTo>
                  <a:lnTo>
                    <a:pt x="169" y="37"/>
                  </a:lnTo>
                  <a:lnTo>
                    <a:pt x="178" y="43"/>
                  </a:lnTo>
                  <a:lnTo>
                    <a:pt x="186" y="45"/>
                  </a:lnTo>
                  <a:lnTo>
                    <a:pt x="206" y="51"/>
                  </a:lnTo>
                  <a:lnTo>
                    <a:pt x="215" y="62"/>
                  </a:lnTo>
                  <a:lnTo>
                    <a:pt x="220" y="68"/>
                  </a:lnTo>
                  <a:lnTo>
                    <a:pt x="218" y="71"/>
                  </a:lnTo>
                  <a:lnTo>
                    <a:pt x="226" y="77"/>
                  </a:lnTo>
                  <a:lnTo>
                    <a:pt x="232" y="79"/>
                  </a:lnTo>
                  <a:lnTo>
                    <a:pt x="235" y="81"/>
                  </a:lnTo>
                  <a:lnTo>
                    <a:pt x="243" y="82"/>
                  </a:lnTo>
                  <a:lnTo>
                    <a:pt x="255" y="91"/>
                  </a:lnTo>
                  <a:lnTo>
                    <a:pt x="255" y="98"/>
                  </a:lnTo>
                  <a:lnTo>
                    <a:pt x="263" y="104"/>
                  </a:lnTo>
                  <a:lnTo>
                    <a:pt x="265" y="107"/>
                  </a:lnTo>
                  <a:lnTo>
                    <a:pt x="276" y="119"/>
                  </a:lnTo>
                  <a:lnTo>
                    <a:pt x="266" y="130"/>
                  </a:lnTo>
                  <a:lnTo>
                    <a:pt x="263" y="130"/>
                  </a:lnTo>
                  <a:lnTo>
                    <a:pt x="254" y="130"/>
                  </a:lnTo>
                  <a:lnTo>
                    <a:pt x="251" y="125"/>
                  </a:lnTo>
                  <a:lnTo>
                    <a:pt x="246" y="125"/>
                  </a:lnTo>
                  <a:lnTo>
                    <a:pt x="242" y="127"/>
                  </a:lnTo>
                  <a:lnTo>
                    <a:pt x="218" y="102"/>
                  </a:lnTo>
                  <a:lnTo>
                    <a:pt x="204" y="104"/>
                  </a:lnTo>
                  <a:lnTo>
                    <a:pt x="190" y="102"/>
                  </a:lnTo>
                  <a:lnTo>
                    <a:pt x="186" y="105"/>
                  </a:lnTo>
                  <a:lnTo>
                    <a:pt x="181" y="110"/>
                  </a:lnTo>
                  <a:lnTo>
                    <a:pt x="180" y="107"/>
                  </a:lnTo>
                  <a:lnTo>
                    <a:pt x="173" y="115"/>
                  </a:lnTo>
                  <a:lnTo>
                    <a:pt x="164" y="125"/>
                  </a:lnTo>
                  <a:lnTo>
                    <a:pt x="156" y="121"/>
                  </a:lnTo>
                  <a:lnTo>
                    <a:pt x="147" y="118"/>
                  </a:lnTo>
                  <a:lnTo>
                    <a:pt x="141" y="118"/>
                  </a:lnTo>
                  <a:lnTo>
                    <a:pt x="132" y="115"/>
                  </a:lnTo>
                  <a:lnTo>
                    <a:pt x="127" y="118"/>
                  </a:lnTo>
                  <a:lnTo>
                    <a:pt x="121" y="102"/>
                  </a:lnTo>
                  <a:lnTo>
                    <a:pt x="110" y="88"/>
                  </a:lnTo>
                  <a:lnTo>
                    <a:pt x="99" y="71"/>
                  </a:lnTo>
                  <a:lnTo>
                    <a:pt x="90" y="62"/>
                  </a:lnTo>
                  <a:lnTo>
                    <a:pt x="82" y="53"/>
                  </a:lnTo>
                  <a:lnTo>
                    <a:pt x="65" y="53"/>
                  </a:lnTo>
                  <a:lnTo>
                    <a:pt x="50" y="57"/>
                  </a:lnTo>
                  <a:lnTo>
                    <a:pt x="42" y="51"/>
                  </a:lnTo>
                  <a:lnTo>
                    <a:pt x="26" y="47"/>
                  </a:lnTo>
                  <a:lnTo>
                    <a:pt x="19" y="42"/>
                  </a:lnTo>
                  <a:lnTo>
                    <a:pt x="19" y="23"/>
                  </a:lnTo>
                  <a:lnTo>
                    <a:pt x="2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4" name="Freeform 29"/>
            <p:cNvSpPr>
              <a:spLocks/>
            </p:cNvSpPr>
            <p:nvPr/>
          </p:nvSpPr>
          <p:spPr bwMode="auto">
            <a:xfrm>
              <a:off x="4263" y="2061"/>
              <a:ext cx="168" cy="172"/>
            </a:xfrm>
            <a:custGeom>
              <a:avLst/>
              <a:gdLst>
                <a:gd name="T0" fmla="*/ 0 w 168"/>
                <a:gd name="T1" fmla="*/ 5 h 172"/>
                <a:gd name="T2" fmla="*/ 17 w 168"/>
                <a:gd name="T3" fmla="*/ 0 h 172"/>
                <a:gd name="T4" fmla="*/ 38 w 168"/>
                <a:gd name="T5" fmla="*/ 8 h 172"/>
                <a:gd name="T6" fmla="*/ 41 w 168"/>
                <a:gd name="T7" fmla="*/ 16 h 172"/>
                <a:gd name="T8" fmla="*/ 41 w 168"/>
                <a:gd name="T9" fmla="*/ 19 h 172"/>
                <a:gd name="T10" fmla="*/ 45 w 168"/>
                <a:gd name="T11" fmla="*/ 20 h 172"/>
                <a:gd name="T12" fmla="*/ 45 w 168"/>
                <a:gd name="T13" fmla="*/ 24 h 172"/>
                <a:gd name="T14" fmla="*/ 52 w 168"/>
                <a:gd name="T15" fmla="*/ 25 h 172"/>
                <a:gd name="T16" fmla="*/ 52 w 168"/>
                <a:gd name="T17" fmla="*/ 31 h 172"/>
                <a:gd name="T18" fmla="*/ 72 w 168"/>
                <a:gd name="T19" fmla="*/ 50 h 172"/>
                <a:gd name="T20" fmla="*/ 75 w 168"/>
                <a:gd name="T21" fmla="*/ 50 h 172"/>
                <a:gd name="T22" fmla="*/ 78 w 168"/>
                <a:gd name="T23" fmla="*/ 54 h 172"/>
                <a:gd name="T24" fmla="*/ 81 w 168"/>
                <a:gd name="T25" fmla="*/ 59 h 172"/>
                <a:gd name="T26" fmla="*/ 84 w 168"/>
                <a:gd name="T27" fmla="*/ 59 h 172"/>
                <a:gd name="T28" fmla="*/ 98 w 168"/>
                <a:gd name="T29" fmla="*/ 65 h 172"/>
                <a:gd name="T30" fmla="*/ 124 w 168"/>
                <a:gd name="T31" fmla="*/ 68 h 172"/>
                <a:gd name="T32" fmla="*/ 126 w 168"/>
                <a:gd name="T33" fmla="*/ 90 h 172"/>
                <a:gd name="T34" fmla="*/ 132 w 168"/>
                <a:gd name="T35" fmla="*/ 93 h 172"/>
                <a:gd name="T36" fmla="*/ 130 w 168"/>
                <a:gd name="T37" fmla="*/ 101 h 172"/>
                <a:gd name="T38" fmla="*/ 146 w 168"/>
                <a:gd name="T39" fmla="*/ 112 h 172"/>
                <a:gd name="T40" fmla="*/ 160 w 168"/>
                <a:gd name="T41" fmla="*/ 116 h 172"/>
                <a:gd name="T42" fmla="*/ 160 w 168"/>
                <a:gd name="T43" fmla="*/ 152 h 172"/>
                <a:gd name="T44" fmla="*/ 168 w 168"/>
                <a:gd name="T45" fmla="*/ 166 h 172"/>
                <a:gd name="T46" fmla="*/ 163 w 168"/>
                <a:gd name="T47" fmla="*/ 170 h 172"/>
                <a:gd name="T48" fmla="*/ 154 w 168"/>
                <a:gd name="T49" fmla="*/ 172 h 172"/>
                <a:gd name="T50" fmla="*/ 152 w 168"/>
                <a:gd name="T51" fmla="*/ 160 h 172"/>
                <a:gd name="T52" fmla="*/ 137 w 168"/>
                <a:gd name="T53" fmla="*/ 172 h 172"/>
                <a:gd name="T54" fmla="*/ 126 w 168"/>
                <a:gd name="T55" fmla="*/ 153 h 172"/>
                <a:gd name="T56" fmla="*/ 120 w 168"/>
                <a:gd name="T57" fmla="*/ 141 h 172"/>
                <a:gd name="T58" fmla="*/ 101 w 168"/>
                <a:gd name="T59" fmla="*/ 124 h 172"/>
                <a:gd name="T60" fmla="*/ 96 w 168"/>
                <a:gd name="T61" fmla="*/ 124 h 172"/>
                <a:gd name="T62" fmla="*/ 79 w 168"/>
                <a:gd name="T63" fmla="*/ 115 h 172"/>
                <a:gd name="T64" fmla="*/ 76 w 168"/>
                <a:gd name="T65" fmla="*/ 106 h 172"/>
                <a:gd name="T66" fmla="*/ 76 w 168"/>
                <a:gd name="T67" fmla="*/ 99 h 172"/>
                <a:gd name="T68" fmla="*/ 62 w 168"/>
                <a:gd name="T69" fmla="*/ 75 h 172"/>
                <a:gd name="T70" fmla="*/ 56 w 168"/>
                <a:gd name="T71" fmla="*/ 59 h 172"/>
                <a:gd name="T72" fmla="*/ 39 w 168"/>
                <a:gd name="T73" fmla="*/ 45 h 172"/>
                <a:gd name="T74" fmla="*/ 16 w 168"/>
                <a:gd name="T75" fmla="*/ 24 h 172"/>
                <a:gd name="T76" fmla="*/ 0 w 168"/>
                <a:gd name="T77" fmla="*/ 5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8"/>
                <a:gd name="T118" fmla="*/ 0 h 172"/>
                <a:gd name="T119" fmla="*/ 168 w 168"/>
                <a:gd name="T120" fmla="*/ 172 h 1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8" h="172">
                  <a:moveTo>
                    <a:pt x="0" y="5"/>
                  </a:moveTo>
                  <a:lnTo>
                    <a:pt x="17" y="0"/>
                  </a:lnTo>
                  <a:lnTo>
                    <a:pt x="38" y="8"/>
                  </a:lnTo>
                  <a:lnTo>
                    <a:pt x="41" y="16"/>
                  </a:lnTo>
                  <a:lnTo>
                    <a:pt x="41" y="19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52" y="25"/>
                  </a:lnTo>
                  <a:lnTo>
                    <a:pt x="52" y="31"/>
                  </a:lnTo>
                  <a:lnTo>
                    <a:pt x="72" y="50"/>
                  </a:lnTo>
                  <a:lnTo>
                    <a:pt x="75" y="50"/>
                  </a:lnTo>
                  <a:lnTo>
                    <a:pt x="78" y="54"/>
                  </a:lnTo>
                  <a:lnTo>
                    <a:pt x="81" y="59"/>
                  </a:lnTo>
                  <a:lnTo>
                    <a:pt x="84" y="59"/>
                  </a:lnTo>
                  <a:lnTo>
                    <a:pt x="98" y="65"/>
                  </a:lnTo>
                  <a:lnTo>
                    <a:pt x="124" y="68"/>
                  </a:lnTo>
                  <a:lnTo>
                    <a:pt x="126" y="90"/>
                  </a:lnTo>
                  <a:lnTo>
                    <a:pt x="132" y="93"/>
                  </a:lnTo>
                  <a:lnTo>
                    <a:pt x="130" y="101"/>
                  </a:lnTo>
                  <a:lnTo>
                    <a:pt x="146" y="112"/>
                  </a:lnTo>
                  <a:lnTo>
                    <a:pt x="160" y="116"/>
                  </a:lnTo>
                  <a:lnTo>
                    <a:pt x="160" y="152"/>
                  </a:lnTo>
                  <a:lnTo>
                    <a:pt x="168" y="166"/>
                  </a:lnTo>
                  <a:lnTo>
                    <a:pt x="163" y="170"/>
                  </a:lnTo>
                  <a:lnTo>
                    <a:pt x="154" y="172"/>
                  </a:lnTo>
                  <a:lnTo>
                    <a:pt x="152" y="160"/>
                  </a:lnTo>
                  <a:lnTo>
                    <a:pt x="137" y="172"/>
                  </a:lnTo>
                  <a:lnTo>
                    <a:pt x="126" y="153"/>
                  </a:lnTo>
                  <a:lnTo>
                    <a:pt x="120" y="141"/>
                  </a:lnTo>
                  <a:lnTo>
                    <a:pt x="101" y="124"/>
                  </a:lnTo>
                  <a:lnTo>
                    <a:pt x="96" y="124"/>
                  </a:lnTo>
                  <a:lnTo>
                    <a:pt x="79" y="115"/>
                  </a:lnTo>
                  <a:lnTo>
                    <a:pt x="76" y="106"/>
                  </a:lnTo>
                  <a:lnTo>
                    <a:pt x="76" y="99"/>
                  </a:lnTo>
                  <a:lnTo>
                    <a:pt x="62" y="75"/>
                  </a:lnTo>
                  <a:lnTo>
                    <a:pt x="56" y="59"/>
                  </a:lnTo>
                  <a:lnTo>
                    <a:pt x="39" y="45"/>
                  </a:lnTo>
                  <a:lnTo>
                    <a:pt x="16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5" name="Freeform 30"/>
            <p:cNvSpPr>
              <a:spLocks/>
            </p:cNvSpPr>
            <p:nvPr/>
          </p:nvSpPr>
          <p:spPr bwMode="auto">
            <a:xfrm>
              <a:off x="4561" y="1876"/>
              <a:ext cx="161" cy="190"/>
            </a:xfrm>
            <a:custGeom>
              <a:avLst/>
              <a:gdLst>
                <a:gd name="T0" fmla="*/ 10 w 161"/>
                <a:gd name="T1" fmla="*/ 0 h 190"/>
                <a:gd name="T2" fmla="*/ 24 w 161"/>
                <a:gd name="T3" fmla="*/ 0 h 190"/>
                <a:gd name="T4" fmla="*/ 40 w 161"/>
                <a:gd name="T5" fmla="*/ 20 h 190"/>
                <a:gd name="T6" fmla="*/ 37 w 161"/>
                <a:gd name="T7" fmla="*/ 38 h 190"/>
                <a:gd name="T8" fmla="*/ 46 w 161"/>
                <a:gd name="T9" fmla="*/ 45 h 190"/>
                <a:gd name="T10" fmla="*/ 51 w 161"/>
                <a:gd name="T11" fmla="*/ 57 h 190"/>
                <a:gd name="T12" fmla="*/ 61 w 161"/>
                <a:gd name="T13" fmla="*/ 63 h 190"/>
                <a:gd name="T14" fmla="*/ 74 w 161"/>
                <a:gd name="T15" fmla="*/ 65 h 190"/>
                <a:gd name="T16" fmla="*/ 92 w 161"/>
                <a:gd name="T17" fmla="*/ 74 h 190"/>
                <a:gd name="T18" fmla="*/ 105 w 161"/>
                <a:gd name="T19" fmla="*/ 86 h 190"/>
                <a:gd name="T20" fmla="*/ 108 w 161"/>
                <a:gd name="T21" fmla="*/ 86 h 190"/>
                <a:gd name="T22" fmla="*/ 123 w 161"/>
                <a:gd name="T23" fmla="*/ 96 h 190"/>
                <a:gd name="T24" fmla="*/ 123 w 161"/>
                <a:gd name="T25" fmla="*/ 119 h 190"/>
                <a:gd name="T26" fmla="*/ 128 w 161"/>
                <a:gd name="T27" fmla="*/ 130 h 190"/>
                <a:gd name="T28" fmla="*/ 133 w 161"/>
                <a:gd name="T29" fmla="*/ 136 h 190"/>
                <a:gd name="T30" fmla="*/ 139 w 161"/>
                <a:gd name="T31" fmla="*/ 142 h 190"/>
                <a:gd name="T32" fmla="*/ 145 w 161"/>
                <a:gd name="T33" fmla="*/ 150 h 190"/>
                <a:gd name="T34" fmla="*/ 148 w 161"/>
                <a:gd name="T35" fmla="*/ 159 h 190"/>
                <a:gd name="T36" fmla="*/ 161 w 161"/>
                <a:gd name="T37" fmla="*/ 167 h 190"/>
                <a:gd name="T38" fmla="*/ 159 w 161"/>
                <a:gd name="T39" fmla="*/ 176 h 190"/>
                <a:gd name="T40" fmla="*/ 147 w 161"/>
                <a:gd name="T41" fmla="*/ 178 h 190"/>
                <a:gd name="T42" fmla="*/ 142 w 161"/>
                <a:gd name="T43" fmla="*/ 170 h 190"/>
                <a:gd name="T44" fmla="*/ 133 w 161"/>
                <a:gd name="T45" fmla="*/ 170 h 190"/>
                <a:gd name="T46" fmla="*/ 133 w 161"/>
                <a:gd name="T47" fmla="*/ 190 h 190"/>
                <a:gd name="T48" fmla="*/ 125 w 161"/>
                <a:gd name="T49" fmla="*/ 190 h 190"/>
                <a:gd name="T50" fmla="*/ 116 w 161"/>
                <a:gd name="T51" fmla="*/ 181 h 190"/>
                <a:gd name="T52" fmla="*/ 109 w 161"/>
                <a:gd name="T53" fmla="*/ 176 h 190"/>
                <a:gd name="T54" fmla="*/ 109 w 161"/>
                <a:gd name="T55" fmla="*/ 165 h 190"/>
                <a:gd name="T56" fmla="*/ 96 w 161"/>
                <a:gd name="T57" fmla="*/ 165 h 190"/>
                <a:gd name="T58" fmla="*/ 91 w 161"/>
                <a:gd name="T59" fmla="*/ 176 h 190"/>
                <a:gd name="T60" fmla="*/ 86 w 161"/>
                <a:gd name="T61" fmla="*/ 165 h 190"/>
                <a:gd name="T62" fmla="*/ 85 w 161"/>
                <a:gd name="T63" fmla="*/ 154 h 190"/>
                <a:gd name="T64" fmla="*/ 102 w 161"/>
                <a:gd name="T65" fmla="*/ 150 h 190"/>
                <a:gd name="T66" fmla="*/ 111 w 161"/>
                <a:gd name="T67" fmla="*/ 153 h 190"/>
                <a:gd name="T68" fmla="*/ 113 w 161"/>
                <a:gd name="T69" fmla="*/ 134 h 190"/>
                <a:gd name="T70" fmla="*/ 103 w 161"/>
                <a:gd name="T71" fmla="*/ 128 h 190"/>
                <a:gd name="T72" fmla="*/ 97 w 161"/>
                <a:gd name="T73" fmla="*/ 113 h 190"/>
                <a:gd name="T74" fmla="*/ 92 w 161"/>
                <a:gd name="T75" fmla="*/ 94 h 190"/>
                <a:gd name="T76" fmla="*/ 75 w 161"/>
                <a:gd name="T77" fmla="*/ 88 h 190"/>
                <a:gd name="T78" fmla="*/ 68 w 161"/>
                <a:gd name="T79" fmla="*/ 79 h 190"/>
                <a:gd name="T80" fmla="*/ 54 w 161"/>
                <a:gd name="T81" fmla="*/ 74 h 190"/>
                <a:gd name="T82" fmla="*/ 61 w 161"/>
                <a:gd name="T83" fmla="*/ 93 h 190"/>
                <a:gd name="T84" fmla="*/ 46 w 161"/>
                <a:gd name="T85" fmla="*/ 100 h 190"/>
                <a:gd name="T86" fmla="*/ 37 w 161"/>
                <a:gd name="T87" fmla="*/ 80 h 190"/>
                <a:gd name="T88" fmla="*/ 29 w 161"/>
                <a:gd name="T89" fmla="*/ 76 h 190"/>
                <a:gd name="T90" fmla="*/ 29 w 161"/>
                <a:gd name="T91" fmla="*/ 65 h 190"/>
                <a:gd name="T92" fmla="*/ 18 w 161"/>
                <a:gd name="T93" fmla="*/ 52 h 190"/>
                <a:gd name="T94" fmla="*/ 6 w 161"/>
                <a:gd name="T95" fmla="*/ 45 h 190"/>
                <a:gd name="T96" fmla="*/ 0 w 161"/>
                <a:gd name="T97" fmla="*/ 37 h 190"/>
                <a:gd name="T98" fmla="*/ 3 w 161"/>
                <a:gd name="T99" fmla="*/ 31 h 190"/>
                <a:gd name="T100" fmla="*/ 12 w 161"/>
                <a:gd name="T101" fmla="*/ 34 h 190"/>
                <a:gd name="T102" fmla="*/ 15 w 161"/>
                <a:gd name="T103" fmla="*/ 26 h 190"/>
                <a:gd name="T104" fmla="*/ 12 w 161"/>
                <a:gd name="T105" fmla="*/ 15 h 190"/>
                <a:gd name="T106" fmla="*/ 10 w 161"/>
                <a:gd name="T107" fmla="*/ 0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1"/>
                <a:gd name="T163" fmla="*/ 0 h 190"/>
                <a:gd name="T164" fmla="*/ 161 w 161"/>
                <a:gd name="T165" fmla="*/ 190 h 1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1" h="190">
                  <a:moveTo>
                    <a:pt x="10" y="0"/>
                  </a:moveTo>
                  <a:lnTo>
                    <a:pt x="24" y="0"/>
                  </a:lnTo>
                  <a:lnTo>
                    <a:pt x="40" y="20"/>
                  </a:lnTo>
                  <a:lnTo>
                    <a:pt x="37" y="38"/>
                  </a:lnTo>
                  <a:lnTo>
                    <a:pt x="46" y="45"/>
                  </a:lnTo>
                  <a:lnTo>
                    <a:pt x="51" y="57"/>
                  </a:lnTo>
                  <a:lnTo>
                    <a:pt x="61" y="63"/>
                  </a:lnTo>
                  <a:lnTo>
                    <a:pt x="74" y="65"/>
                  </a:lnTo>
                  <a:lnTo>
                    <a:pt x="92" y="74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23" y="96"/>
                  </a:lnTo>
                  <a:lnTo>
                    <a:pt x="123" y="119"/>
                  </a:lnTo>
                  <a:lnTo>
                    <a:pt x="128" y="130"/>
                  </a:lnTo>
                  <a:lnTo>
                    <a:pt x="133" y="136"/>
                  </a:lnTo>
                  <a:lnTo>
                    <a:pt x="139" y="142"/>
                  </a:lnTo>
                  <a:lnTo>
                    <a:pt x="145" y="150"/>
                  </a:lnTo>
                  <a:lnTo>
                    <a:pt x="148" y="159"/>
                  </a:lnTo>
                  <a:lnTo>
                    <a:pt x="161" y="167"/>
                  </a:lnTo>
                  <a:lnTo>
                    <a:pt x="159" y="176"/>
                  </a:lnTo>
                  <a:lnTo>
                    <a:pt x="147" y="178"/>
                  </a:lnTo>
                  <a:lnTo>
                    <a:pt x="142" y="170"/>
                  </a:lnTo>
                  <a:lnTo>
                    <a:pt x="133" y="170"/>
                  </a:lnTo>
                  <a:lnTo>
                    <a:pt x="133" y="190"/>
                  </a:lnTo>
                  <a:lnTo>
                    <a:pt x="125" y="190"/>
                  </a:lnTo>
                  <a:lnTo>
                    <a:pt x="116" y="181"/>
                  </a:lnTo>
                  <a:lnTo>
                    <a:pt x="109" y="176"/>
                  </a:lnTo>
                  <a:lnTo>
                    <a:pt x="109" y="165"/>
                  </a:lnTo>
                  <a:lnTo>
                    <a:pt x="96" y="165"/>
                  </a:lnTo>
                  <a:lnTo>
                    <a:pt x="91" y="176"/>
                  </a:lnTo>
                  <a:lnTo>
                    <a:pt x="86" y="165"/>
                  </a:lnTo>
                  <a:lnTo>
                    <a:pt x="85" y="154"/>
                  </a:lnTo>
                  <a:lnTo>
                    <a:pt x="102" y="150"/>
                  </a:lnTo>
                  <a:lnTo>
                    <a:pt x="111" y="153"/>
                  </a:lnTo>
                  <a:lnTo>
                    <a:pt x="113" y="134"/>
                  </a:lnTo>
                  <a:lnTo>
                    <a:pt x="103" y="128"/>
                  </a:lnTo>
                  <a:lnTo>
                    <a:pt x="97" y="113"/>
                  </a:lnTo>
                  <a:lnTo>
                    <a:pt x="92" y="94"/>
                  </a:lnTo>
                  <a:lnTo>
                    <a:pt x="75" y="88"/>
                  </a:lnTo>
                  <a:lnTo>
                    <a:pt x="68" y="79"/>
                  </a:lnTo>
                  <a:lnTo>
                    <a:pt x="54" y="74"/>
                  </a:lnTo>
                  <a:lnTo>
                    <a:pt x="61" y="93"/>
                  </a:lnTo>
                  <a:lnTo>
                    <a:pt x="46" y="100"/>
                  </a:lnTo>
                  <a:lnTo>
                    <a:pt x="37" y="80"/>
                  </a:lnTo>
                  <a:lnTo>
                    <a:pt x="29" y="76"/>
                  </a:lnTo>
                  <a:lnTo>
                    <a:pt x="29" y="65"/>
                  </a:lnTo>
                  <a:lnTo>
                    <a:pt x="18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12" y="34"/>
                  </a:lnTo>
                  <a:lnTo>
                    <a:pt x="15" y="26"/>
                  </a:lnTo>
                  <a:lnTo>
                    <a:pt x="12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6" name="Freeform 31"/>
            <p:cNvSpPr>
              <a:spLocks/>
            </p:cNvSpPr>
            <p:nvPr/>
          </p:nvSpPr>
          <p:spPr bwMode="auto">
            <a:xfrm>
              <a:off x="4523" y="1553"/>
              <a:ext cx="120" cy="162"/>
            </a:xfrm>
            <a:custGeom>
              <a:avLst/>
              <a:gdLst>
                <a:gd name="T0" fmla="*/ 25 w 120"/>
                <a:gd name="T1" fmla="*/ 0 h 162"/>
                <a:gd name="T2" fmla="*/ 48 w 120"/>
                <a:gd name="T3" fmla="*/ 10 h 162"/>
                <a:gd name="T4" fmla="*/ 62 w 120"/>
                <a:gd name="T5" fmla="*/ 23 h 162"/>
                <a:gd name="T6" fmla="*/ 72 w 120"/>
                <a:gd name="T7" fmla="*/ 37 h 162"/>
                <a:gd name="T8" fmla="*/ 79 w 120"/>
                <a:gd name="T9" fmla="*/ 37 h 162"/>
                <a:gd name="T10" fmla="*/ 78 w 120"/>
                <a:gd name="T11" fmla="*/ 46 h 162"/>
                <a:gd name="T12" fmla="*/ 87 w 120"/>
                <a:gd name="T13" fmla="*/ 52 h 162"/>
                <a:gd name="T14" fmla="*/ 93 w 120"/>
                <a:gd name="T15" fmla="*/ 61 h 162"/>
                <a:gd name="T16" fmla="*/ 109 w 120"/>
                <a:gd name="T17" fmla="*/ 80 h 162"/>
                <a:gd name="T18" fmla="*/ 120 w 120"/>
                <a:gd name="T19" fmla="*/ 102 h 162"/>
                <a:gd name="T20" fmla="*/ 99 w 120"/>
                <a:gd name="T21" fmla="*/ 100 h 162"/>
                <a:gd name="T22" fmla="*/ 84 w 120"/>
                <a:gd name="T23" fmla="*/ 97 h 162"/>
                <a:gd name="T24" fmla="*/ 95 w 120"/>
                <a:gd name="T25" fmla="*/ 112 h 162"/>
                <a:gd name="T26" fmla="*/ 95 w 120"/>
                <a:gd name="T27" fmla="*/ 122 h 162"/>
                <a:gd name="T28" fmla="*/ 95 w 120"/>
                <a:gd name="T29" fmla="*/ 131 h 162"/>
                <a:gd name="T30" fmla="*/ 89 w 120"/>
                <a:gd name="T31" fmla="*/ 126 h 162"/>
                <a:gd name="T32" fmla="*/ 81 w 120"/>
                <a:gd name="T33" fmla="*/ 119 h 162"/>
                <a:gd name="T34" fmla="*/ 67 w 120"/>
                <a:gd name="T35" fmla="*/ 109 h 162"/>
                <a:gd name="T36" fmla="*/ 59 w 120"/>
                <a:gd name="T37" fmla="*/ 105 h 162"/>
                <a:gd name="T38" fmla="*/ 47 w 120"/>
                <a:gd name="T39" fmla="*/ 109 h 162"/>
                <a:gd name="T40" fmla="*/ 39 w 120"/>
                <a:gd name="T41" fmla="*/ 112 h 162"/>
                <a:gd name="T42" fmla="*/ 44 w 120"/>
                <a:gd name="T43" fmla="*/ 120 h 162"/>
                <a:gd name="T44" fmla="*/ 56 w 120"/>
                <a:gd name="T45" fmla="*/ 126 h 162"/>
                <a:gd name="T46" fmla="*/ 69 w 120"/>
                <a:gd name="T47" fmla="*/ 133 h 162"/>
                <a:gd name="T48" fmla="*/ 73 w 120"/>
                <a:gd name="T49" fmla="*/ 143 h 162"/>
                <a:gd name="T50" fmla="*/ 72 w 120"/>
                <a:gd name="T51" fmla="*/ 157 h 162"/>
                <a:gd name="T52" fmla="*/ 72 w 120"/>
                <a:gd name="T53" fmla="*/ 162 h 162"/>
                <a:gd name="T54" fmla="*/ 67 w 120"/>
                <a:gd name="T55" fmla="*/ 162 h 162"/>
                <a:gd name="T56" fmla="*/ 59 w 120"/>
                <a:gd name="T57" fmla="*/ 157 h 162"/>
                <a:gd name="T58" fmla="*/ 56 w 120"/>
                <a:gd name="T59" fmla="*/ 156 h 162"/>
                <a:gd name="T60" fmla="*/ 51 w 120"/>
                <a:gd name="T61" fmla="*/ 153 h 162"/>
                <a:gd name="T62" fmla="*/ 47 w 120"/>
                <a:gd name="T63" fmla="*/ 160 h 162"/>
                <a:gd name="T64" fmla="*/ 39 w 120"/>
                <a:gd name="T65" fmla="*/ 162 h 162"/>
                <a:gd name="T66" fmla="*/ 33 w 120"/>
                <a:gd name="T67" fmla="*/ 156 h 162"/>
                <a:gd name="T68" fmla="*/ 33 w 120"/>
                <a:gd name="T69" fmla="*/ 142 h 162"/>
                <a:gd name="T70" fmla="*/ 31 w 120"/>
                <a:gd name="T71" fmla="*/ 134 h 162"/>
                <a:gd name="T72" fmla="*/ 24 w 120"/>
                <a:gd name="T73" fmla="*/ 129 h 162"/>
                <a:gd name="T74" fmla="*/ 16 w 120"/>
                <a:gd name="T75" fmla="*/ 137 h 162"/>
                <a:gd name="T76" fmla="*/ 4 w 120"/>
                <a:gd name="T77" fmla="*/ 137 h 162"/>
                <a:gd name="T78" fmla="*/ 0 w 120"/>
                <a:gd name="T79" fmla="*/ 131 h 162"/>
                <a:gd name="T80" fmla="*/ 4 w 120"/>
                <a:gd name="T81" fmla="*/ 116 h 162"/>
                <a:gd name="T82" fmla="*/ 13 w 120"/>
                <a:gd name="T83" fmla="*/ 106 h 162"/>
                <a:gd name="T84" fmla="*/ 11 w 120"/>
                <a:gd name="T85" fmla="*/ 82 h 162"/>
                <a:gd name="T86" fmla="*/ 11 w 120"/>
                <a:gd name="T87" fmla="*/ 75 h 162"/>
                <a:gd name="T88" fmla="*/ 21 w 120"/>
                <a:gd name="T89" fmla="*/ 74 h 162"/>
                <a:gd name="T90" fmla="*/ 28 w 120"/>
                <a:gd name="T91" fmla="*/ 80 h 162"/>
                <a:gd name="T92" fmla="*/ 42 w 120"/>
                <a:gd name="T93" fmla="*/ 83 h 162"/>
                <a:gd name="T94" fmla="*/ 42 w 120"/>
                <a:gd name="T95" fmla="*/ 72 h 162"/>
                <a:gd name="T96" fmla="*/ 36 w 120"/>
                <a:gd name="T97" fmla="*/ 66 h 162"/>
                <a:gd name="T98" fmla="*/ 33 w 120"/>
                <a:gd name="T99" fmla="*/ 61 h 162"/>
                <a:gd name="T100" fmla="*/ 38 w 120"/>
                <a:gd name="T101" fmla="*/ 61 h 162"/>
                <a:gd name="T102" fmla="*/ 41 w 120"/>
                <a:gd name="T103" fmla="*/ 61 h 162"/>
                <a:gd name="T104" fmla="*/ 44 w 120"/>
                <a:gd name="T105" fmla="*/ 61 h 162"/>
                <a:gd name="T106" fmla="*/ 47 w 120"/>
                <a:gd name="T107" fmla="*/ 61 h 162"/>
                <a:gd name="T108" fmla="*/ 51 w 120"/>
                <a:gd name="T109" fmla="*/ 57 h 162"/>
                <a:gd name="T110" fmla="*/ 50 w 120"/>
                <a:gd name="T111" fmla="*/ 52 h 162"/>
                <a:gd name="T112" fmla="*/ 45 w 120"/>
                <a:gd name="T113" fmla="*/ 41 h 162"/>
                <a:gd name="T114" fmla="*/ 36 w 120"/>
                <a:gd name="T115" fmla="*/ 31 h 162"/>
                <a:gd name="T116" fmla="*/ 24 w 120"/>
                <a:gd name="T117" fmla="*/ 24 h 162"/>
                <a:gd name="T118" fmla="*/ 19 w 120"/>
                <a:gd name="T119" fmla="*/ 15 h 162"/>
                <a:gd name="T120" fmla="*/ 25 w 12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"/>
                <a:gd name="T184" fmla="*/ 0 h 162"/>
                <a:gd name="T185" fmla="*/ 120 w 12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" h="162">
                  <a:moveTo>
                    <a:pt x="25" y="0"/>
                  </a:moveTo>
                  <a:lnTo>
                    <a:pt x="48" y="10"/>
                  </a:lnTo>
                  <a:lnTo>
                    <a:pt x="62" y="23"/>
                  </a:lnTo>
                  <a:lnTo>
                    <a:pt x="72" y="37"/>
                  </a:lnTo>
                  <a:lnTo>
                    <a:pt x="79" y="37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3" y="61"/>
                  </a:lnTo>
                  <a:lnTo>
                    <a:pt x="109" y="80"/>
                  </a:lnTo>
                  <a:lnTo>
                    <a:pt x="120" y="102"/>
                  </a:lnTo>
                  <a:lnTo>
                    <a:pt x="99" y="100"/>
                  </a:lnTo>
                  <a:lnTo>
                    <a:pt x="84" y="97"/>
                  </a:lnTo>
                  <a:lnTo>
                    <a:pt x="95" y="112"/>
                  </a:lnTo>
                  <a:lnTo>
                    <a:pt x="95" y="122"/>
                  </a:lnTo>
                  <a:lnTo>
                    <a:pt x="95" y="131"/>
                  </a:lnTo>
                  <a:lnTo>
                    <a:pt x="89" y="126"/>
                  </a:lnTo>
                  <a:lnTo>
                    <a:pt x="81" y="119"/>
                  </a:lnTo>
                  <a:lnTo>
                    <a:pt x="67" y="109"/>
                  </a:lnTo>
                  <a:lnTo>
                    <a:pt x="59" y="105"/>
                  </a:lnTo>
                  <a:lnTo>
                    <a:pt x="47" y="109"/>
                  </a:lnTo>
                  <a:lnTo>
                    <a:pt x="39" y="112"/>
                  </a:lnTo>
                  <a:lnTo>
                    <a:pt x="44" y="120"/>
                  </a:lnTo>
                  <a:lnTo>
                    <a:pt x="56" y="126"/>
                  </a:lnTo>
                  <a:lnTo>
                    <a:pt x="69" y="133"/>
                  </a:lnTo>
                  <a:lnTo>
                    <a:pt x="73" y="143"/>
                  </a:lnTo>
                  <a:lnTo>
                    <a:pt x="72" y="157"/>
                  </a:lnTo>
                  <a:lnTo>
                    <a:pt x="72" y="162"/>
                  </a:lnTo>
                  <a:lnTo>
                    <a:pt x="67" y="162"/>
                  </a:lnTo>
                  <a:lnTo>
                    <a:pt x="59" y="157"/>
                  </a:lnTo>
                  <a:lnTo>
                    <a:pt x="56" y="156"/>
                  </a:lnTo>
                  <a:lnTo>
                    <a:pt x="51" y="153"/>
                  </a:lnTo>
                  <a:lnTo>
                    <a:pt x="47" y="160"/>
                  </a:lnTo>
                  <a:lnTo>
                    <a:pt x="39" y="162"/>
                  </a:lnTo>
                  <a:lnTo>
                    <a:pt x="33" y="156"/>
                  </a:lnTo>
                  <a:lnTo>
                    <a:pt x="33" y="142"/>
                  </a:lnTo>
                  <a:lnTo>
                    <a:pt x="31" y="134"/>
                  </a:lnTo>
                  <a:lnTo>
                    <a:pt x="24" y="129"/>
                  </a:lnTo>
                  <a:lnTo>
                    <a:pt x="16" y="137"/>
                  </a:lnTo>
                  <a:lnTo>
                    <a:pt x="4" y="137"/>
                  </a:lnTo>
                  <a:lnTo>
                    <a:pt x="0" y="131"/>
                  </a:lnTo>
                  <a:lnTo>
                    <a:pt x="4" y="116"/>
                  </a:lnTo>
                  <a:lnTo>
                    <a:pt x="13" y="106"/>
                  </a:lnTo>
                  <a:lnTo>
                    <a:pt x="11" y="82"/>
                  </a:lnTo>
                  <a:lnTo>
                    <a:pt x="11" y="75"/>
                  </a:lnTo>
                  <a:lnTo>
                    <a:pt x="21" y="74"/>
                  </a:lnTo>
                  <a:lnTo>
                    <a:pt x="28" y="80"/>
                  </a:lnTo>
                  <a:lnTo>
                    <a:pt x="42" y="83"/>
                  </a:lnTo>
                  <a:lnTo>
                    <a:pt x="42" y="72"/>
                  </a:lnTo>
                  <a:lnTo>
                    <a:pt x="36" y="66"/>
                  </a:lnTo>
                  <a:lnTo>
                    <a:pt x="33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4" y="61"/>
                  </a:lnTo>
                  <a:lnTo>
                    <a:pt x="47" y="61"/>
                  </a:lnTo>
                  <a:lnTo>
                    <a:pt x="51" y="57"/>
                  </a:lnTo>
                  <a:lnTo>
                    <a:pt x="50" y="52"/>
                  </a:lnTo>
                  <a:lnTo>
                    <a:pt x="45" y="41"/>
                  </a:lnTo>
                  <a:lnTo>
                    <a:pt x="36" y="31"/>
                  </a:lnTo>
                  <a:lnTo>
                    <a:pt x="24" y="24"/>
                  </a:lnTo>
                  <a:lnTo>
                    <a:pt x="19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7" name="Freeform 32"/>
            <p:cNvSpPr>
              <a:spLocks/>
            </p:cNvSpPr>
            <p:nvPr/>
          </p:nvSpPr>
          <p:spPr bwMode="auto">
            <a:xfrm>
              <a:off x="4387" y="1359"/>
              <a:ext cx="130" cy="132"/>
            </a:xfrm>
            <a:custGeom>
              <a:avLst/>
              <a:gdLst>
                <a:gd name="T0" fmla="*/ 0 w 130"/>
                <a:gd name="T1" fmla="*/ 0 h 132"/>
                <a:gd name="T2" fmla="*/ 13 w 130"/>
                <a:gd name="T3" fmla="*/ 0 h 132"/>
                <a:gd name="T4" fmla="*/ 17 w 130"/>
                <a:gd name="T5" fmla="*/ 10 h 132"/>
                <a:gd name="T6" fmla="*/ 34 w 130"/>
                <a:gd name="T7" fmla="*/ 24 h 132"/>
                <a:gd name="T8" fmla="*/ 42 w 130"/>
                <a:gd name="T9" fmla="*/ 39 h 132"/>
                <a:gd name="T10" fmla="*/ 54 w 130"/>
                <a:gd name="T11" fmla="*/ 41 h 132"/>
                <a:gd name="T12" fmla="*/ 64 w 130"/>
                <a:gd name="T13" fmla="*/ 44 h 132"/>
                <a:gd name="T14" fmla="*/ 71 w 130"/>
                <a:gd name="T15" fmla="*/ 50 h 132"/>
                <a:gd name="T16" fmla="*/ 81 w 130"/>
                <a:gd name="T17" fmla="*/ 50 h 132"/>
                <a:gd name="T18" fmla="*/ 92 w 130"/>
                <a:gd name="T19" fmla="*/ 59 h 132"/>
                <a:gd name="T20" fmla="*/ 101 w 130"/>
                <a:gd name="T21" fmla="*/ 67 h 132"/>
                <a:gd name="T22" fmla="*/ 112 w 130"/>
                <a:gd name="T23" fmla="*/ 71 h 132"/>
                <a:gd name="T24" fmla="*/ 110 w 130"/>
                <a:gd name="T25" fmla="*/ 76 h 132"/>
                <a:gd name="T26" fmla="*/ 104 w 130"/>
                <a:gd name="T27" fmla="*/ 79 h 132"/>
                <a:gd name="T28" fmla="*/ 98 w 130"/>
                <a:gd name="T29" fmla="*/ 79 h 132"/>
                <a:gd name="T30" fmla="*/ 95 w 130"/>
                <a:gd name="T31" fmla="*/ 84 h 132"/>
                <a:gd name="T32" fmla="*/ 107 w 130"/>
                <a:gd name="T33" fmla="*/ 93 h 132"/>
                <a:gd name="T34" fmla="*/ 116 w 130"/>
                <a:gd name="T35" fmla="*/ 102 h 132"/>
                <a:gd name="T36" fmla="*/ 130 w 130"/>
                <a:gd name="T37" fmla="*/ 112 h 132"/>
                <a:gd name="T38" fmla="*/ 121 w 130"/>
                <a:gd name="T39" fmla="*/ 122 h 132"/>
                <a:gd name="T40" fmla="*/ 113 w 130"/>
                <a:gd name="T41" fmla="*/ 126 h 132"/>
                <a:gd name="T42" fmla="*/ 115 w 130"/>
                <a:gd name="T43" fmla="*/ 132 h 132"/>
                <a:gd name="T44" fmla="*/ 101 w 130"/>
                <a:gd name="T45" fmla="*/ 132 h 132"/>
                <a:gd name="T46" fmla="*/ 96 w 130"/>
                <a:gd name="T47" fmla="*/ 127 h 132"/>
                <a:gd name="T48" fmla="*/ 85 w 130"/>
                <a:gd name="T49" fmla="*/ 115 h 132"/>
                <a:gd name="T50" fmla="*/ 78 w 130"/>
                <a:gd name="T51" fmla="*/ 104 h 132"/>
                <a:gd name="T52" fmla="*/ 65 w 130"/>
                <a:gd name="T53" fmla="*/ 85 h 132"/>
                <a:gd name="T54" fmla="*/ 51 w 130"/>
                <a:gd name="T55" fmla="*/ 71 h 132"/>
                <a:gd name="T56" fmla="*/ 36 w 130"/>
                <a:gd name="T57" fmla="*/ 51 h 132"/>
                <a:gd name="T58" fmla="*/ 27 w 130"/>
                <a:gd name="T59" fmla="*/ 45 h 132"/>
                <a:gd name="T60" fmla="*/ 19 w 130"/>
                <a:gd name="T61" fmla="*/ 41 h 132"/>
                <a:gd name="T62" fmla="*/ 16 w 130"/>
                <a:gd name="T63" fmla="*/ 30 h 132"/>
                <a:gd name="T64" fmla="*/ 2 w 130"/>
                <a:gd name="T65" fmla="*/ 20 h 132"/>
                <a:gd name="T66" fmla="*/ 2 w 130"/>
                <a:gd name="T67" fmla="*/ 14 h 132"/>
                <a:gd name="T68" fmla="*/ 0 w 130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0"/>
                <a:gd name="T106" fmla="*/ 0 h 132"/>
                <a:gd name="T107" fmla="*/ 130 w 130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0" h="132">
                  <a:moveTo>
                    <a:pt x="0" y="0"/>
                  </a:moveTo>
                  <a:lnTo>
                    <a:pt x="13" y="0"/>
                  </a:lnTo>
                  <a:lnTo>
                    <a:pt x="17" y="10"/>
                  </a:lnTo>
                  <a:lnTo>
                    <a:pt x="34" y="24"/>
                  </a:lnTo>
                  <a:lnTo>
                    <a:pt x="42" y="39"/>
                  </a:lnTo>
                  <a:lnTo>
                    <a:pt x="54" y="41"/>
                  </a:lnTo>
                  <a:lnTo>
                    <a:pt x="64" y="44"/>
                  </a:lnTo>
                  <a:lnTo>
                    <a:pt x="71" y="50"/>
                  </a:lnTo>
                  <a:lnTo>
                    <a:pt x="81" y="50"/>
                  </a:lnTo>
                  <a:lnTo>
                    <a:pt x="92" y="59"/>
                  </a:lnTo>
                  <a:lnTo>
                    <a:pt x="101" y="67"/>
                  </a:lnTo>
                  <a:lnTo>
                    <a:pt x="112" y="71"/>
                  </a:lnTo>
                  <a:lnTo>
                    <a:pt x="110" y="76"/>
                  </a:lnTo>
                  <a:lnTo>
                    <a:pt x="104" y="79"/>
                  </a:lnTo>
                  <a:lnTo>
                    <a:pt x="98" y="79"/>
                  </a:lnTo>
                  <a:lnTo>
                    <a:pt x="95" y="84"/>
                  </a:lnTo>
                  <a:lnTo>
                    <a:pt x="107" y="93"/>
                  </a:lnTo>
                  <a:lnTo>
                    <a:pt x="116" y="102"/>
                  </a:lnTo>
                  <a:lnTo>
                    <a:pt x="130" y="112"/>
                  </a:lnTo>
                  <a:lnTo>
                    <a:pt x="121" y="122"/>
                  </a:lnTo>
                  <a:lnTo>
                    <a:pt x="113" y="126"/>
                  </a:lnTo>
                  <a:lnTo>
                    <a:pt x="115" y="132"/>
                  </a:lnTo>
                  <a:lnTo>
                    <a:pt x="101" y="132"/>
                  </a:lnTo>
                  <a:lnTo>
                    <a:pt x="96" y="127"/>
                  </a:lnTo>
                  <a:lnTo>
                    <a:pt x="85" y="115"/>
                  </a:lnTo>
                  <a:lnTo>
                    <a:pt x="78" y="104"/>
                  </a:lnTo>
                  <a:lnTo>
                    <a:pt x="65" y="85"/>
                  </a:lnTo>
                  <a:lnTo>
                    <a:pt x="51" y="71"/>
                  </a:lnTo>
                  <a:lnTo>
                    <a:pt x="36" y="51"/>
                  </a:lnTo>
                  <a:lnTo>
                    <a:pt x="27" y="45"/>
                  </a:lnTo>
                  <a:lnTo>
                    <a:pt x="19" y="41"/>
                  </a:lnTo>
                  <a:lnTo>
                    <a:pt x="16" y="30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80" name="Freeform 33"/>
          <p:cNvSpPr>
            <a:spLocks/>
          </p:cNvSpPr>
          <p:nvPr/>
        </p:nvSpPr>
        <p:spPr bwMode="auto">
          <a:xfrm>
            <a:off x="1360488" y="2919412"/>
            <a:ext cx="1347788" cy="1087437"/>
          </a:xfrm>
          <a:custGeom>
            <a:avLst/>
            <a:gdLst>
              <a:gd name="T0" fmla="*/ 377 w 947"/>
              <a:gd name="T1" fmla="*/ 16 h 999"/>
              <a:gd name="T2" fmla="*/ 421 w 947"/>
              <a:gd name="T3" fmla="*/ 34 h 999"/>
              <a:gd name="T4" fmla="*/ 440 w 947"/>
              <a:gd name="T5" fmla="*/ 38 h 999"/>
              <a:gd name="T6" fmla="*/ 480 w 947"/>
              <a:gd name="T7" fmla="*/ 38 h 999"/>
              <a:gd name="T8" fmla="*/ 490 w 947"/>
              <a:gd name="T9" fmla="*/ 41 h 999"/>
              <a:gd name="T10" fmla="*/ 443 w 947"/>
              <a:gd name="T11" fmla="*/ 53 h 999"/>
              <a:gd name="T12" fmla="*/ 403 w 947"/>
              <a:gd name="T13" fmla="*/ 67 h 999"/>
              <a:gd name="T14" fmla="*/ 408 w 947"/>
              <a:gd name="T15" fmla="*/ 71 h 999"/>
              <a:gd name="T16" fmla="*/ 408 w 947"/>
              <a:gd name="T17" fmla="*/ 77 h 999"/>
              <a:gd name="T18" fmla="*/ 392 w 947"/>
              <a:gd name="T19" fmla="*/ 77 h 999"/>
              <a:gd name="T20" fmla="*/ 366 w 947"/>
              <a:gd name="T21" fmla="*/ 84 h 999"/>
              <a:gd name="T22" fmla="*/ 355 w 947"/>
              <a:gd name="T23" fmla="*/ 90 h 999"/>
              <a:gd name="T24" fmla="*/ 331 w 947"/>
              <a:gd name="T25" fmla="*/ 98 h 999"/>
              <a:gd name="T26" fmla="*/ 316 w 947"/>
              <a:gd name="T27" fmla="*/ 99 h 999"/>
              <a:gd name="T28" fmla="*/ 289 w 947"/>
              <a:gd name="T29" fmla="*/ 104 h 999"/>
              <a:gd name="T30" fmla="*/ 252 w 947"/>
              <a:gd name="T31" fmla="*/ 102 h 999"/>
              <a:gd name="T32" fmla="*/ 247 w 947"/>
              <a:gd name="T33" fmla="*/ 99 h 999"/>
              <a:gd name="T34" fmla="*/ 232 w 947"/>
              <a:gd name="T35" fmla="*/ 93 h 999"/>
              <a:gd name="T36" fmla="*/ 228 w 947"/>
              <a:gd name="T37" fmla="*/ 89 h 999"/>
              <a:gd name="T38" fmla="*/ 223 w 947"/>
              <a:gd name="T39" fmla="*/ 86 h 999"/>
              <a:gd name="T40" fmla="*/ 209 w 947"/>
              <a:gd name="T41" fmla="*/ 83 h 999"/>
              <a:gd name="T42" fmla="*/ 198 w 947"/>
              <a:gd name="T43" fmla="*/ 79 h 999"/>
              <a:gd name="T44" fmla="*/ 212 w 947"/>
              <a:gd name="T45" fmla="*/ 71 h 999"/>
              <a:gd name="T46" fmla="*/ 206 w 947"/>
              <a:gd name="T47" fmla="*/ 62 h 999"/>
              <a:gd name="T48" fmla="*/ 184 w 947"/>
              <a:gd name="T49" fmla="*/ 57 h 999"/>
              <a:gd name="T50" fmla="*/ 181 w 947"/>
              <a:gd name="T51" fmla="*/ 49 h 999"/>
              <a:gd name="T52" fmla="*/ 150 w 947"/>
              <a:gd name="T53" fmla="*/ 46 h 999"/>
              <a:gd name="T54" fmla="*/ 108 w 947"/>
              <a:gd name="T55" fmla="*/ 47 h 999"/>
              <a:gd name="T56" fmla="*/ 23 w 947"/>
              <a:gd name="T57" fmla="*/ 40 h 999"/>
              <a:gd name="T58" fmla="*/ 4 w 947"/>
              <a:gd name="T59" fmla="*/ 30 h 999"/>
              <a:gd name="T60" fmla="*/ 20 w 947"/>
              <a:gd name="T61" fmla="*/ 23 h 999"/>
              <a:gd name="T62" fmla="*/ 48 w 947"/>
              <a:gd name="T63" fmla="*/ 15 h 999"/>
              <a:gd name="T64" fmla="*/ 90 w 947"/>
              <a:gd name="T65" fmla="*/ 9 h 999"/>
              <a:gd name="T66" fmla="*/ 122 w 947"/>
              <a:gd name="T67" fmla="*/ 2 h 999"/>
              <a:gd name="T68" fmla="*/ 150 w 947"/>
              <a:gd name="T69" fmla="*/ 5 h 999"/>
              <a:gd name="T70" fmla="*/ 183 w 947"/>
              <a:gd name="T71" fmla="*/ 1 h 999"/>
              <a:gd name="T72" fmla="*/ 204 w 947"/>
              <a:gd name="T73" fmla="*/ 1 h 999"/>
              <a:gd name="T74" fmla="*/ 221 w 947"/>
              <a:gd name="T75" fmla="*/ 3 h 999"/>
              <a:gd name="T76" fmla="*/ 254 w 947"/>
              <a:gd name="T77" fmla="*/ 9 h 999"/>
              <a:gd name="T78" fmla="*/ 277 w 947"/>
              <a:gd name="T79" fmla="*/ 6 h 999"/>
              <a:gd name="T80" fmla="*/ 313 w 947"/>
              <a:gd name="T81" fmla="*/ 8 h 999"/>
              <a:gd name="T82" fmla="*/ 352 w 947"/>
              <a:gd name="T83" fmla="*/ 8 h 9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7"/>
              <a:gd name="T127" fmla="*/ 0 h 999"/>
              <a:gd name="T128" fmla="*/ 947 w 947"/>
              <a:gd name="T129" fmla="*/ 999 h 9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7" h="999">
                <a:moveTo>
                  <a:pt x="709" y="119"/>
                </a:moveTo>
                <a:lnTo>
                  <a:pt x="724" y="161"/>
                </a:lnTo>
                <a:lnTo>
                  <a:pt x="754" y="224"/>
                </a:lnTo>
                <a:lnTo>
                  <a:pt x="812" y="326"/>
                </a:lnTo>
                <a:lnTo>
                  <a:pt x="834" y="340"/>
                </a:lnTo>
                <a:lnTo>
                  <a:pt x="848" y="370"/>
                </a:lnTo>
                <a:lnTo>
                  <a:pt x="894" y="368"/>
                </a:lnTo>
                <a:lnTo>
                  <a:pt x="925" y="359"/>
                </a:lnTo>
                <a:lnTo>
                  <a:pt x="947" y="359"/>
                </a:lnTo>
                <a:lnTo>
                  <a:pt x="945" y="399"/>
                </a:lnTo>
                <a:lnTo>
                  <a:pt x="938" y="421"/>
                </a:lnTo>
                <a:lnTo>
                  <a:pt x="853" y="510"/>
                </a:lnTo>
                <a:lnTo>
                  <a:pt x="775" y="603"/>
                </a:lnTo>
                <a:lnTo>
                  <a:pt x="777" y="639"/>
                </a:lnTo>
                <a:lnTo>
                  <a:pt x="798" y="665"/>
                </a:lnTo>
                <a:lnTo>
                  <a:pt x="788" y="685"/>
                </a:lnTo>
                <a:lnTo>
                  <a:pt x="794" y="713"/>
                </a:lnTo>
                <a:lnTo>
                  <a:pt x="788" y="733"/>
                </a:lnTo>
                <a:lnTo>
                  <a:pt x="769" y="750"/>
                </a:lnTo>
                <a:lnTo>
                  <a:pt x="754" y="750"/>
                </a:lnTo>
                <a:lnTo>
                  <a:pt x="727" y="779"/>
                </a:lnTo>
                <a:lnTo>
                  <a:pt x="704" y="813"/>
                </a:lnTo>
                <a:lnTo>
                  <a:pt x="709" y="850"/>
                </a:lnTo>
                <a:lnTo>
                  <a:pt x="685" y="867"/>
                </a:lnTo>
                <a:lnTo>
                  <a:pt x="664" y="906"/>
                </a:lnTo>
                <a:lnTo>
                  <a:pt x="637" y="942"/>
                </a:lnTo>
                <a:lnTo>
                  <a:pt x="624" y="956"/>
                </a:lnTo>
                <a:lnTo>
                  <a:pt x="611" y="959"/>
                </a:lnTo>
                <a:lnTo>
                  <a:pt x="590" y="982"/>
                </a:lnTo>
                <a:lnTo>
                  <a:pt x="554" y="996"/>
                </a:lnTo>
                <a:lnTo>
                  <a:pt x="509" y="999"/>
                </a:lnTo>
                <a:lnTo>
                  <a:pt x="484" y="983"/>
                </a:lnTo>
                <a:lnTo>
                  <a:pt x="481" y="968"/>
                </a:lnTo>
                <a:lnTo>
                  <a:pt x="477" y="948"/>
                </a:lnTo>
                <a:lnTo>
                  <a:pt x="460" y="937"/>
                </a:lnTo>
                <a:lnTo>
                  <a:pt x="446" y="898"/>
                </a:lnTo>
                <a:lnTo>
                  <a:pt x="441" y="880"/>
                </a:lnTo>
                <a:lnTo>
                  <a:pt x="439" y="857"/>
                </a:lnTo>
                <a:lnTo>
                  <a:pt x="432" y="840"/>
                </a:lnTo>
                <a:lnTo>
                  <a:pt x="430" y="829"/>
                </a:lnTo>
                <a:lnTo>
                  <a:pt x="416" y="812"/>
                </a:lnTo>
                <a:lnTo>
                  <a:pt x="401" y="798"/>
                </a:lnTo>
                <a:lnTo>
                  <a:pt x="390" y="775"/>
                </a:lnTo>
                <a:lnTo>
                  <a:pt x="382" y="758"/>
                </a:lnTo>
                <a:lnTo>
                  <a:pt x="385" y="730"/>
                </a:lnTo>
                <a:lnTo>
                  <a:pt x="408" y="688"/>
                </a:lnTo>
                <a:lnTo>
                  <a:pt x="413" y="643"/>
                </a:lnTo>
                <a:lnTo>
                  <a:pt x="396" y="592"/>
                </a:lnTo>
                <a:lnTo>
                  <a:pt x="371" y="572"/>
                </a:lnTo>
                <a:lnTo>
                  <a:pt x="354" y="544"/>
                </a:lnTo>
                <a:lnTo>
                  <a:pt x="360" y="501"/>
                </a:lnTo>
                <a:lnTo>
                  <a:pt x="348" y="468"/>
                </a:lnTo>
                <a:lnTo>
                  <a:pt x="319" y="465"/>
                </a:lnTo>
                <a:lnTo>
                  <a:pt x="288" y="441"/>
                </a:lnTo>
                <a:lnTo>
                  <a:pt x="249" y="427"/>
                </a:lnTo>
                <a:lnTo>
                  <a:pt x="207" y="448"/>
                </a:lnTo>
                <a:lnTo>
                  <a:pt x="102" y="442"/>
                </a:lnTo>
                <a:lnTo>
                  <a:pt x="45" y="388"/>
                </a:lnTo>
                <a:lnTo>
                  <a:pt x="0" y="314"/>
                </a:lnTo>
                <a:lnTo>
                  <a:pt x="8" y="289"/>
                </a:lnTo>
                <a:lnTo>
                  <a:pt x="28" y="271"/>
                </a:lnTo>
                <a:lnTo>
                  <a:pt x="37" y="220"/>
                </a:lnTo>
                <a:lnTo>
                  <a:pt x="51" y="182"/>
                </a:lnTo>
                <a:lnTo>
                  <a:pt x="91" y="144"/>
                </a:lnTo>
                <a:lnTo>
                  <a:pt x="133" y="127"/>
                </a:lnTo>
                <a:lnTo>
                  <a:pt x="172" y="87"/>
                </a:lnTo>
                <a:lnTo>
                  <a:pt x="181" y="70"/>
                </a:lnTo>
                <a:lnTo>
                  <a:pt x="234" y="26"/>
                </a:lnTo>
                <a:lnTo>
                  <a:pt x="266" y="43"/>
                </a:lnTo>
                <a:lnTo>
                  <a:pt x="289" y="42"/>
                </a:lnTo>
                <a:lnTo>
                  <a:pt x="317" y="18"/>
                </a:lnTo>
                <a:lnTo>
                  <a:pt x="350" y="15"/>
                </a:lnTo>
                <a:lnTo>
                  <a:pt x="371" y="22"/>
                </a:lnTo>
                <a:lnTo>
                  <a:pt x="391" y="3"/>
                </a:lnTo>
                <a:lnTo>
                  <a:pt x="418" y="0"/>
                </a:lnTo>
                <a:lnTo>
                  <a:pt x="424" y="34"/>
                </a:lnTo>
                <a:lnTo>
                  <a:pt x="441" y="59"/>
                </a:lnTo>
                <a:lnTo>
                  <a:pt x="489" y="83"/>
                </a:lnTo>
                <a:lnTo>
                  <a:pt x="529" y="88"/>
                </a:lnTo>
                <a:lnTo>
                  <a:pt x="534" y="60"/>
                </a:lnTo>
                <a:lnTo>
                  <a:pt x="565" y="60"/>
                </a:lnTo>
                <a:lnTo>
                  <a:pt x="602" y="77"/>
                </a:lnTo>
                <a:lnTo>
                  <a:pt x="642" y="87"/>
                </a:lnTo>
                <a:lnTo>
                  <a:pt x="678" y="76"/>
                </a:lnTo>
                <a:lnTo>
                  <a:pt x="709" y="119"/>
                </a:lnTo>
                <a:close/>
              </a:path>
            </a:pathLst>
          </a:custGeom>
          <a:solidFill>
            <a:srgbClr val="B2B2B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452563" y="2332037"/>
            <a:ext cx="596900" cy="373062"/>
            <a:chOff x="2745" y="1089"/>
            <a:chExt cx="420" cy="343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914" y="1304"/>
              <a:ext cx="128" cy="128"/>
              <a:chOff x="2914" y="1304"/>
              <a:chExt cx="128" cy="128"/>
            </a:xfrm>
          </p:grpSpPr>
          <p:sp>
            <p:nvSpPr>
              <p:cNvPr id="32806" name="Freeform 36"/>
              <p:cNvSpPr>
                <a:spLocks/>
              </p:cNvSpPr>
              <p:nvPr/>
            </p:nvSpPr>
            <p:spPr bwMode="auto">
              <a:xfrm>
                <a:off x="2914" y="1352"/>
                <a:ext cx="60" cy="71"/>
              </a:xfrm>
              <a:custGeom>
                <a:avLst/>
                <a:gdLst>
                  <a:gd name="T0" fmla="*/ 14 w 60"/>
                  <a:gd name="T1" fmla="*/ 21 h 71"/>
                  <a:gd name="T2" fmla="*/ 19 w 60"/>
                  <a:gd name="T3" fmla="*/ 13 h 71"/>
                  <a:gd name="T4" fmla="*/ 29 w 60"/>
                  <a:gd name="T5" fmla="*/ 13 h 71"/>
                  <a:gd name="T6" fmla="*/ 45 w 60"/>
                  <a:gd name="T7" fmla="*/ 0 h 71"/>
                  <a:gd name="T8" fmla="*/ 50 w 60"/>
                  <a:gd name="T9" fmla="*/ 9 h 71"/>
                  <a:gd name="T10" fmla="*/ 57 w 60"/>
                  <a:gd name="T11" fmla="*/ 9 h 71"/>
                  <a:gd name="T12" fmla="*/ 60 w 60"/>
                  <a:gd name="T13" fmla="*/ 13 h 71"/>
                  <a:gd name="T14" fmla="*/ 56 w 60"/>
                  <a:gd name="T15" fmla="*/ 21 h 71"/>
                  <a:gd name="T16" fmla="*/ 50 w 60"/>
                  <a:gd name="T17" fmla="*/ 24 h 71"/>
                  <a:gd name="T18" fmla="*/ 50 w 60"/>
                  <a:gd name="T19" fmla="*/ 31 h 71"/>
                  <a:gd name="T20" fmla="*/ 48 w 60"/>
                  <a:gd name="T21" fmla="*/ 34 h 71"/>
                  <a:gd name="T22" fmla="*/ 46 w 60"/>
                  <a:gd name="T23" fmla="*/ 38 h 71"/>
                  <a:gd name="T24" fmla="*/ 50 w 60"/>
                  <a:gd name="T25" fmla="*/ 44 h 71"/>
                  <a:gd name="T26" fmla="*/ 45 w 60"/>
                  <a:gd name="T27" fmla="*/ 51 h 71"/>
                  <a:gd name="T28" fmla="*/ 40 w 60"/>
                  <a:gd name="T29" fmla="*/ 54 h 71"/>
                  <a:gd name="T30" fmla="*/ 36 w 60"/>
                  <a:gd name="T31" fmla="*/ 54 h 71"/>
                  <a:gd name="T32" fmla="*/ 34 w 60"/>
                  <a:gd name="T33" fmla="*/ 55 h 71"/>
                  <a:gd name="T34" fmla="*/ 33 w 60"/>
                  <a:gd name="T35" fmla="*/ 60 h 71"/>
                  <a:gd name="T36" fmla="*/ 25 w 60"/>
                  <a:gd name="T37" fmla="*/ 61 h 71"/>
                  <a:gd name="T38" fmla="*/ 23 w 60"/>
                  <a:gd name="T39" fmla="*/ 60 h 71"/>
                  <a:gd name="T40" fmla="*/ 17 w 60"/>
                  <a:gd name="T41" fmla="*/ 65 h 71"/>
                  <a:gd name="T42" fmla="*/ 16 w 60"/>
                  <a:gd name="T43" fmla="*/ 66 h 71"/>
                  <a:gd name="T44" fmla="*/ 8 w 60"/>
                  <a:gd name="T45" fmla="*/ 71 h 71"/>
                  <a:gd name="T46" fmla="*/ 5 w 60"/>
                  <a:gd name="T47" fmla="*/ 71 h 71"/>
                  <a:gd name="T48" fmla="*/ 3 w 60"/>
                  <a:gd name="T49" fmla="*/ 68 h 71"/>
                  <a:gd name="T50" fmla="*/ 2 w 60"/>
                  <a:gd name="T51" fmla="*/ 60 h 71"/>
                  <a:gd name="T52" fmla="*/ 0 w 60"/>
                  <a:gd name="T53" fmla="*/ 58 h 71"/>
                  <a:gd name="T54" fmla="*/ 0 w 60"/>
                  <a:gd name="T55" fmla="*/ 52 h 71"/>
                  <a:gd name="T56" fmla="*/ 5 w 60"/>
                  <a:gd name="T57" fmla="*/ 49 h 71"/>
                  <a:gd name="T58" fmla="*/ 9 w 60"/>
                  <a:gd name="T59" fmla="*/ 46 h 71"/>
                  <a:gd name="T60" fmla="*/ 12 w 60"/>
                  <a:gd name="T61" fmla="*/ 40 h 71"/>
                  <a:gd name="T62" fmla="*/ 17 w 60"/>
                  <a:gd name="T63" fmla="*/ 40 h 71"/>
                  <a:gd name="T64" fmla="*/ 20 w 60"/>
                  <a:gd name="T65" fmla="*/ 41 h 71"/>
                  <a:gd name="T66" fmla="*/ 25 w 60"/>
                  <a:gd name="T67" fmla="*/ 40 h 71"/>
                  <a:gd name="T68" fmla="*/ 20 w 60"/>
                  <a:gd name="T69" fmla="*/ 38 h 71"/>
                  <a:gd name="T70" fmla="*/ 14 w 60"/>
                  <a:gd name="T71" fmla="*/ 21 h 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"/>
                  <a:gd name="T109" fmla="*/ 0 h 71"/>
                  <a:gd name="T110" fmla="*/ 60 w 60"/>
                  <a:gd name="T111" fmla="*/ 71 h 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" h="71">
                    <a:moveTo>
                      <a:pt x="14" y="21"/>
                    </a:moveTo>
                    <a:lnTo>
                      <a:pt x="19" y="13"/>
                    </a:lnTo>
                    <a:lnTo>
                      <a:pt x="29" y="13"/>
                    </a:lnTo>
                    <a:lnTo>
                      <a:pt x="45" y="0"/>
                    </a:lnTo>
                    <a:lnTo>
                      <a:pt x="50" y="9"/>
                    </a:lnTo>
                    <a:lnTo>
                      <a:pt x="57" y="9"/>
                    </a:lnTo>
                    <a:lnTo>
                      <a:pt x="60" y="13"/>
                    </a:lnTo>
                    <a:lnTo>
                      <a:pt x="56" y="21"/>
                    </a:lnTo>
                    <a:lnTo>
                      <a:pt x="50" y="24"/>
                    </a:lnTo>
                    <a:lnTo>
                      <a:pt x="50" y="31"/>
                    </a:lnTo>
                    <a:lnTo>
                      <a:pt x="48" y="34"/>
                    </a:lnTo>
                    <a:lnTo>
                      <a:pt x="46" y="38"/>
                    </a:lnTo>
                    <a:lnTo>
                      <a:pt x="50" y="44"/>
                    </a:lnTo>
                    <a:lnTo>
                      <a:pt x="45" y="51"/>
                    </a:lnTo>
                    <a:lnTo>
                      <a:pt x="40" y="54"/>
                    </a:lnTo>
                    <a:lnTo>
                      <a:pt x="36" y="54"/>
                    </a:lnTo>
                    <a:lnTo>
                      <a:pt x="34" y="55"/>
                    </a:lnTo>
                    <a:lnTo>
                      <a:pt x="33" y="60"/>
                    </a:lnTo>
                    <a:lnTo>
                      <a:pt x="25" y="61"/>
                    </a:lnTo>
                    <a:lnTo>
                      <a:pt x="23" y="60"/>
                    </a:lnTo>
                    <a:lnTo>
                      <a:pt x="17" y="65"/>
                    </a:lnTo>
                    <a:lnTo>
                      <a:pt x="16" y="66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68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2" y="40"/>
                    </a:lnTo>
                    <a:lnTo>
                      <a:pt x="17" y="40"/>
                    </a:lnTo>
                    <a:lnTo>
                      <a:pt x="20" y="41"/>
                    </a:lnTo>
                    <a:lnTo>
                      <a:pt x="25" y="40"/>
                    </a:lnTo>
                    <a:lnTo>
                      <a:pt x="20" y="38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7" name="Freeform 37"/>
              <p:cNvSpPr>
                <a:spLocks/>
              </p:cNvSpPr>
              <p:nvPr/>
            </p:nvSpPr>
            <p:spPr bwMode="auto">
              <a:xfrm>
                <a:off x="2970" y="1304"/>
                <a:ext cx="72" cy="128"/>
              </a:xfrm>
              <a:custGeom>
                <a:avLst/>
                <a:gdLst>
                  <a:gd name="T0" fmla="*/ 28 w 72"/>
                  <a:gd name="T1" fmla="*/ 14 h 128"/>
                  <a:gd name="T2" fmla="*/ 45 w 72"/>
                  <a:gd name="T3" fmla="*/ 12 h 128"/>
                  <a:gd name="T4" fmla="*/ 51 w 72"/>
                  <a:gd name="T5" fmla="*/ 7 h 128"/>
                  <a:gd name="T6" fmla="*/ 59 w 72"/>
                  <a:gd name="T7" fmla="*/ 3 h 128"/>
                  <a:gd name="T8" fmla="*/ 72 w 72"/>
                  <a:gd name="T9" fmla="*/ 1 h 128"/>
                  <a:gd name="T10" fmla="*/ 68 w 72"/>
                  <a:gd name="T11" fmla="*/ 12 h 128"/>
                  <a:gd name="T12" fmla="*/ 62 w 72"/>
                  <a:gd name="T13" fmla="*/ 15 h 128"/>
                  <a:gd name="T14" fmla="*/ 52 w 72"/>
                  <a:gd name="T15" fmla="*/ 24 h 128"/>
                  <a:gd name="T16" fmla="*/ 63 w 72"/>
                  <a:gd name="T17" fmla="*/ 24 h 128"/>
                  <a:gd name="T18" fmla="*/ 72 w 72"/>
                  <a:gd name="T19" fmla="*/ 24 h 128"/>
                  <a:gd name="T20" fmla="*/ 66 w 72"/>
                  <a:gd name="T21" fmla="*/ 35 h 128"/>
                  <a:gd name="T22" fmla="*/ 55 w 72"/>
                  <a:gd name="T23" fmla="*/ 40 h 128"/>
                  <a:gd name="T24" fmla="*/ 54 w 72"/>
                  <a:gd name="T25" fmla="*/ 48 h 128"/>
                  <a:gd name="T26" fmla="*/ 63 w 72"/>
                  <a:gd name="T27" fmla="*/ 58 h 128"/>
                  <a:gd name="T28" fmla="*/ 68 w 72"/>
                  <a:gd name="T29" fmla="*/ 69 h 128"/>
                  <a:gd name="T30" fmla="*/ 72 w 72"/>
                  <a:gd name="T31" fmla="*/ 83 h 128"/>
                  <a:gd name="T32" fmla="*/ 69 w 72"/>
                  <a:gd name="T33" fmla="*/ 100 h 128"/>
                  <a:gd name="T34" fmla="*/ 62 w 72"/>
                  <a:gd name="T35" fmla="*/ 108 h 128"/>
                  <a:gd name="T36" fmla="*/ 68 w 72"/>
                  <a:gd name="T37" fmla="*/ 120 h 128"/>
                  <a:gd name="T38" fmla="*/ 51 w 72"/>
                  <a:gd name="T39" fmla="*/ 120 h 128"/>
                  <a:gd name="T40" fmla="*/ 42 w 72"/>
                  <a:gd name="T41" fmla="*/ 119 h 128"/>
                  <a:gd name="T42" fmla="*/ 28 w 72"/>
                  <a:gd name="T43" fmla="*/ 123 h 128"/>
                  <a:gd name="T44" fmla="*/ 20 w 72"/>
                  <a:gd name="T45" fmla="*/ 125 h 128"/>
                  <a:gd name="T46" fmla="*/ 11 w 72"/>
                  <a:gd name="T47" fmla="*/ 126 h 128"/>
                  <a:gd name="T48" fmla="*/ 3 w 72"/>
                  <a:gd name="T49" fmla="*/ 122 h 128"/>
                  <a:gd name="T50" fmla="*/ 0 w 72"/>
                  <a:gd name="T51" fmla="*/ 114 h 128"/>
                  <a:gd name="T52" fmla="*/ 8 w 72"/>
                  <a:gd name="T53" fmla="*/ 106 h 128"/>
                  <a:gd name="T54" fmla="*/ 18 w 72"/>
                  <a:gd name="T55" fmla="*/ 105 h 128"/>
                  <a:gd name="T56" fmla="*/ 12 w 72"/>
                  <a:gd name="T57" fmla="*/ 100 h 128"/>
                  <a:gd name="T58" fmla="*/ 12 w 72"/>
                  <a:gd name="T59" fmla="*/ 92 h 128"/>
                  <a:gd name="T60" fmla="*/ 21 w 72"/>
                  <a:gd name="T61" fmla="*/ 88 h 128"/>
                  <a:gd name="T62" fmla="*/ 29 w 72"/>
                  <a:gd name="T63" fmla="*/ 86 h 128"/>
                  <a:gd name="T64" fmla="*/ 34 w 72"/>
                  <a:gd name="T65" fmla="*/ 72 h 128"/>
                  <a:gd name="T66" fmla="*/ 38 w 72"/>
                  <a:gd name="T67" fmla="*/ 58 h 128"/>
                  <a:gd name="T68" fmla="*/ 31 w 72"/>
                  <a:gd name="T69" fmla="*/ 49 h 128"/>
                  <a:gd name="T70" fmla="*/ 15 w 72"/>
                  <a:gd name="T71" fmla="*/ 46 h 128"/>
                  <a:gd name="T72" fmla="*/ 23 w 72"/>
                  <a:gd name="T73" fmla="*/ 18 h 1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128"/>
                  <a:gd name="T113" fmla="*/ 72 w 72"/>
                  <a:gd name="T114" fmla="*/ 128 h 1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128">
                    <a:moveTo>
                      <a:pt x="23" y="18"/>
                    </a:moveTo>
                    <a:lnTo>
                      <a:pt x="28" y="14"/>
                    </a:lnTo>
                    <a:lnTo>
                      <a:pt x="42" y="15"/>
                    </a:lnTo>
                    <a:lnTo>
                      <a:pt x="45" y="12"/>
                    </a:lnTo>
                    <a:lnTo>
                      <a:pt x="48" y="7"/>
                    </a:lnTo>
                    <a:lnTo>
                      <a:pt x="51" y="7"/>
                    </a:lnTo>
                    <a:lnTo>
                      <a:pt x="54" y="6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1" y="7"/>
                    </a:lnTo>
                    <a:lnTo>
                      <a:pt x="68" y="12"/>
                    </a:lnTo>
                    <a:lnTo>
                      <a:pt x="65" y="14"/>
                    </a:lnTo>
                    <a:lnTo>
                      <a:pt x="62" y="15"/>
                    </a:lnTo>
                    <a:lnTo>
                      <a:pt x="52" y="18"/>
                    </a:lnTo>
                    <a:lnTo>
                      <a:pt x="52" y="24"/>
                    </a:lnTo>
                    <a:lnTo>
                      <a:pt x="54" y="27"/>
                    </a:lnTo>
                    <a:lnTo>
                      <a:pt x="63" y="24"/>
                    </a:lnTo>
                    <a:lnTo>
                      <a:pt x="71" y="21"/>
                    </a:lnTo>
                    <a:lnTo>
                      <a:pt x="72" y="24"/>
                    </a:lnTo>
                    <a:lnTo>
                      <a:pt x="72" y="34"/>
                    </a:lnTo>
                    <a:lnTo>
                      <a:pt x="66" y="35"/>
                    </a:lnTo>
                    <a:lnTo>
                      <a:pt x="60" y="35"/>
                    </a:lnTo>
                    <a:lnTo>
                      <a:pt x="55" y="40"/>
                    </a:lnTo>
                    <a:lnTo>
                      <a:pt x="54" y="43"/>
                    </a:lnTo>
                    <a:lnTo>
                      <a:pt x="54" y="48"/>
                    </a:lnTo>
                    <a:lnTo>
                      <a:pt x="59" y="54"/>
                    </a:lnTo>
                    <a:lnTo>
                      <a:pt x="63" y="58"/>
                    </a:lnTo>
                    <a:lnTo>
                      <a:pt x="66" y="63"/>
                    </a:lnTo>
                    <a:lnTo>
                      <a:pt x="68" y="69"/>
                    </a:lnTo>
                    <a:lnTo>
                      <a:pt x="69" y="75"/>
                    </a:lnTo>
                    <a:lnTo>
                      <a:pt x="72" y="83"/>
                    </a:lnTo>
                    <a:lnTo>
                      <a:pt x="72" y="94"/>
                    </a:lnTo>
                    <a:lnTo>
                      <a:pt x="69" y="100"/>
                    </a:lnTo>
                    <a:lnTo>
                      <a:pt x="63" y="105"/>
                    </a:lnTo>
                    <a:lnTo>
                      <a:pt x="62" y="108"/>
                    </a:lnTo>
                    <a:lnTo>
                      <a:pt x="65" y="114"/>
                    </a:lnTo>
                    <a:lnTo>
                      <a:pt x="68" y="120"/>
                    </a:lnTo>
                    <a:lnTo>
                      <a:pt x="59" y="120"/>
                    </a:lnTo>
                    <a:lnTo>
                      <a:pt x="51" y="120"/>
                    </a:lnTo>
                    <a:lnTo>
                      <a:pt x="48" y="119"/>
                    </a:lnTo>
                    <a:lnTo>
                      <a:pt x="42" y="119"/>
                    </a:lnTo>
                    <a:lnTo>
                      <a:pt x="34" y="120"/>
                    </a:lnTo>
                    <a:lnTo>
                      <a:pt x="28" y="123"/>
                    </a:lnTo>
                    <a:lnTo>
                      <a:pt x="23" y="123"/>
                    </a:lnTo>
                    <a:lnTo>
                      <a:pt x="20" y="125"/>
                    </a:lnTo>
                    <a:lnTo>
                      <a:pt x="12" y="128"/>
                    </a:lnTo>
                    <a:lnTo>
                      <a:pt x="11" y="126"/>
                    </a:lnTo>
                    <a:lnTo>
                      <a:pt x="8" y="123"/>
                    </a:lnTo>
                    <a:lnTo>
                      <a:pt x="3" y="122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3" y="106"/>
                    </a:lnTo>
                    <a:lnTo>
                      <a:pt x="8" y="106"/>
                    </a:lnTo>
                    <a:lnTo>
                      <a:pt x="12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2" y="100"/>
                    </a:lnTo>
                    <a:lnTo>
                      <a:pt x="12" y="96"/>
                    </a:lnTo>
                    <a:lnTo>
                      <a:pt x="12" y="92"/>
                    </a:lnTo>
                    <a:lnTo>
                      <a:pt x="18" y="89"/>
                    </a:lnTo>
                    <a:lnTo>
                      <a:pt x="21" y="88"/>
                    </a:lnTo>
                    <a:lnTo>
                      <a:pt x="25" y="86"/>
                    </a:lnTo>
                    <a:lnTo>
                      <a:pt x="29" y="86"/>
                    </a:lnTo>
                    <a:lnTo>
                      <a:pt x="32" y="85"/>
                    </a:lnTo>
                    <a:lnTo>
                      <a:pt x="34" y="72"/>
                    </a:lnTo>
                    <a:lnTo>
                      <a:pt x="38" y="63"/>
                    </a:lnTo>
                    <a:lnTo>
                      <a:pt x="38" y="58"/>
                    </a:lnTo>
                    <a:lnTo>
                      <a:pt x="28" y="57"/>
                    </a:lnTo>
                    <a:lnTo>
                      <a:pt x="31" y="49"/>
                    </a:lnTo>
                    <a:lnTo>
                      <a:pt x="23" y="44"/>
                    </a:lnTo>
                    <a:lnTo>
                      <a:pt x="15" y="46"/>
                    </a:lnTo>
                    <a:lnTo>
                      <a:pt x="25" y="35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805" name="Freeform 38"/>
            <p:cNvSpPr>
              <a:spLocks/>
            </p:cNvSpPr>
            <p:nvPr/>
          </p:nvSpPr>
          <p:spPr bwMode="auto">
            <a:xfrm>
              <a:off x="2745" y="1089"/>
              <a:ext cx="420" cy="216"/>
            </a:xfrm>
            <a:custGeom>
              <a:avLst/>
              <a:gdLst>
                <a:gd name="T0" fmla="*/ 27 w 420"/>
                <a:gd name="T1" fmla="*/ 212 h 216"/>
                <a:gd name="T2" fmla="*/ 42 w 420"/>
                <a:gd name="T3" fmla="*/ 196 h 216"/>
                <a:gd name="T4" fmla="*/ 51 w 420"/>
                <a:gd name="T5" fmla="*/ 191 h 216"/>
                <a:gd name="T6" fmla="*/ 65 w 420"/>
                <a:gd name="T7" fmla="*/ 187 h 216"/>
                <a:gd name="T8" fmla="*/ 76 w 420"/>
                <a:gd name="T9" fmla="*/ 187 h 216"/>
                <a:gd name="T10" fmla="*/ 85 w 420"/>
                <a:gd name="T11" fmla="*/ 181 h 216"/>
                <a:gd name="T12" fmla="*/ 96 w 420"/>
                <a:gd name="T13" fmla="*/ 171 h 216"/>
                <a:gd name="T14" fmla="*/ 107 w 420"/>
                <a:gd name="T15" fmla="*/ 167 h 216"/>
                <a:gd name="T16" fmla="*/ 118 w 420"/>
                <a:gd name="T17" fmla="*/ 162 h 216"/>
                <a:gd name="T18" fmla="*/ 130 w 420"/>
                <a:gd name="T19" fmla="*/ 156 h 216"/>
                <a:gd name="T20" fmla="*/ 146 w 420"/>
                <a:gd name="T21" fmla="*/ 153 h 216"/>
                <a:gd name="T22" fmla="*/ 172 w 420"/>
                <a:gd name="T23" fmla="*/ 156 h 216"/>
                <a:gd name="T24" fmla="*/ 192 w 420"/>
                <a:gd name="T25" fmla="*/ 150 h 216"/>
                <a:gd name="T26" fmla="*/ 203 w 420"/>
                <a:gd name="T27" fmla="*/ 134 h 216"/>
                <a:gd name="T28" fmla="*/ 217 w 420"/>
                <a:gd name="T29" fmla="*/ 122 h 216"/>
                <a:gd name="T30" fmla="*/ 226 w 420"/>
                <a:gd name="T31" fmla="*/ 111 h 216"/>
                <a:gd name="T32" fmla="*/ 234 w 420"/>
                <a:gd name="T33" fmla="*/ 102 h 216"/>
                <a:gd name="T34" fmla="*/ 253 w 420"/>
                <a:gd name="T35" fmla="*/ 91 h 216"/>
                <a:gd name="T36" fmla="*/ 250 w 420"/>
                <a:gd name="T37" fmla="*/ 105 h 216"/>
                <a:gd name="T38" fmla="*/ 263 w 420"/>
                <a:gd name="T39" fmla="*/ 111 h 216"/>
                <a:gd name="T40" fmla="*/ 276 w 420"/>
                <a:gd name="T41" fmla="*/ 106 h 216"/>
                <a:gd name="T42" fmla="*/ 280 w 420"/>
                <a:gd name="T43" fmla="*/ 96 h 216"/>
                <a:gd name="T44" fmla="*/ 285 w 420"/>
                <a:gd name="T45" fmla="*/ 86 h 216"/>
                <a:gd name="T46" fmla="*/ 293 w 420"/>
                <a:gd name="T47" fmla="*/ 77 h 216"/>
                <a:gd name="T48" fmla="*/ 316 w 420"/>
                <a:gd name="T49" fmla="*/ 77 h 216"/>
                <a:gd name="T50" fmla="*/ 339 w 420"/>
                <a:gd name="T51" fmla="*/ 62 h 216"/>
                <a:gd name="T52" fmla="*/ 362 w 420"/>
                <a:gd name="T53" fmla="*/ 51 h 216"/>
                <a:gd name="T54" fmla="*/ 387 w 420"/>
                <a:gd name="T55" fmla="*/ 24 h 216"/>
                <a:gd name="T56" fmla="*/ 409 w 420"/>
                <a:gd name="T57" fmla="*/ 12 h 216"/>
                <a:gd name="T58" fmla="*/ 401 w 420"/>
                <a:gd name="T59" fmla="*/ 0 h 216"/>
                <a:gd name="T60" fmla="*/ 364 w 420"/>
                <a:gd name="T61" fmla="*/ 7 h 216"/>
                <a:gd name="T62" fmla="*/ 339 w 420"/>
                <a:gd name="T63" fmla="*/ 15 h 216"/>
                <a:gd name="T64" fmla="*/ 313 w 420"/>
                <a:gd name="T65" fmla="*/ 20 h 216"/>
                <a:gd name="T66" fmla="*/ 280 w 420"/>
                <a:gd name="T67" fmla="*/ 32 h 216"/>
                <a:gd name="T68" fmla="*/ 253 w 420"/>
                <a:gd name="T69" fmla="*/ 40 h 216"/>
                <a:gd name="T70" fmla="*/ 223 w 420"/>
                <a:gd name="T71" fmla="*/ 51 h 216"/>
                <a:gd name="T72" fmla="*/ 203 w 420"/>
                <a:gd name="T73" fmla="*/ 66 h 216"/>
                <a:gd name="T74" fmla="*/ 186 w 420"/>
                <a:gd name="T75" fmla="*/ 77 h 216"/>
                <a:gd name="T76" fmla="*/ 150 w 420"/>
                <a:gd name="T77" fmla="*/ 96 h 216"/>
                <a:gd name="T78" fmla="*/ 116 w 420"/>
                <a:gd name="T79" fmla="*/ 120 h 216"/>
                <a:gd name="T80" fmla="*/ 87 w 420"/>
                <a:gd name="T81" fmla="*/ 137 h 216"/>
                <a:gd name="T82" fmla="*/ 64 w 420"/>
                <a:gd name="T83" fmla="*/ 161 h 216"/>
                <a:gd name="T84" fmla="*/ 39 w 420"/>
                <a:gd name="T85" fmla="*/ 176 h 216"/>
                <a:gd name="T86" fmla="*/ 0 w 420"/>
                <a:gd name="T87" fmla="*/ 216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0"/>
                <a:gd name="T133" fmla="*/ 0 h 216"/>
                <a:gd name="T134" fmla="*/ 420 w 420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0" h="216">
                  <a:moveTo>
                    <a:pt x="0" y="216"/>
                  </a:moveTo>
                  <a:lnTo>
                    <a:pt x="27" y="212"/>
                  </a:lnTo>
                  <a:lnTo>
                    <a:pt x="36" y="202"/>
                  </a:lnTo>
                  <a:lnTo>
                    <a:pt x="42" y="196"/>
                  </a:lnTo>
                  <a:lnTo>
                    <a:pt x="45" y="191"/>
                  </a:lnTo>
                  <a:lnTo>
                    <a:pt x="51" y="191"/>
                  </a:lnTo>
                  <a:lnTo>
                    <a:pt x="58" y="187"/>
                  </a:lnTo>
                  <a:lnTo>
                    <a:pt x="65" y="187"/>
                  </a:lnTo>
                  <a:lnTo>
                    <a:pt x="70" y="187"/>
                  </a:lnTo>
                  <a:lnTo>
                    <a:pt x="76" y="187"/>
                  </a:lnTo>
                  <a:lnTo>
                    <a:pt x="79" y="187"/>
                  </a:lnTo>
                  <a:lnTo>
                    <a:pt x="85" y="181"/>
                  </a:lnTo>
                  <a:lnTo>
                    <a:pt x="89" y="176"/>
                  </a:lnTo>
                  <a:lnTo>
                    <a:pt x="96" y="171"/>
                  </a:lnTo>
                  <a:lnTo>
                    <a:pt x="103" y="170"/>
                  </a:lnTo>
                  <a:lnTo>
                    <a:pt x="107" y="167"/>
                  </a:lnTo>
                  <a:lnTo>
                    <a:pt x="113" y="165"/>
                  </a:lnTo>
                  <a:lnTo>
                    <a:pt x="118" y="162"/>
                  </a:lnTo>
                  <a:lnTo>
                    <a:pt x="124" y="159"/>
                  </a:lnTo>
                  <a:lnTo>
                    <a:pt x="130" y="156"/>
                  </a:lnTo>
                  <a:lnTo>
                    <a:pt x="138" y="151"/>
                  </a:lnTo>
                  <a:lnTo>
                    <a:pt x="146" y="153"/>
                  </a:lnTo>
                  <a:lnTo>
                    <a:pt x="160" y="156"/>
                  </a:lnTo>
                  <a:lnTo>
                    <a:pt x="172" y="156"/>
                  </a:lnTo>
                  <a:lnTo>
                    <a:pt x="186" y="151"/>
                  </a:lnTo>
                  <a:lnTo>
                    <a:pt x="192" y="150"/>
                  </a:lnTo>
                  <a:lnTo>
                    <a:pt x="197" y="140"/>
                  </a:lnTo>
                  <a:lnTo>
                    <a:pt x="203" y="134"/>
                  </a:lnTo>
                  <a:lnTo>
                    <a:pt x="214" y="126"/>
                  </a:lnTo>
                  <a:lnTo>
                    <a:pt x="217" y="122"/>
                  </a:lnTo>
                  <a:lnTo>
                    <a:pt x="217" y="116"/>
                  </a:lnTo>
                  <a:lnTo>
                    <a:pt x="226" y="111"/>
                  </a:lnTo>
                  <a:lnTo>
                    <a:pt x="231" y="106"/>
                  </a:lnTo>
                  <a:lnTo>
                    <a:pt x="234" y="102"/>
                  </a:lnTo>
                  <a:lnTo>
                    <a:pt x="237" y="100"/>
                  </a:lnTo>
                  <a:lnTo>
                    <a:pt x="253" y="91"/>
                  </a:lnTo>
                  <a:lnTo>
                    <a:pt x="253" y="100"/>
                  </a:lnTo>
                  <a:lnTo>
                    <a:pt x="250" y="105"/>
                  </a:lnTo>
                  <a:lnTo>
                    <a:pt x="253" y="109"/>
                  </a:lnTo>
                  <a:lnTo>
                    <a:pt x="263" y="111"/>
                  </a:lnTo>
                  <a:lnTo>
                    <a:pt x="270" y="111"/>
                  </a:lnTo>
                  <a:lnTo>
                    <a:pt x="276" y="106"/>
                  </a:lnTo>
                  <a:lnTo>
                    <a:pt x="280" y="100"/>
                  </a:lnTo>
                  <a:lnTo>
                    <a:pt x="280" y="96"/>
                  </a:lnTo>
                  <a:lnTo>
                    <a:pt x="285" y="91"/>
                  </a:lnTo>
                  <a:lnTo>
                    <a:pt x="285" y="86"/>
                  </a:lnTo>
                  <a:lnTo>
                    <a:pt x="290" y="80"/>
                  </a:lnTo>
                  <a:lnTo>
                    <a:pt x="293" y="77"/>
                  </a:lnTo>
                  <a:lnTo>
                    <a:pt x="301" y="77"/>
                  </a:lnTo>
                  <a:lnTo>
                    <a:pt x="316" y="77"/>
                  </a:lnTo>
                  <a:lnTo>
                    <a:pt x="328" y="71"/>
                  </a:lnTo>
                  <a:lnTo>
                    <a:pt x="339" y="62"/>
                  </a:lnTo>
                  <a:lnTo>
                    <a:pt x="352" y="58"/>
                  </a:lnTo>
                  <a:lnTo>
                    <a:pt x="362" y="51"/>
                  </a:lnTo>
                  <a:lnTo>
                    <a:pt x="370" y="38"/>
                  </a:lnTo>
                  <a:lnTo>
                    <a:pt x="387" y="24"/>
                  </a:lnTo>
                  <a:lnTo>
                    <a:pt x="398" y="18"/>
                  </a:lnTo>
                  <a:lnTo>
                    <a:pt x="409" y="12"/>
                  </a:lnTo>
                  <a:lnTo>
                    <a:pt x="420" y="4"/>
                  </a:lnTo>
                  <a:lnTo>
                    <a:pt x="401" y="0"/>
                  </a:lnTo>
                  <a:lnTo>
                    <a:pt x="383" y="0"/>
                  </a:lnTo>
                  <a:lnTo>
                    <a:pt x="364" y="7"/>
                  </a:lnTo>
                  <a:lnTo>
                    <a:pt x="355" y="12"/>
                  </a:lnTo>
                  <a:lnTo>
                    <a:pt x="339" y="15"/>
                  </a:lnTo>
                  <a:lnTo>
                    <a:pt x="322" y="17"/>
                  </a:lnTo>
                  <a:lnTo>
                    <a:pt x="313" y="20"/>
                  </a:lnTo>
                  <a:lnTo>
                    <a:pt x="293" y="28"/>
                  </a:lnTo>
                  <a:lnTo>
                    <a:pt x="280" y="32"/>
                  </a:lnTo>
                  <a:lnTo>
                    <a:pt x="268" y="37"/>
                  </a:lnTo>
                  <a:lnTo>
                    <a:pt x="253" y="40"/>
                  </a:lnTo>
                  <a:lnTo>
                    <a:pt x="237" y="45"/>
                  </a:lnTo>
                  <a:lnTo>
                    <a:pt x="223" y="51"/>
                  </a:lnTo>
                  <a:lnTo>
                    <a:pt x="212" y="58"/>
                  </a:lnTo>
                  <a:lnTo>
                    <a:pt x="203" y="66"/>
                  </a:lnTo>
                  <a:lnTo>
                    <a:pt x="194" y="72"/>
                  </a:lnTo>
                  <a:lnTo>
                    <a:pt x="186" y="77"/>
                  </a:lnTo>
                  <a:lnTo>
                    <a:pt x="169" y="86"/>
                  </a:lnTo>
                  <a:lnTo>
                    <a:pt x="150" y="96"/>
                  </a:lnTo>
                  <a:lnTo>
                    <a:pt x="130" y="106"/>
                  </a:lnTo>
                  <a:lnTo>
                    <a:pt x="116" y="120"/>
                  </a:lnTo>
                  <a:lnTo>
                    <a:pt x="101" y="131"/>
                  </a:lnTo>
                  <a:lnTo>
                    <a:pt x="87" y="137"/>
                  </a:lnTo>
                  <a:lnTo>
                    <a:pt x="73" y="151"/>
                  </a:lnTo>
                  <a:lnTo>
                    <a:pt x="64" y="161"/>
                  </a:lnTo>
                  <a:lnTo>
                    <a:pt x="51" y="170"/>
                  </a:lnTo>
                  <a:lnTo>
                    <a:pt x="39" y="176"/>
                  </a:lnTo>
                  <a:lnTo>
                    <a:pt x="27" y="18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82" name="Freeform 39"/>
          <p:cNvSpPr>
            <a:spLocks/>
          </p:cNvSpPr>
          <p:nvPr/>
        </p:nvSpPr>
        <p:spPr bwMode="auto">
          <a:xfrm>
            <a:off x="2508250" y="3663950"/>
            <a:ext cx="176213" cy="230187"/>
          </a:xfrm>
          <a:custGeom>
            <a:avLst/>
            <a:gdLst>
              <a:gd name="T0" fmla="*/ 12 w 124"/>
              <a:gd name="T1" fmla="*/ 7 h 211"/>
              <a:gd name="T2" fmla="*/ 11 w 124"/>
              <a:gd name="T3" fmla="*/ 12 h 211"/>
              <a:gd name="T4" fmla="*/ 4 w 124"/>
              <a:gd name="T5" fmla="*/ 14 h 211"/>
              <a:gd name="T6" fmla="*/ 0 w 124"/>
              <a:gd name="T7" fmla="*/ 17 h 211"/>
              <a:gd name="T8" fmla="*/ 0 w 124"/>
              <a:gd name="T9" fmla="*/ 19 h 211"/>
              <a:gd name="T10" fmla="*/ 3 w 124"/>
              <a:gd name="T11" fmla="*/ 21 h 211"/>
              <a:gd name="T12" fmla="*/ 8 w 124"/>
              <a:gd name="T13" fmla="*/ 22 h 211"/>
              <a:gd name="T14" fmla="*/ 12 w 124"/>
              <a:gd name="T15" fmla="*/ 22 h 211"/>
              <a:gd name="T16" fmla="*/ 16 w 124"/>
              <a:gd name="T17" fmla="*/ 22 h 211"/>
              <a:gd name="T18" fmla="*/ 21 w 124"/>
              <a:gd name="T19" fmla="*/ 22 h 211"/>
              <a:gd name="T20" fmla="*/ 23 w 124"/>
              <a:gd name="T21" fmla="*/ 21 h 211"/>
              <a:gd name="T22" fmla="*/ 25 w 124"/>
              <a:gd name="T23" fmla="*/ 18 h 211"/>
              <a:gd name="T24" fmla="*/ 32 w 124"/>
              <a:gd name="T25" fmla="*/ 16 h 211"/>
              <a:gd name="T26" fmla="*/ 34 w 124"/>
              <a:gd name="T27" fmla="*/ 13 h 211"/>
              <a:gd name="T28" fmla="*/ 37 w 124"/>
              <a:gd name="T29" fmla="*/ 12 h 211"/>
              <a:gd name="T30" fmla="*/ 41 w 124"/>
              <a:gd name="T31" fmla="*/ 11 h 211"/>
              <a:gd name="T32" fmla="*/ 42 w 124"/>
              <a:gd name="T33" fmla="*/ 9 h 211"/>
              <a:gd name="T34" fmla="*/ 47 w 124"/>
              <a:gd name="T35" fmla="*/ 8 h 211"/>
              <a:gd name="T36" fmla="*/ 51 w 124"/>
              <a:gd name="T37" fmla="*/ 7 h 211"/>
              <a:gd name="T38" fmla="*/ 54 w 124"/>
              <a:gd name="T39" fmla="*/ 6 h 211"/>
              <a:gd name="T40" fmla="*/ 54 w 124"/>
              <a:gd name="T41" fmla="*/ 5 h 211"/>
              <a:gd name="T42" fmla="*/ 62 w 124"/>
              <a:gd name="T43" fmla="*/ 5 h 211"/>
              <a:gd name="T44" fmla="*/ 62 w 124"/>
              <a:gd name="T45" fmla="*/ 2 h 211"/>
              <a:gd name="T46" fmla="*/ 64 w 124"/>
              <a:gd name="T47" fmla="*/ 1 h 211"/>
              <a:gd name="T48" fmla="*/ 57 w 124"/>
              <a:gd name="T49" fmla="*/ 1 h 211"/>
              <a:gd name="T50" fmla="*/ 52 w 124"/>
              <a:gd name="T51" fmla="*/ 0 h 211"/>
              <a:gd name="T52" fmla="*/ 47 w 124"/>
              <a:gd name="T53" fmla="*/ 1 h 211"/>
              <a:gd name="T54" fmla="*/ 42 w 124"/>
              <a:gd name="T55" fmla="*/ 3 h 211"/>
              <a:gd name="T56" fmla="*/ 37 w 124"/>
              <a:gd name="T57" fmla="*/ 4 h 211"/>
              <a:gd name="T58" fmla="*/ 32 w 124"/>
              <a:gd name="T59" fmla="*/ 5 h 211"/>
              <a:gd name="T60" fmla="*/ 30 w 124"/>
              <a:gd name="T61" fmla="*/ 5 h 211"/>
              <a:gd name="T62" fmla="*/ 25 w 124"/>
              <a:gd name="T63" fmla="*/ 6 h 211"/>
              <a:gd name="T64" fmla="*/ 23 w 124"/>
              <a:gd name="T65" fmla="*/ 7 h 211"/>
              <a:gd name="T66" fmla="*/ 12 w 124"/>
              <a:gd name="T67" fmla="*/ 7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"/>
              <a:gd name="T103" fmla="*/ 0 h 211"/>
              <a:gd name="T104" fmla="*/ 124 w 124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" h="211">
                <a:moveTo>
                  <a:pt x="23" y="67"/>
                </a:moveTo>
                <a:lnTo>
                  <a:pt x="20" y="109"/>
                </a:lnTo>
                <a:lnTo>
                  <a:pt x="9" y="135"/>
                </a:lnTo>
                <a:lnTo>
                  <a:pt x="0" y="160"/>
                </a:lnTo>
                <a:lnTo>
                  <a:pt x="0" y="178"/>
                </a:lnTo>
                <a:lnTo>
                  <a:pt x="3" y="194"/>
                </a:lnTo>
                <a:lnTo>
                  <a:pt x="14" y="208"/>
                </a:lnTo>
                <a:lnTo>
                  <a:pt x="23" y="209"/>
                </a:lnTo>
                <a:lnTo>
                  <a:pt x="31" y="209"/>
                </a:lnTo>
                <a:lnTo>
                  <a:pt x="40" y="211"/>
                </a:lnTo>
                <a:lnTo>
                  <a:pt x="45" y="200"/>
                </a:lnTo>
                <a:lnTo>
                  <a:pt x="49" y="172"/>
                </a:lnTo>
                <a:lnTo>
                  <a:pt x="63" y="154"/>
                </a:lnTo>
                <a:lnTo>
                  <a:pt x="66" y="126"/>
                </a:lnTo>
                <a:lnTo>
                  <a:pt x="72" y="115"/>
                </a:lnTo>
                <a:lnTo>
                  <a:pt x="79" y="107"/>
                </a:lnTo>
                <a:lnTo>
                  <a:pt x="83" y="87"/>
                </a:lnTo>
                <a:lnTo>
                  <a:pt x="93" y="75"/>
                </a:lnTo>
                <a:lnTo>
                  <a:pt x="99" y="65"/>
                </a:lnTo>
                <a:lnTo>
                  <a:pt x="105" y="58"/>
                </a:lnTo>
                <a:lnTo>
                  <a:pt x="105" y="53"/>
                </a:lnTo>
                <a:lnTo>
                  <a:pt x="119" y="42"/>
                </a:lnTo>
                <a:lnTo>
                  <a:pt x="120" y="24"/>
                </a:lnTo>
                <a:lnTo>
                  <a:pt x="124" y="13"/>
                </a:lnTo>
                <a:lnTo>
                  <a:pt x="111" y="8"/>
                </a:lnTo>
                <a:lnTo>
                  <a:pt x="103" y="0"/>
                </a:lnTo>
                <a:lnTo>
                  <a:pt x="93" y="8"/>
                </a:lnTo>
                <a:lnTo>
                  <a:pt x="83" y="27"/>
                </a:lnTo>
                <a:lnTo>
                  <a:pt x="72" y="41"/>
                </a:lnTo>
                <a:lnTo>
                  <a:pt x="63" y="51"/>
                </a:lnTo>
                <a:lnTo>
                  <a:pt x="59" y="51"/>
                </a:lnTo>
                <a:lnTo>
                  <a:pt x="49" y="58"/>
                </a:lnTo>
                <a:lnTo>
                  <a:pt x="45" y="64"/>
                </a:lnTo>
                <a:lnTo>
                  <a:pt x="23" y="67"/>
                </a:lnTo>
                <a:close/>
              </a:path>
            </a:pathLst>
          </a:custGeom>
          <a:solidFill>
            <a:srgbClr val="B2B2B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3" name="Freeform 40"/>
          <p:cNvSpPr>
            <a:spLocks/>
          </p:cNvSpPr>
          <p:nvPr/>
        </p:nvSpPr>
        <p:spPr bwMode="auto">
          <a:xfrm>
            <a:off x="1657350" y="2352675"/>
            <a:ext cx="2411413" cy="1084262"/>
          </a:xfrm>
          <a:custGeom>
            <a:avLst/>
            <a:gdLst>
              <a:gd name="T0" fmla="*/ 792 w 1698"/>
              <a:gd name="T1" fmla="*/ 47 h 997"/>
              <a:gd name="T2" fmla="*/ 766 w 1698"/>
              <a:gd name="T3" fmla="*/ 57 h 997"/>
              <a:gd name="T4" fmla="*/ 806 w 1698"/>
              <a:gd name="T5" fmla="*/ 74 h 997"/>
              <a:gd name="T6" fmla="*/ 785 w 1698"/>
              <a:gd name="T7" fmla="*/ 84 h 997"/>
              <a:gd name="T8" fmla="*/ 742 w 1698"/>
              <a:gd name="T9" fmla="*/ 88 h 997"/>
              <a:gd name="T10" fmla="*/ 748 w 1698"/>
              <a:gd name="T11" fmla="*/ 99 h 997"/>
              <a:gd name="T12" fmla="*/ 730 w 1698"/>
              <a:gd name="T13" fmla="*/ 95 h 997"/>
              <a:gd name="T14" fmla="*/ 673 w 1698"/>
              <a:gd name="T15" fmla="*/ 79 h 997"/>
              <a:gd name="T16" fmla="*/ 592 w 1698"/>
              <a:gd name="T17" fmla="*/ 84 h 997"/>
              <a:gd name="T18" fmla="*/ 544 w 1698"/>
              <a:gd name="T19" fmla="*/ 86 h 997"/>
              <a:gd name="T20" fmla="*/ 445 w 1698"/>
              <a:gd name="T21" fmla="*/ 71 h 997"/>
              <a:gd name="T22" fmla="*/ 350 w 1698"/>
              <a:gd name="T23" fmla="*/ 68 h 997"/>
              <a:gd name="T24" fmla="*/ 430 w 1698"/>
              <a:gd name="T25" fmla="*/ 77 h 997"/>
              <a:gd name="T26" fmla="*/ 320 w 1698"/>
              <a:gd name="T27" fmla="*/ 85 h 997"/>
              <a:gd name="T28" fmla="*/ 287 w 1698"/>
              <a:gd name="T29" fmla="*/ 75 h 997"/>
              <a:gd name="T30" fmla="*/ 241 w 1698"/>
              <a:gd name="T31" fmla="*/ 62 h 997"/>
              <a:gd name="T32" fmla="*/ 216 w 1698"/>
              <a:gd name="T33" fmla="*/ 54 h 997"/>
              <a:gd name="T34" fmla="*/ 205 w 1698"/>
              <a:gd name="T35" fmla="*/ 51 h 997"/>
              <a:gd name="T36" fmla="*/ 189 w 1698"/>
              <a:gd name="T37" fmla="*/ 47 h 997"/>
              <a:gd name="T38" fmla="*/ 181 w 1698"/>
              <a:gd name="T39" fmla="*/ 53 h 997"/>
              <a:gd name="T40" fmla="*/ 155 w 1698"/>
              <a:gd name="T41" fmla="*/ 45 h 997"/>
              <a:gd name="T42" fmla="*/ 132 w 1698"/>
              <a:gd name="T43" fmla="*/ 43 h 997"/>
              <a:gd name="T44" fmla="*/ 158 w 1698"/>
              <a:gd name="T45" fmla="*/ 50 h 997"/>
              <a:gd name="T46" fmla="*/ 149 w 1698"/>
              <a:gd name="T47" fmla="*/ 50 h 997"/>
              <a:gd name="T48" fmla="*/ 125 w 1698"/>
              <a:gd name="T49" fmla="*/ 45 h 997"/>
              <a:gd name="T50" fmla="*/ 97 w 1698"/>
              <a:gd name="T51" fmla="*/ 43 h 997"/>
              <a:gd name="T52" fmla="*/ 66 w 1698"/>
              <a:gd name="T53" fmla="*/ 47 h 997"/>
              <a:gd name="T54" fmla="*/ 61 w 1698"/>
              <a:gd name="T55" fmla="*/ 52 h 997"/>
              <a:gd name="T56" fmla="*/ 35 w 1698"/>
              <a:gd name="T57" fmla="*/ 54 h 997"/>
              <a:gd name="T58" fmla="*/ 4 w 1698"/>
              <a:gd name="T59" fmla="*/ 51 h 997"/>
              <a:gd name="T60" fmla="*/ 35 w 1698"/>
              <a:gd name="T61" fmla="*/ 44 h 997"/>
              <a:gd name="T62" fmla="*/ 45 w 1698"/>
              <a:gd name="T63" fmla="*/ 36 h 997"/>
              <a:gd name="T64" fmla="*/ 79 w 1698"/>
              <a:gd name="T65" fmla="*/ 34 h 997"/>
              <a:gd name="T66" fmla="*/ 112 w 1698"/>
              <a:gd name="T67" fmla="*/ 29 h 997"/>
              <a:gd name="T68" fmla="*/ 130 w 1698"/>
              <a:gd name="T69" fmla="*/ 23 h 997"/>
              <a:gd name="T70" fmla="*/ 165 w 1698"/>
              <a:gd name="T71" fmla="*/ 23 h 997"/>
              <a:gd name="T72" fmla="*/ 192 w 1698"/>
              <a:gd name="T73" fmla="*/ 19 h 997"/>
              <a:gd name="T74" fmla="*/ 178 w 1698"/>
              <a:gd name="T75" fmla="*/ 15 h 997"/>
              <a:gd name="T76" fmla="*/ 206 w 1698"/>
              <a:gd name="T77" fmla="*/ 12 h 997"/>
              <a:gd name="T78" fmla="*/ 173 w 1698"/>
              <a:gd name="T79" fmla="*/ 14 h 997"/>
              <a:gd name="T80" fmla="*/ 165 w 1698"/>
              <a:gd name="T81" fmla="*/ 18 h 997"/>
              <a:gd name="T82" fmla="*/ 138 w 1698"/>
              <a:gd name="T83" fmla="*/ 25 h 997"/>
              <a:gd name="T84" fmla="*/ 131 w 1698"/>
              <a:gd name="T85" fmla="*/ 20 h 997"/>
              <a:gd name="T86" fmla="*/ 112 w 1698"/>
              <a:gd name="T87" fmla="*/ 21 h 997"/>
              <a:gd name="T88" fmla="*/ 96 w 1698"/>
              <a:gd name="T89" fmla="*/ 18 h 997"/>
              <a:gd name="T90" fmla="*/ 100 w 1698"/>
              <a:gd name="T91" fmla="*/ 16 h 997"/>
              <a:gd name="T92" fmla="*/ 114 w 1698"/>
              <a:gd name="T93" fmla="*/ 14 h 997"/>
              <a:gd name="T94" fmla="*/ 138 w 1698"/>
              <a:gd name="T95" fmla="*/ 10 h 997"/>
              <a:gd name="T96" fmla="*/ 165 w 1698"/>
              <a:gd name="T97" fmla="*/ 3 h 997"/>
              <a:gd name="T98" fmla="*/ 205 w 1698"/>
              <a:gd name="T99" fmla="*/ 1 h 997"/>
              <a:gd name="T100" fmla="*/ 242 w 1698"/>
              <a:gd name="T101" fmla="*/ 3 h 997"/>
              <a:gd name="T102" fmla="*/ 242 w 1698"/>
              <a:gd name="T103" fmla="*/ 12 h 997"/>
              <a:gd name="T104" fmla="*/ 259 w 1698"/>
              <a:gd name="T105" fmla="*/ 16 h 997"/>
              <a:gd name="T106" fmla="*/ 278 w 1698"/>
              <a:gd name="T107" fmla="*/ 14 h 997"/>
              <a:gd name="T108" fmla="*/ 320 w 1698"/>
              <a:gd name="T109" fmla="*/ 11 h 997"/>
              <a:gd name="T110" fmla="*/ 412 w 1698"/>
              <a:gd name="T111" fmla="*/ 1 h 997"/>
              <a:gd name="T112" fmla="*/ 547 w 1698"/>
              <a:gd name="T113" fmla="*/ 7 h 997"/>
              <a:gd name="T114" fmla="*/ 711 w 1698"/>
              <a:gd name="T115" fmla="*/ 9 h 997"/>
              <a:gd name="T116" fmla="*/ 819 w 1698"/>
              <a:gd name="T117" fmla="*/ 15 h 997"/>
              <a:gd name="T118" fmla="*/ 853 w 1698"/>
              <a:gd name="T119" fmla="*/ 27 h 997"/>
              <a:gd name="T120" fmla="*/ 793 w 1698"/>
              <a:gd name="T121" fmla="*/ 21 h 997"/>
              <a:gd name="T122" fmla="*/ 736 w 1698"/>
              <a:gd name="T123" fmla="*/ 22 h 997"/>
              <a:gd name="T124" fmla="*/ 801 w 1698"/>
              <a:gd name="T125" fmla="*/ 38 h 9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98"/>
              <a:gd name="T190" fmla="*/ 0 h 997"/>
              <a:gd name="T191" fmla="*/ 1698 w 1698"/>
              <a:gd name="T192" fmla="*/ 997 h 9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98" h="997">
                <a:moveTo>
                  <a:pt x="1582" y="406"/>
                </a:moveTo>
                <a:lnTo>
                  <a:pt x="1566" y="434"/>
                </a:lnTo>
                <a:lnTo>
                  <a:pt x="1605" y="462"/>
                </a:lnTo>
                <a:lnTo>
                  <a:pt x="1619" y="490"/>
                </a:lnTo>
                <a:lnTo>
                  <a:pt x="1585" y="505"/>
                </a:lnTo>
                <a:lnTo>
                  <a:pt x="1576" y="478"/>
                </a:lnTo>
                <a:lnTo>
                  <a:pt x="1545" y="450"/>
                </a:lnTo>
                <a:lnTo>
                  <a:pt x="1535" y="420"/>
                </a:lnTo>
                <a:lnTo>
                  <a:pt x="1515" y="434"/>
                </a:lnTo>
                <a:lnTo>
                  <a:pt x="1495" y="447"/>
                </a:lnTo>
                <a:lnTo>
                  <a:pt x="1492" y="470"/>
                </a:lnTo>
                <a:lnTo>
                  <a:pt x="1514" y="495"/>
                </a:lnTo>
                <a:lnTo>
                  <a:pt x="1500" y="515"/>
                </a:lnTo>
                <a:lnTo>
                  <a:pt x="1495" y="549"/>
                </a:lnTo>
                <a:lnTo>
                  <a:pt x="1521" y="570"/>
                </a:lnTo>
                <a:lnTo>
                  <a:pt x="1551" y="577"/>
                </a:lnTo>
                <a:lnTo>
                  <a:pt x="1582" y="600"/>
                </a:lnTo>
                <a:lnTo>
                  <a:pt x="1608" y="631"/>
                </a:lnTo>
                <a:lnTo>
                  <a:pt x="1610" y="677"/>
                </a:lnTo>
                <a:lnTo>
                  <a:pt x="1600" y="699"/>
                </a:lnTo>
                <a:lnTo>
                  <a:pt x="1573" y="717"/>
                </a:lnTo>
                <a:lnTo>
                  <a:pt x="1538" y="727"/>
                </a:lnTo>
                <a:lnTo>
                  <a:pt x="1517" y="741"/>
                </a:lnTo>
                <a:lnTo>
                  <a:pt x="1504" y="733"/>
                </a:lnTo>
                <a:lnTo>
                  <a:pt x="1494" y="741"/>
                </a:lnTo>
                <a:lnTo>
                  <a:pt x="1491" y="775"/>
                </a:lnTo>
                <a:lnTo>
                  <a:pt x="1498" y="795"/>
                </a:lnTo>
                <a:lnTo>
                  <a:pt x="1532" y="818"/>
                </a:lnTo>
                <a:lnTo>
                  <a:pt x="1546" y="841"/>
                </a:lnTo>
                <a:lnTo>
                  <a:pt x="1557" y="855"/>
                </a:lnTo>
                <a:lnTo>
                  <a:pt x="1554" y="880"/>
                </a:lnTo>
                <a:lnTo>
                  <a:pt x="1532" y="900"/>
                </a:lnTo>
                <a:lnTo>
                  <a:pt x="1509" y="900"/>
                </a:lnTo>
                <a:lnTo>
                  <a:pt x="1472" y="870"/>
                </a:lnTo>
                <a:lnTo>
                  <a:pt x="1446" y="860"/>
                </a:lnTo>
                <a:lnTo>
                  <a:pt x="1435" y="853"/>
                </a:lnTo>
                <a:lnTo>
                  <a:pt x="1424" y="869"/>
                </a:lnTo>
                <a:lnTo>
                  <a:pt x="1427" y="891"/>
                </a:lnTo>
                <a:lnTo>
                  <a:pt x="1436" y="908"/>
                </a:lnTo>
                <a:lnTo>
                  <a:pt x="1443" y="934"/>
                </a:lnTo>
                <a:lnTo>
                  <a:pt x="1466" y="943"/>
                </a:lnTo>
                <a:lnTo>
                  <a:pt x="1458" y="957"/>
                </a:lnTo>
                <a:lnTo>
                  <a:pt x="1460" y="977"/>
                </a:lnTo>
                <a:lnTo>
                  <a:pt x="1467" y="997"/>
                </a:lnTo>
                <a:lnTo>
                  <a:pt x="1452" y="996"/>
                </a:lnTo>
                <a:lnTo>
                  <a:pt x="1435" y="972"/>
                </a:lnTo>
                <a:lnTo>
                  <a:pt x="1436" y="948"/>
                </a:lnTo>
                <a:lnTo>
                  <a:pt x="1430" y="940"/>
                </a:lnTo>
                <a:lnTo>
                  <a:pt x="1424" y="912"/>
                </a:lnTo>
                <a:lnTo>
                  <a:pt x="1416" y="904"/>
                </a:lnTo>
                <a:lnTo>
                  <a:pt x="1413" y="866"/>
                </a:lnTo>
                <a:lnTo>
                  <a:pt x="1402" y="841"/>
                </a:lnTo>
                <a:lnTo>
                  <a:pt x="1384" y="819"/>
                </a:lnTo>
                <a:lnTo>
                  <a:pt x="1350" y="807"/>
                </a:lnTo>
                <a:lnTo>
                  <a:pt x="1325" y="787"/>
                </a:lnTo>
                <a:lnTo>
                  <a:pt x="1314" y="771"/>
                </a:lnTo>
                <a:lnTo>
                  <a:pt x="1297" y="754"/>
                </a:lnTo>
                <a:lnTo>
                  <a:pt x="1271" y="716"/>
                </a:lnTo>
                <a:lnTo>
                  <a:pt x="1248" y="719"/>
                </a:lnTo>
                <a:lnTo>
                  <a:pt x="1217" y="737"/>
                </a:lnTo>
                <a:lnTo>
                  <a:pt x="1203" y="753"/>
                </a:lnTo>
                <a:lnTo>
                  <a:pt x="1175" y="782"/>
                </a:lnTo>
                <a:lnTo>
                  <a:pt x="1155" y="813"/>
                </a:lnTo>
                <a:lnTo>
                  <a:pt x="1147" y="824"/>
                </a:lnTo>
                <a:lnTo>
                  <a:pt x="1155" y="861"/>
                </a:lnTo>
                <a:lnTo>
                  <a:pt x="1153" y="897"/>
                </a:lnTo>
                <a:lnTo>
                  <a:pt x="1128" y="921"/>
                </a:lnTo>
                <a:lnTo>
                  <a:pt x="1114" y="923"/>
                </a:lnTo>
                <a:lnTo>
                  <a:pt x="1085" y="872"/>
                </a:lnTo>
                <a:lnTo>
                  <a:pt x="1062" y="835"/>
                </a:lnTo>
                <a:lnTo>
                  <a:pt x="1015" y="767"/>
                </a:lnTo>
                <a:lnTo>
                  <a:pt x="1014" y="741"/>
                </a:lnTo>
                <a:lnTo>
                  <a:pt x="1003" y="728"/>
                </a:lnTo>
                <a:lnTo>
                  <a:pt x="995" y="745"/>
                </a:lnTo>
                <a:lnTo>
                  <a:pt x="955" y="706"/>
                </a:lnTo>
                <a:lnTo>
                  <a:pt x="901" y="677"/>
                </a:lnTo>
                <a:lnTo>
                  <a:pt x="867" y="683"/>
                </a:lnTo>
                <a:lnTo>
                  <a:pt x="817" y="680"/>
                </a:lnTo>
                <a:lnTo>
                  <a:pt x="794" y="659"/>
                </a:lnTo>
                <a:lnTo>
                  <a:pt x="768" y="662"/>
                </a:lnTo>
                <a:lnTo>
                  <a:pt x="731" y="652"/>
                </a:lnTo>
                <a:lnTo>
                  <a:pt x="653" y="580"/>
                </a:lnTo>
                <a:lnTo>
                  <a:pt x="658" y="609"/>
                </a:lnTo>
                <a:lnTo>
                  <a:pt x="681" y="651"/>
                </a:lnTo>
                <a:lnTo>
                  <a:pt x="707" y="680"/>
                </a:lnTo>
                <a:lnTo>
                  <a:pt x="735" y="696"/>
                </a:lnTo>
                <a:lnTo>
                  <a:pt x="766" y="683"/>
                </a:lnTo>
                <a:lnTo>
                  <a:pt x="791" y="683"/>
                </a:lnTo>
                <a:lnTo>
                  <a:pt x="824" y="710"/>
                </a:lnTo>
                <a:lnTo>
                  <a:pt x="842" y="730"/>
                </a:lnTo>
                <a:lnTo>
                  <a:pt x="839" y="742"/>
                </a:lnTo>
                <a:lnTo>
                  <a:pt x="783" y="799"/>
                </a:lnTo>
                <a:lnTo>
                  <a:pt x="746" y="821"/>
                </a:lnTo>
                <a:lnTo>
                  <a:pt x="669" y="850"/>
                </a:lnTo>
                <a:lnTo>
                  <a:pt x="646" y="860"/>
                </a:lnTo>
                <a:lnTo>
                  <a:pt x="632" y="850"/>
                </a:lnTo>
                <a:lnTo>
                  <a:pt x="627" y="838"/>
                </a:lnTo>
                <a:lnTo>
                  <a:pt x="625" y="821"/>
                </a:lnTo>
                <a:lnTo>
                  <a:pt x="619" y="804"/>
                </a:lnTo>
                <a:lnTo>
                  <a:pt x="608" y="790"/>
                </a:lnTo>
                <a:lnTo>
                  <a:pt x="599" y="778"/>
                </a:lnTo>
                <a:lnTo>
                  <a:pt x="585" y="761"/>
                </a:lnTo>
                <a:lnTo>
                  <a:pt x="578" y="750"/>
                </a:lnTo>
                <a:lnTo>
                  <a:pt x="571" y="736"/>
                </a:lnTo>
                <a:lnTo>
                  <a:pt x="560" y="723"/>
                </a:lnTo>
                <a:lnTo>
                  <a:pt x="543" y="693"/>
                </a:lnTo>
                <a:lnTo>
                  <a:pt x="534" y="680"/>
                </a:lnTo>
                <a:lnTo>
                  <a:pt x="522" y="663"/>
                </a:lnTo>
                <a:lnTo>
                  <a:pt x="502" y="640"/>
                </a:lnTo>
                <a:lnTo>
                  <a:pt x="491" y="626"/>
                </a:lnTo>
                <a:lnTo>
                  <a:pt x="482" y="617"/>
                </a:lnTo>
                <a:lnTo>
                  <a:pt x="471" y="597"/>
                </a:lnTo>
                <a:lnTo>
                  <a:pt x="503" y="578"/>
                </a:lnTo>
                <a:lnTo>
                  <a:pt x="517" y="538"/>
                </a:lnTo>
                <a:lnTo>
                  <a:pt x="486" y="527"/>
                </a:lnTo>
                <a:lnTo>
                  <a:pt x="443" y="533"/>
                </a:lnTo>
                <a:lnTo>
                  <a:pt x="434" y="529"/>
                </a:lnTo>
                <a:lnTo>
                  <a:pt x="429" y="529"/>
                </a:lnTo>
                <a:lnTo>
                  <a:pt x="423" y="529"/>
                </a:lnTo>
                <a:lnTo>
                  <a:pt x="418" y="529"/>
                </a:lnTo>
                <a:lnTo>
                  <a:pt x="417" y="521"/>
                </a:lnTo>
                <a:lnTo>
                  <a:pt x="413" y="515"/>
                </a:lnTo>
                <a:lnTo>
                  <a:pt x="413" y="502"/>
                </a:lnTo>
                <a:lnTo>
                  <a:pt x="406" y="496"/>
                </a:lnTo>
                <a:lnTo>
                  <a:pt x="404" y="488"/>
                </a:lnTo>
                <a:lnTo>
                  <a:pt x="400" y="487"/>
                </a:lnTo>
                <a:lnTo>
                  <a:pt x="395" y="481"/>
                </a:lnTo>
                <a:lnTo>
                  <a:pt x="393" y="475"/>
                </a:lnTo>
                <a:lnTo>
                  <a:pt x="390" y="468"/>
                </a:lnTo>
                <a:lnTo>
                  <a:pt x="387" y="462"/>
                </a:lnTo>
                <a:lnTo>
                  <a:pt x="378" y="462"/>
                </a:lnTo>
                <a:lnTo>
                  <a:pt x="372" y="462"/>
                </a:lnTo>
                <a:lnTo>
                  <a:pt x="369" y="462"/>
                </a:lnTo>
                <a:lnTo>
                  <a:pt x="367" y="473"/>
                </a:lnTo>
                <a:lnTo>
                  <a:pt x="367" y="481"/>
                </a:lnTo>
                <a:lnTo>
                  <a:pt x="367" y="490"/>
                </a:lnTo>
                <a:lnTo>
                  <a:pt x="367" y="499"/>
                </a:lnTo>
                <a:lnTo>
                  <a:pt x="367" y="505"/>
                </a:lnTo>
                <a:lnTo>
                  <a:pt x="359" y="509"/>
                </a:lnTo>
                <a:lnTo>
                  <a:pt x="353" y="515"/>
                </a:lnTo>
                <a:lnTo>
                  <a:pt x="344" y="505"/>
                </a:lnTo>
                <a:lnTo>
                  <a:pt x="338" y="493"/>
                </a:lnTo>
                <a:lnTo>
                  <a:pt x="339" y="479"/>
                </a:lnTo>
                <a:lnTo>
                  <a:pt x="330" y="458"/>
                </a:lnTo>
                <a:lnTo>
                  <a:pt x="325" y="445"/>
                </a:lnTo>
                <a:lnTo>
                  <a:pt x="314" y="437"/>
                </a:lnTo>
                <a:lnTo>
                  <a:pt x="302" y="430"/>
                </a:lnTo>
                <a:lnTo>
                  <a:pt x="296" y="419"/>
                </a:lnTo>
                <a:lnTo>
                  <a:pt x="291" y="411"/>
                </a:lnTo>
                <a:lnTo>
                  <a:pt x="280" y="410"/>
                </a:lnTo>
                <a:lnTo>
                  <a:pt x="277" y="405"/>
                </a:lnTo>
                <a:lnTo>
                  <a:pt x="270" y="405"/>
                </a:lnTo>
                <a:lnTo>
                  <a:pt x="263" y="413"/>
                </a:lnTo>
                <a:lnTo>
                  <a:pt x="257" y="419"/>
                </a:lnTo>
                <a:lnTo>
                  <a:pt x="271" y="427"/>
                </a:lnTo>
                <a:lnTo>
                  <a:pt x="279" y="437"/>
                </a:lnTo>
                <a:lnTo>
                  <a:pt x="293" y="451"/>
                </a:lnTo>
                <a:lnTo>
                  <a:pt x="299" y="458"/>
                </a:lnTo>
                <a:lnTo>
                  <a:pt x="310" y="462"/>
                </a:lnTo>
                <a:lnTo>
                  <a:pt x="318" y="475"/>
                </a:lnTo>
                <a:lnTo>
                  <a:pt x="308" y="485"/>
                </a:lnTo>
                <a:lnTo>
                  <a:pt x="307" y="481"/>
                </a:lnTo>
                <a:lnTo>
                  <a:pt x="307" y="475"/>
                </a:lnTo>
                <a:lnTo>
                  <a:pt x="302" y="488"/>
                </a:lnTo>
                <a:lnTo>
                  <a:pt x="301" y="501"/>
                </a:lnTo>
                <a:lnTo>
                  <a:pt x="291" y="504"/>
                </a:lnTo>
                <a:lnTo>
                  <a:pt x="294" y="488"/>
                </a:lnTo>
                <a:lnTo>
                  <a:pt x="293" y="481"/>
                </a:lnTo>
                <a:lnTo>
                  <a:pt x="282" y="476"/>
                </a:lnTo>
                <a:lnTo>
                  <a:pt x="277" y="473"/>
                </a:lnTo>
                <a:lnTo>
                  <a:pt x="273" y="467"/>
                </a:lnTo>
                <a:lnTo>
                  <a:pt x="263" y="461"/>
                </a:lnTo>
                <a:lnTo>
                  <a:pt x="257" y="456"/>
                </a:lnTo>
                <a:lnTo>
                  <a:pt x="251" y="447"/>
                </a:lnTo>
                <a:lnTo>
                  <a:pt x="243" y="442"/>
                </a:lnTo>
                <a:lnTo>
                  <a:pt x="239" y="433"/>
                </a:lnTo>
                <a:lnTo>
                  <a:pt x="237" y="425"/>
                </a:lnTo>
                <a:lnTo>
                  <a:pt x="231" y="422"/>
                </a:lnTo>
                <a:lnTo>
                  <a:pt x="225" y="417"/>
                </a:lnTo>
                <a:lnTo>
                  <a:pt x="212" y="417"/>
                </a:lnTo>
                <a:lnTo>
                  <a:pt x="201" y="419"/>
                </a:lnTo>
                <a:lnTo>
                  <a:pt x="189" y="417"/>
                </a:lnTo>
                <a:lnTo>
                  <a:pt x="167" y="419"/>
                </a:lnTo>
                <a:lnTo>
                  <a:pt x="152" y="420"/>
                </a:lnTo>
                <a:lnTo>
                  <a:pt x="147" y="423"/>
                </a:lnTo>
                <a:lnTo>
                  <a:pt x="146" y="433"/>
                </a:lnTo>
                <a:lnTo>
                  <a:pt x="146" y="444"/>
                </a:lnTo>
                <a:lnTo>
                  <a:pt x="136" y="454"/>
                </a:lnTo>
                <a:lnTo>
                  <a:pt x="130" y="459"/>
                </a:lnTo>
                <a:lnTo>
                  <a:pt x="127" y="462"/>
                </a:lnTo>
                <a:lnTo>
                  <a:pt x="123" y="473"/>
                </a:lnTo>
                <a:lnTo>
                  <a:pt x="119" y="479"/>
                </a:lnTo>
                <a:lnTo>
                  <a:pt x="124" y="484"/>
                </a:lnTo>
                <a:lnTo>
                  <a:pt x="124" y="493"/>
                </a:lnTo>
                <a:lnTo>
                  <a:pt x="123" y="498"/>
                </a:lnTo>
                <a:lnTo>
                  <a:pt x="119" y="504"/>
                </a:lnTo>
                <a:lnTo>
                  <a:pt x="112" y="515"/>
                </a:lnTo>
                <a:lnTo>
                  <a:pt x="107" y="510"/>
                </a:lnTo>
                <a:lnTo>
                  <a:pt x="102" y="513"/>
                </a:lnTo>
                <a:lnTo>
                  <a:pt x="96" y="518"/>
                </a:lnTo>
                <a:lnTo>
                  <a:pt x="87" y="519"/>
                </a:lnTo>
                <a:lnTo>
                  <a:pt x="78" y="527"/>
                </a:lnTo>
                <a:lnTo>
                  <a:pt x="68" y="529"/>
                </a:lnTo>
                <a:lnTo>
                  <a:pt x="59" y="529"/>
                </a:lnTo>
                <a:lnTo>
                  <a:pt x="50" y="529"/>
                </a:lnTo>
                <a:lnTo>
                  <a:pt x="30" y="533"/>
                </a:lnTo>
                <a:lnTo>
                  <a:pt x="20" y="533"/>
                </a:lnTo>
                <a:lnTo>
                  <a:pt x="16" y="522"/>
                </a:lnTo>
                <a:lnTo>
                  <a:pt x="10" y="509"/>
                </a:lnTo>
                <a:lnTo>
                  <a:pt x="6" y="496"/>
                </a:lnTo>
                <a:lnTo>
                  <a:pt x="5" y="484"/>
                </a:lnTo>
                <a:lnTo>
                  <a:pt x="5" y="468"/>
                </a:lnTo>
                <a:lnTo>
                  <a:pt x="0" y="447"/>
                </a:lnTo>
                <a:lnTo>
                  <a:pt x="17" y="433"/>
                </a:lnTo>
                <a:lnTo>
                  <a:pt x="27" y="422"/>
                </a:lnTo>
                <a:lnTo>
                  <a:pt x="47" y="422"/>
                </a:lnTo>
                <a:lnTo>
                  <a:pt x="68" y="425"/>
                </a:lnTo>
                <a:lnTo>
                  <a:pt x="84" y="419"/>
                </a:lnTo>
                <a:lnTo>
                  <a:pt x="101" y="417"/>
                </a:lnTo>
                <a:lnTo>
                  <a:pt x="102" y="399"/>
                </a:lnTo>
                <a:lnTo>
                  <a:pt x="112" y="386"/>
                </a:lnTo>
                <a:lnTo>
                  <a:pt x="89" y="372"/>
                </a:lnTo>
                <a:lnTo>
                  <a:pt x="85" y="362"/>
                </a:lnTo>
                <a:lnTo>
                  <a:pt x="87" y="346"/>
                </a:lnTo>
                <a:lnTo>
                  <a:pt x="104" y="346"/>
                </a:lnTo>
                <a:lnTo>
                  <a:pt x="115" y="345"/>
                </a:lnTo>
                <a:lnTo>
                  <a:pt x="116" y="346"/>
                </a:lnTo>
                <a:lnTo>
                  <a:pt x="129" y="337"/>
                </a:lnTo>
                <a:lnTo>
                  <a:pt x="141" y="332"/>
                </a:lnTo>
                <a:lnTo>
                  <a:pt x="146" y="332"/>
                </a:lnTo>
                <a:lnTo>
                  <a:pt x="153" y="323"/>
                </a:lnTo>
                <a:lnTo>
                  <a:pt x="163" y="320"/>
                </a:lnTo>
                <a:lnTo>
                  <a:pt x="172" y="303"/>
                </a:lnTo>
                <a:lnTo>
                  <a:pt x="178" y="308"/>
                </a:lnTo>
                <a:lnTo>
                  <a:pt x="191" y="297"/>
                </a:lnTo>
                <a:lnTo>
                  <a:pt x="192" y="297"/>
                </a:lnTo>
                <a:lnTo>
                  <a:pt x="208" y="284"/>
                </a:lnTo>
                <a:lnTo>
                  <a:pt x="217" y="283"/>
                </a:lnTo>
                <a:lnTo>
                  <a:pt x="229" y="283"/>
                </a:lnTo>
                <a:lnTo>
                  <a:pt x="237" y="283"/>
                </a:lnTo>
                <a:lnTo>
                  <a:pt x="231" y="267"/>
                </a:lnTo>
                <a:lnTo>
                  <a:pt x="228" y="255"/>
                </a:lnTo>
                <a:lnTo>
                  <a:pt x="225" y="229"/>
                </a:lnTo>
                <a:lnTo>
                  <a:pt x="243" y="227"/>
                </a:lnTo>
                <a:lnTo>
                  <a:pt x="253" y="222"/>
                </a:lnTo>
                <a:lnTo>
                  <a:pt x="248" y="233"/>
                </a:lnTo>
                <a:lnTo>
                  <a:pt x="256" y="241"/>
                </a:lnTo>
                <a:lnTo>
                  <a:pt x="263" y="250"/>
                </a:lnTo>
                <a:lnTo>
                  <a:pt x="268" y="256"/>
                </a:lnTo>
                <a:lnTo>
                  <a:pt x="290" y="255"/>
                </a:lnTo>
                <a:lnTo>
                  <a:pt x="308" y="232"/>
                </a:lnTo>
                <a:lnTo>
                  <a:pt x="322" y="221"/>
                </a:lnTo>
                <a:lnTo>
                  <a:pt x="330" y="213"/>
                </a:lnTo>
                <a:lnTo>
                  <a:pt x="339" y="204"/>
                </a:lnTo>
                <a:lnTo>
                  <a:pt x="348" y="192"/>
                </a:lnTo>
                <a:lnTo>
                  <a:pt x="356" y="196"/>
                </a:lnTo>
                <a:lnTo>
                  <a:pt x="356" y="188"/>
                </a:lnTo>
                <a:lnTo>
                  <a:pt x="361" y="184"/>
                </a:lnTo>
                <a:lnTo>
                  <a:pt x="375" y="187"/>
                </a:lnTo>
                <a:lnTo>
                  <a:pt x="398" y="207"/>
                </a:lnTo>
                <a:lnTo>
                  <a:pt x="393" y="151"/>
                </a:lnTo>
                <a:lnTo>
                  <a:pt x="373" y="176"/>
                </a:lnTo>
                <a:lnTo>
                  <a:pt x="358" y="175"/>
                </a:lnTo>
                <a:lnTo>
                  <a:pt x="353" y="159"/>
                </a:lnTo>
                <a:lnTo>
                  <a:pt x="353" y="151"/>
                </a:lnTo>
                <a:lnTo>
                  <a:pt x="348" y="147"/>
                </a:lnTo>
                <a:lnTo>
                  <a:pt x="361" y="134"/>
                </a:lnTo>
                <a:lnTo>
                  <a:pt x="369" y="125"/>
                </a:lnTo>
                <a:lnTo>
                  <a:pt x="376" y="122"/>
                </a:lnTo>
                <a:lnTo>
                  <a:pt x="383" y="120"/>
                </a:lnTo>
                <a:lnTo>
                  <a:pt x="387" y="113"/>
                </a:lnTo>
                <a:lnTo>
                  <a:pt x="393" y="111"/>
                </a:lnTo>
                <a:lnTo>
                  <a:pt x="401" y="111"/>
                </a:lnTo>
                <a:lnTo>
                  <a:pt x="387" y="97"/>
                </a:lnTo>
                <a:lnTo>
                  <a:pt x="373" y="100"/>
                </a:lnTo>
                <a:lnTo>
                  <a:pt x="364" y="100"/>
                </a:lnTo>
                <a:lnTo>
                  <a:pt x="356" y="96"/>
                </a:lnTo>
                <a:lnTo>
                  <a:pt x="356" y="105"/>
                </a:lnTo>
                <a:lnTo>
                  <a:pt x="348" y="114"/>
                </a:lnTo>
                <a:lnTo>
                  <a:pt x="338" y="130"/>
                </a:lnTo>
                <a:lnTo>
                  <a:pt x="327" y="136"/>
                </a:lnTo>
                <a:lnTo>
                  <a:pt x="319" y="136"/>
                </a:lnTo>
                <a:lnTo>
                  <a:pt x="316" y="147"/>
                </a:lnTo>
                <a:lnTo>
                  <a:pt x="316" y="151"/>
                </a:lnTo>
                <a:lnTo>
                  <a:pt x="310" y="156"/>
                </a:lnTo>
                <a:lnTo>
                  <a:pt x="318" y="175"/>
                </a:lnTo>
                <a:lnTo>
                  <a:pt x="322" y="184"/>
                </a:lnTo>
                <a:lnTo>
                  <a:pt x="313" y="198"/>
                </a:lnTo>
                <a:lnTo>
                  <a:pt x="302" y="207"/>
                </a:lnTo>
                <a:lnTo>
                  <a:pt x="299" y="221"/>
                </a:lnTo>
                <a:lnTo>
                  <a:pt x="293" y="232"/>
                </a:lnTo>
                <a:lnTo>
                  <a:pt x="287" y="232"/>
                </a:lnTo>
                <a:lnTo>
                  <a:pt x="277" y="233"/>
                </a:lnTo>
                <a:lnTo>
                  <a:pt x="268" y="238"/>
                </a:lnTo>
                <a:lnTo>
                  <a:pt x="265" y="236"/>
                </a:lnTo>
                <a:lnTo>
                  <a:pt x="265" y="229"/>
                </a:lnTo>
                <a:lnTo>
                  <a:pt x="263" y="216"/>
                </a:lnTo>
                <a:lnTo>
                  <a:pt x="256" y="216"/>
                </a:lnTo>
                <a:lnTo>
                  <a:pt x="251" y="209"/>
                </a:lnTo>
                <a:lnTo>
                  <a:pt x="253" y="198"/>
                </a:lnTo>
                <a:lnTo>
                  <a:pt x="254" y="192"/>
                </a:lnTo>
                <a:lnTo>
                  <a:pt x="253" y="188"/>
                </a:lnTo>
                <a:lnTo>
                  <a:pt x="246" y="192"/>
                </a:lnTo>
                <a:lnTo>
                  <a:pt x="243" y="192"/>
                </a:lnTo>
                <a:lnTo>
                  <a:pt x="239" y="190"/>
                </a:lnTo>
                <a:lnTo>
                  <a:pt x="236" y="188"/>
                </a:lnTo>
                <a:lnTo>
                  <a:pt x="228" y="195"/>
                </a:lnTo>
                <a:lnTo>
                  <a:pt x="220" y="202"/>
                </a:lnTo>
                <a:lnTo>
                  <a:pt x="212" y="210"/>
                </a:lnTo>
                <a:lnTo>
                  <a:pt x="195" y="209"/>
                </a:lnTo>
                <a:lnTo>
                  <a:pt x="184" y="207"/>
                </a:lnTo>
                <a:lnTo>
                  <a:pt x="177" y="199"/>
                </a:lnTo>
                <a:lnTo>
                  <a:pt x="177" y="195"/>
                </a:lnTo>
                <a:lnTo>
                  <a:pt x="181" y="188"/>
                </a:lnTo>
                <a:lnTo>
                  <a:pt x="188" y="184"/>
                </a:lnTo>
                <a:lnTo>
                  <a:pt x="192" y="178"/>
                </a:lnTo>
                <a:lnTo>
                  <a:pt x="181" y="181"/>
                </a:lnTo>
                <a:lnTo>
                  <a:pt x="177" y="173"/>
                </a:lnTo>
                <a:lnTo>
                  <a:pt x="177" y="168"/>
                </a:lnTo>
                <a:lnTo>
                  <a:pt x="192" y="167"/>
                </a:lnTo>
                <a:lnTo>
                  <a:pt x="206" y="165"/>
                </a:lnTo>
                <a:lnTo>
                  <a:pt x="197" y="161"/>
                </a:lnTo>
                <a:lnTo>
                  <a:pt x="183" y="162"/>
                </a:lnTo>
                <a:lnTo>
                  <a:pt x="183" y="153"/>
                </a:lnTo>
                <a:lnTo>
                  <a:pt x="189" y="147"/>
                </a:lnTo>
                <a:lnTo>
                  <a:pt x="203" y="141"/>
                </a:lnTo>
                <a:lnTo>
                  <a:pt x="208" y="134"/>
                </a:lnTo>
                <a:lnTo>
                  <a:pt x="212" y="131"/>
                </a:lnTo>
                <a:lnTo>
                  <a:pt x="223" y="130"/>
                </a:lnTo>
                <a:lnTo>
                  <a:pt x="232" y="131"/>
                </a:lnTo>
                <a:lnTo>
                  <a:pt x="237" y="134"/>
                </a:lnTo>
                <a:lnTo>
                  <a:pt x="245" y="130"/>
                </a:lnTo>
                <a:lnTo>
                  <a:pt x="237" y="128"/>
                </a:lnTo>
                <a:lnTo>
                  <a:pt x="237" y="116"/>
                </a:lnTo>
                <a:lnTo>
                  <a:pt x="257" y="102"/>
                </a:lnTo>
                <a:lnTo>
                  <a:pt x="268" y="93"/>
                </a:lnTo>
                <a:lnTo>
                  <a:pt x="274" y="91"/>
                </a:lnTo>
                <a:lnTo>
                  <a:pt x="273" y="86"/>
                </a:lnTo>
                <a:lnTo>
                  <a:pt x="282" y="76"/>
                </a:lnTo>
                <a:lnTo>
                  <a:pt x="293" y="62"/>
                </a:lnTo>
                <a:lnTo>
                  <a:pt x="305" y="55"/>
                </a:lnTo>
                <a:lnTo>
                  <a:pt x="296" y="49"/>
                </a:lnTo>
                <a:lnTo>
                  <a:pt x="321" y="35"/>
                </a:lnTo>
                <a:lnTo>
                  <a:pt x="331" y="37"/>
                </a:lnTo>
                <a:lnTo>
                  <a:pt x="330" y="29"/>
                </a:lnTo>
                <a:lnTo>
                  <a:pt x="352" y="28"/>
                </a:lnTo>
                <a:lnTo>
                  <a:pt x="392" y="3"/>
                </a:lnTo>
                <a:lnTo>
                  <a:pt x="398" y="0"/>
                </a:lnTo>
                <a:lnTo>
                  <a:pt x="390" y="18"/>
                </a:lnTo>
                <a:lnTo>
                  <a:pt x="400" y="9"/>
                </a:lnTo>
                <a:lnTo>
                  <a:pt x="410" y="6"/>
                </a:lnTo>
                <a:lnTo>
                  <a:pt x="409" y="14"/>
                </a:lnTo>
                <a:lnTo>
                  <a:pt x="440" y="4"/>
                </a:lnTo>
                <a:lnTo>
                  <a:pt x="455" y="12"/>
                </a:lnTo>
                <a:lnTo>
                  <a:pt x="434" y="20"/>
                </a:lnTo>
                <a:lnTo>
                  <a:pt x="441" y="29"/>
                </a:lnTo>
                <a:lnTo>
                  <a:pt x="472" y="28"/>
                </a:lnTo>
                <a:lnTo>
                  <a:pt x="517" y="42"/>
                </a:lnTo>
                <a:lnTo>
                  <a:pt x="514" y="57"/>
                </a:lnTo>
                <a:lnTo>
                  <a:pt x="495" y="71"/>
                </a:lnTo>
                <a:lnTo>
                  <a:pt x="468" y="79"/>
                </a:lnTo>
                <a:lnTo>
                  <a:pt x="463" y="96"/>
                </a:lnTo>
                <a:lnTo>
                  <a:pt x="465" y="111"/>
                </a:lnTo>
                <a:lnTo>
                  <a:pt x="472" y="114"/>
                </a:lnTo>
                <a:lnTo>
                  <a:pt x="474" y="122"/>
                </a:lnTo>
                <a:lnTo>
                  <a:pt x="477" y="125"/>
                </a:lnTo>
                <a:lnTo>
                  <a:pt x="483" y="128"/>
                </a:lnTo>
                <a:lnTo>
                  <a:pt x="485" y="137"/>
                </a:lnTo>
                <a:lnTo>
                  <a:pt x="494" y="148"/>
                </a:lnTo>
                <a:lnTo>
                  <a:pt x="494" y="153"/>
                </a:lnTo>
                <a:lnTo>
                  <a:pt x="503" y="153"/>
                </a:lnTo>
                <a:lnTo>
                  <a:pt x="506" y="156"/>
                </a:lnTo>
                <a:lnTo>
                  <a:pt x="514" y="159"/>
                </a:lnTo>
                <a:lnTo>
                  <a:pt x="519" y="154"/>
                </a:lnTo>
                <a:lnTo>
                  <a:pt x="523" y="147"/>
                </a:lnTo>
                <a:lnTo>
                  <a:pt x="526" y="142"/>
                </a:lnTo>
                <a:lnTo>
                  <a:pt x="534" y="145"/>
                </a:lnTo>
                <a:lnTo>
                  <a:pt x="543" y="134"/>
                </a:lnTo>
                <a:lnTo>
                  <a:pt x="543" y="127"/>
                </a:lnTo>
                <a:lnTo>
                  <a:pt x="547" y="120"/>
                </a:lnTo>
                <a:lnTo>
                  <a:pt x="548" y="116"/>
                </a:lnTo>
                <a:lnTo>
                  <a:pt x="567" y="111"/>
                </a:lnTo>
                <a:lnTo>
                  <a:pt x="582" y="106"/>
                </a:lnTo>
                <a:lnTo>
                  <a:pt x="602" y="100"/>
                </a:lnTo>
                <a:lnTo>
                  <a:pt x="625" y="105"/>
                </a:lnTo>
                <a:lnTo>
                  <a:pt x="649" y="105"/>
                </a:lnTo>
                <a:lnTo>
                  <a:pt x="687" y="105"/>
                </a:lnTo>
                <a:lnTo>
                  <a:pt x="694" y="66"/>
                </a:lnTo>
                <a:lnTo>
                  <a:pt x="715" y="68"/>
                </a:lnTo>
                <a:lnTo>
                  <a:pt x="731" y="97"/>
                </a:lnTo>
                <a:lnTo>
                  <a:pt x="734" y="72"/>
                </a:lnTo>
                <a:lnTo>
                  <a:pt x="805" y="4"/>
                </a:lnTo>
                <a:lnTo>
                  <a:pt x="833" y="4"/>
                </a:lnTo>
                <a:lnTo>
                  <a:pt x="858" y="18"/>
                </a:lnTo>
                <a:lnTo>
                  <a:pt x="890" y="17"/>
                </a:lnTo>
                <a:lnTo>
                  <a:pt x="933" y="42"/>
                </a:lnTo>
                <a:lnTo>
                  <a:pt x="983" y="55"/>
                </a:lnTo>
                <a:lnTo>
                  <a:pt x="1019" y="52"/>
                </a:lnTo>
                <a:lnTo>
                  <a:pt x="1065" y="68"/>
                </a:lnTo>
                <a:lnTo>
                  <a:pt x="1104" y="68"/>
                </a:lnTo>
                <a:lnTo>
                  <a:pt x="1122" y="57"/>
                </a:lnTo>
                <a:lnTo>
                  <a:pt x="1166" y="57"/>
                </a:lnTo>
                <a:lnTo>
                  <a:pt x="1189" y="69"/>
                </a:lnTo>
                <a:lnTo>
                  <a:pt x="1248" y="69"/>
                </a:lnTo>
                <a:lnTo>
                  <a:pt x="1297" y="91"/>
                </a:lnTo>
                <a:lnTo>
                  <a:pt x="1388" y="88"/>
                </a:lnTo>
                <a:lnTo>
                  <a:pt x="1532" y="97"/>
                </a:lnTo>
                <a:lnTo>
                  <a:pt x="1602" y="127"/>
                </a:lnTo>
                <a:lnTo>
                  <a:pt x="1661" y="145"/>
                </a:lnTo>
                <a:lnTo>
                  <a:pt x="1698" y="161"/>
                </a:lnTo>
                <a:lnTo>
                  <a:pt x="1687" y="165"/>
                </a:lnTo>
                <a:lnTo>
                  <a:pt x="1661" y="153"/>
                </a:lnTo>
                <a:lnTo>
                  <a:pt x="1600" y="148"/>
                </a:lnTo>
                <a:lnTo>
                  <a:pt x="1617" y="161"/>
                </a:lnTo>
                <a:lnTo>
                  <a:pt x="1644" y="167"/>
                </a:lnTo>
                <a:lnTo>
                  <a:pt x="1636" y="187"/>
                </a:lnTo>
                <a:lnTo>
                  <a:pt x="1608" y="199"/>
                </a:lnTo>
                <a:lnTo>
                  <a:pt x="1599" y="219"/>
                </a:lnTo>
                <a:lnTo>
                  <a:pt x="1636" y="238"/>
                </a:lnTo>
                <a:lnTo>
                  <a:pt x="1662" y="263"/>
                </a:lnTo>
                <a:lnTo>
                  <a:pt x="1676" y="298"/>
                </a:lnTo>
                <a:lnTo>
                  <a:pt x="1659" y="301"/>
                </a:lnTo>
                <a:lnTo>
                  <a:pt x="1622" y="291"/>
                </a:lnTo>
                <a:lnTo>
                  <a:pt x="1583" y="264"/>
                </a:lnTo>
                <a:lnTo>
                  <a:pt x="1568" y="250"/>
                </a:lnTo>
                <a:lnTo>
                  <a:pt x="1559" y="232"/>
                </a:lnTo>
                <a:lnTo>
                  <a:pt x="1549" y="204"/>
                </a:lnTo>
                <a:lnTo>
                  <a:pt x="1534" y="195"/>
                </a:lnTo>
                <a:lnTo>
                  <a:pt x="1520" y="193"/>
                </a:lnTo>
                <a:lnTo>
                  <a:pt x="1508" y="196"/>
                </a:lnTo>
                <a:lnTo>
                  <a:pt x="1521" y="218"/>
                </a:lnTo>
                <a:lnTo>
                  <a:pt x="1484" y="221"/>
                </a:lnTo>
                <a:lnTo>
                  <a:pt x="1467" y="210"/>
                </a:lnTo>
                <a:lnTo>
                  <a:pt x="1435" y="216"/>
                </a:lnTo>
                <a:lnTo>
                  <a:pt x="1410" y="233"/>
                </a:lnTo>
                <a:lnTo>
                  <a:pt x="1410" y="243"/>
                </a:lnTo>
                <a:lnTo>
                  <a:pt x="1419" y="258"/>
                </a:lnTo>
                <a:lnTo>
                  <a:pt x="1458" y="263"/>
                </a:lnTo>
                <a:lnTo>
                  <a:pt x="1489" y="281"/>
                </a:lnTo>
                <a:lnTo>
                  <a:pt x="1542" y="332"/>
                </a:lnTo>
                <a:lnTo>
                  <a:pt x="1563" y="366"/>
                </a:lnTo>
                <a:lnTo>
                  <a:pt x="1586" y="406"/>
                </a:lnTo>
                <a:lnTo>
                  <a:pt x="1582" y="406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4" name="Freeform 41"/>
          <p:cNvSpPr>
            <a:spLocks/>
          </p:cNvSpPr>
          <p:nvPr/>
        </p:nvSpPr>
        <p:spPr bwMode="auto">
          <a:xfrm>
            <a:off x="1657350" y="2352675"/>
            <a:ext cx="2411413" cy="1084262"/>
          </a:xfrm>
          <a:custGeom>
            <a:avLst/>
            <a:gdLst>
              <a:gd name="T0" fmla="*/ 792 w 1698"/>
              <a:gd name="T1" fmla="*/ 47 h 997"/>
              <a:gd name="T2" fmla="*/ 766 w 1698"/>
              <a:gd name="T3" fmla="*/ 57 h 997"/>
              <a:gd name="T4" fmla="*/ 806 w 1698"/>
              <a:gd name="T5" fmla="*/ 74 h 997"/>
              <a:gd name="T6" fmla="*/ 785 w 1698"/>
              <a:gd name="T7" fmla="*/ 84 h 997"/>
              <a:gd name="T8" fmla="*/ 742 w 1698"/>
              <a:gd name="T9" fmla="*/ 88 h 997"/>
              <a:gd name="T10" fmla="*/ 748 w 1698"/>
              <a:gd name="T11" fmla="*/ 99 h 997"/>
              <a:gd name="T12" fmla="*/ 730 w 1698"/>
              <a:gd name="T13" fmla="*/ 95 h 997"/>
              <a:gd name="T14" fmla="*/ 673 w 1698"/>
              <a:gd name="T15" fmla="*/ 79 h 997"/>
              <a:gd name="T16" fmla="*/ 592 w 1698"/>
              <a:gd name="T17" fmla="*/ 84 h 997"/>
              <a:gd name="T18" fmla="*/ 544 w 1698"/>
              <a:gd name="T19" fmla="*/ 86 h 997"/>
              <a:gd name="T20" fmla="*/ 445 w 1698"/>
              <a:gd name="T21" fmla="*/ 71 h 997"/>
              <a:gd name="T22" fmla="*/ 350 w 1698"/>
              <a:gd name="T23" fmla="*/ 68 h 997"/>
              <a:gd name="T24" fmla="*/ 430 w 1698"/>
              <a:gd name="T25" fmla="*/ 77 h 997"/>
              <a:gd name="T26" fmla="*/ 320 w 1698"/>
              <a:gd name="T27" fmla="*/ 85 h 997"/>
              <a:gd name="T28" fmla="*/ 287 w 1698"/>
              <a:gd name="T29" fmla="*/ 75 h 997"/>
              <a:gd name="T30" fmla="*/ 241 w 1698"/>
              <a:gd name="T31" fmla="*/ 62 h 997"/>
              <a:gd name="T32" fmla="*/ 216 w 1698"/>
              <a:gd name="T33" fmla="*/ 54 h 997"/>
              <a:gd name="T34" fmla="*/ 205 w 1698"/>
              <a:gd name="T35" fmla="*/ 51 h 997"/>
              <a:gd name="T36" fmla="*/ 189 w 1698"/>
              <a:gd name="T37" fmla="*/ 47 h 997"/>
              <a:gd name="T38" fmla="*/ 181 w 1698"/>
              <a:gd name="T39" fmla="*/ 53 h 997"/>
              <a:gd name="T40" fmla="*/ 155 w 1698"/>
              <a:gd name="T41" fmla="*/ 45 h 997"/>
              <a:gd name="T42" fmla="*/ 132 w 1698"/>
              <a:gd name="T43" fmla="*/ 43 h 997"/>
              <a:gd name="T44" fmla="*/ 158 w 1698"/>
              <a:gd name="T45" fmla="*/ 50 h 997"/>
              <a:gd name="T46" fmla="*/ 149 w 1698"/>
              <a:gd name="T47" fmla="*/ 50 h 997"/>
              <a:gd name="T48" fmla="*/ 125 w 1698"/>
              <a:gd name="T49" fmla="*/ 45 h 997"/>
              <a:gd name="T50" fmla="*/ 97 w 1698"/>
              <a:gd name="T51" fmla="*/ 43 h 997"/>
              <a:gd name="T52" fmla="*/ 66 w 1698"/>
              <a:gd name="T53" fmla="*/ 47 h 997"/>
              <a:gd name="T54" fmla="*/ 61 w 1698"/>
              <a:gd name="T55" fmla="*/ 52 h 997"/>
              <a:gd name="T56" fmla="*/ 35 w 1698"/>
              <a:gd name="T57" fmla="*/ 54 h 997"/>
              <a:gd name="T58" fmla="*/ 4 w 1698"/>
              <a:gd name="T59" fmla="*/ 51 h 997"/>
              <a:gd name="T60" fmla="*/ 35 w 1698"/>
              <a:gd name="T61" fmla="*/ 44 h 997"/>
              <a:gd name="T62" fmla="*/ 45 w 1698"/>
              <a:gd name="T63" fmla="*/ 36 h 997"/>
              <a:gd name="T64" fmla="*/ 79 w 1698"/>
              <a:gd name="T65" fmla="*/ 34 h 997"/>
              <a:gd name="T66" fmla="*/ 112 w 1698"/>
              <a:gd name="T67" fmla="*/ 29 h 997"/>
              <a:gd name="T68" fmla="*/ 130 w 1698"/>
              <a:gd name="T69" fmla="*/ 23 h 997"/>
              <a:gd name="T70" fmla="*/ 165 w 1698"/>
              <a:gd name="T71" fmla="*/ 23 h 997"/>
              <a:gd name="T72" fmla="*/ 192 w 1698"/>
              <a:gd name="T73" fmla="*/ 19 h 997"/>
              <a:gd name="T74" fmla="*/ 178 w 1698"/>
              <a:gd name="T75" fmla="*/ 15 h 997"/>
              <a:gd name="T76" fmla="*/ 206 w 1698"/>
              <a:gd name="T77" fmla="*/ 12 h 997"/>
              <a:gd name="T78" fmla="*/ 173 w 1698"/>
              <a:gd name="T79" fmla="*/ 14 h 997"/>
              <a:gd name="T80" fmla="*/ 165 w 1698"/>
              <a:gd name="T81" fmla="*/ 18 h 997"/>
              <a:gd name="T82" fmla="*/ 138 w 1698"/>
              <a:gd name="T83" fmla="*/ 25 h 997"/>
              <a:gd name="T84" fmla="*/ 131 w 1698"/>
              <a:gd name="T85" fmla="*/ 20 h 997"/>
              <a:gd name="T86" fmla="*/ 112 w 1698"/>
              <a:gd name="T87" fmla="*/ 21 h 997"/>
              <a:gd name="T88" fmla="*/ 96 w 1698"/>
              <a:gd name="T89" fmla="*/ 18 h 997"/>
              <a:gd name="T90" fmla="*/ 100 w 1698"/>
              <a:gd name="T91" fmla="*/ 16 h 997"/>
              <a:gd name="T92" fmla="*/ 114 w 1698"/>
              <a:gd name="T93" fmla="*/ 14 h 997"/>
              <a:gd name="T94" fmla="*/ 138 w 1698"/>
              <a:gd name="T95" fmla="*/ 10 h 997"/>
              <a:gd name="T96" fmla="*/ 165 w 1698"/>
              <a:gd name="T97" fmla="*/ 3 h 997"/>
              <a:gd name="T98" fmla="*/ 205 w 1698"/>
              <a:gd name="T99" fmla="*/ 1 h 997"/>
              <a:gd name="T100" fmla="*/ 242 w 1698"/>
              <a:gd name="T101" fmla="*/ 3 h 997"/>
              <a:gd name="T102" fmla="*/ 242 w 1698"/>
              <a:gd name="T103" fmla="*/ 12 h 997"/>
              <a:gd name="T104" fmla="*/ 259 w 1698"/>
              <a:gd name="T105" fmla="*/ 16 h 997"/>
              <a:gd name="T106" fmla="*/ 278 w 1698"/>
              <a:gd name="T107" fmla="*/ 14 h 997"/>
              <a:gd name="T108" fmla="*/ 320 w 1698"/>
              <a:gd name="T109" fmla="*/ 11 h 997"/>
              <a:gd name="T110" fmla="*/ 412 w 1698"/>
              <a:gd name="T111" fmla="*/ 1 h 997"/>
              <a:gd name="T112" fmla="*/ 547 w 1698"/>
              <a:gd name="T113" fmla="*/ 7 h 997"/>
              <a:gd name="T114" fmla="*/ 711 w 1698"/>
              <a:gd name="T115" fmla="*/ 9 h 997"/>
              <a:gd name="T116" fmla="*/ 819 w 1698"/>
              <a:gd name="T117" fmla="*/ 15 h 997"/>
              <a:gd name="T118" fmla="*/ 853 w 1698"/>
              <a:gd name="T119" fmla="*/ 27 h 997"/>
              <a:gd name="T120" fmla="*/ 793 w 1698"/>
              <a:gd name="T121" fmla="*/ 21 h 997"/>
              <a:gd name="T122" fmla="*/ 736 w 1698"/>
              <a:gd name="T123" fmla="*/ 22 h 997"/>
              <a:gd name="T124" fmla="*/ 801 w 1698"/>
              <a:gd name="T125" fmla="*/ 38 h 9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98"/>
              <a:gd name="T190" fmla="*/ 0 h 997"/>
              <a:gd name="T191" fmla="*/ 1698 w 1698"/>
              <a:gd name="T192" fmla="*/ 997 h 9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98" h="997">
                <a:moveTo>
                  <a:pt x="1582" y="406"/>
                </a:moveTo>
                <a:lnTo>
                  <a:pt x="1566" y="434"/>
                </a:lnTo>
                <a:lnTo>
                  <a:pt x="1605" y="462"/>
                </a:lnTo>
                <a:lnTo>
                  <a:pt x="1619" y="490"/>
                </a:lnTo>
                <a:lnTo>
                  <a:pt x="1585" y="505"/>
                </a:lnTo>
                <a:lnTo>
                  <a:pt x="1576" y="478"/>
                </a:lnTo>
                <a:lnTo>
                  <a:pt x="1545" y="450"/>
                </a:lnTo>
                <a:lnTo>
                  <a:pt x="1535" y="420"/>
                </a:lnTo>
                <a:lnTo>
                  <a:pt x="1515" y="434"/>
                </a:lnTo>
                <a:lnTo>
                  <a:pt x="1495" y="447"/>
                </a:lnTo>
                <a:lnTo>
                  <a:pt x="1492" y="470"/>
                </a:lnTo>
                <a:lnTo>
                  <a:pt x="1514" y="495"/>
                </a:lnTo>
                <a:lnTo>
                  <a:pt x="1500" y="515"/>
                </a:lnTo>
                <a:lnTo>
                  <a:pt x="1495" y="549"/>
                </a:lnTo>
                <a:lnTo>
                  <a:pt x="1521" y="570"/>
                </a:lnTo>
                <a:lnTo>
                  <a:pt x="1551" y="577"/>
                </a:lnTo>
                <a:lnTo>
                  <a:pt x="1582" y="600"/>
                </a:lnTo>
                <a:lnTo>
                  <a:pt x="1608" y="631"/>
                </a:lnTo>
                <a:lnTo>
                  <a:pt x="1610" y="677"/>
                </a:lnTo>
                <a:lnTo>
                  <a:pt x="1600" y="699"/>
                </a:lnTo>
                <a:lnTo>
                  <a:pt x="1573" y="717"/>
                </a:lnTo>
                <a:lnTo>
                  <a:pt x="1538" y="727"/>
                </a:lnTo>
                <a:lnTo>
                  <a:pt x="1517" y="741"/>
                </a:lnTo>
                <a:lnTo>
                  <a:pt x="1504" y="733"/>
                </a:lnTo>
                <a:lnTo>
                  <a:pt x="1494" y="741"/>
                </a:lnTo>
                <a:lnTo>
                  <a:pt x="1491" y="775"/>
                </a:lnTo>
                <a:lnTo>
                  <a:pt x="1498" y="795"/>
                </a:lnTo>
                <a:lnTo>
                  <a:pt x="1532" y="818"/>
                </a:lnTo>
                <a:lnTo>
                  <a:pt x="1546" y="841"/>
                </a:lnTo>
                <a:lnTo>
                  <a:pt x="1557" y="855"/>
                </a:lnTo>
                <a:lnTo>
                  <a:pt x="1554" y="880"/>
                </a:lnTo>
                <a:lnTo>
                  <a:pt x="1532" y="900"/>
                </a:lnTo>
                <a:lnTo>
                  <a:pt x="1509" y="900"/>
                </a:lnTo>
                <a:lnTo>
                  <a:pt x="1472" y="870"/>
                </a:lnTo>
                <a:lnTo>
                  <a:pt x="1446" y="860"/>
                </a:lnTo>
                <a:lnTo>
                  <a:pt x="1435" y="853"/>
                </a:lnTo>
                <a:lnTo>
                  <a:pt x="1424" y="869"/>
                </a:lnTo>
                <a:lnTo>
                  <a:pt x="1427" y="891"/>
                </a:lnTo>
                <a:lnTo>
                  <a:pt x="1436" y="908"/>
                </a:lnTo>
                <a:lnTo>
                  <a:pt x="1443" y="934"/>
                </a:lnTo>
                <a:lnTo>
                  <a:pt x="1466" y="943"/>
                </a:lnTo>
                <a:lnTo>
                  <a:pt x="1458" y="957"/>
                </a:lnTo>
                <a:lnTo>
                  <a:pt x="1460" y="977"/>
                </a:lnTo>
                <a:lnTo>
                  <a:pt x="1467" y="997"/>
                </a:lnTo>
                <a:lnTo>
                  <a:pt x="1452" y="996"/>
                </a:lnTo>
                <a:lnTo>
                  <a:pt x="1435" y="972"/>
                </a:lnTo>
                <a:lnTo>
                  <a:pt x="1436" y="948"/>
                </a:lnTo>
                <a:lnTo>
                  <a:pt x="1430" y="940"/>
                </a:lnTo>
                <a:lnTo>
                  <a:pt x="1424" y="912"/>
                </a:lnTo>
                <a:lnTo>
                  <a:pt x="1416" y="904"/>
                </a:lnTo>
                <a:lnTo>
                  <a:pt x="1413" y="866"/>
                </a:lnTo>
                <a:lnTo>
                  <a:pt x="1402" y="841"/>
                </a:lnTo>
                <a:lnTo>
                  <a:pt x="1384" y="819"/>
                </a:lnTo>
                <a:lnTo>
                  <a:pt x="1350" y="807"/>
                </a:lnTo>
                <a:lnTo>
                  <a:pt x="1325" y="787"/>
                </a:lnTo>
                <a:lnTo>
                  <a:pt x="1314" y="771"/>
                </a:lnTo>
                <a:lnTo>
                  <a:pt x="1297" y="754"/>
                </a:lnTo>
                <a:lnTo>
                  <a:pt x="1271" y="716"/>
                </a:lnTo>
                <a:lnTo>
                  <a:pt x="1248" y="719"/>
                </a:lnTo>
                <a:lnTo>
                  <a:pt x="1217" y="737"/>
                </a:lnTo>
                <a:lnTo>
                  <a:pt x="1203" y="753"/>
                </a:lnTo>
                <a:lnTo>
                  <a:pt x="1175" y="782"/>
                </a:lnTo>
                <a:lnTo>
                  <a:pt x="1155" y="813"/>
                </a:lnTo>
                <a:lnTo>
                  <a:pt x="1147" y="824"/>
                </a:lnTo>
                <a:lnTo>
                  <a:pt x="1155" y="861"/>
                </a:lnTo>
                <a:lnTo>
                  <a:pt x="1153" y="897"/>
                </a:lnTo>
                <a:lnTo>
                  <a:pt x="1128" y="921"/>
                </a:lnTo>
                <a:lnTo>
                  <a:pt x="1114" y="923"/>
                </a:lnTo>
                <a:lnTo>
                  <a:pt x="1085" y="872"/>
                </a:lnTo>
                <a:lnTo>
                  <a:pt x="1062" y="835"/>
                </a:lnTo>
                <a:lnTo>
                  <a:pt x="1015" y="767"/>
                </a:lnTo>
                <a:lnTo>
                  <a:pt x="1014" y="741"/>
                </a:lnTo>
                <a:lnTo>
                  <a:pt x="1003" y="728"/>
                </a:lnTo>
                <a:lnTo>
                  <a:pt x="995" y="745"/>
                </a:lnTo>
                <a:lnTo>
                  <a:pt x="955" y="706"/>
                </a:lnTo>
                <a:lnTo>
                  <a:pt x="901" y="677"/>
                </a:lnTo>
                <a:lnTo>
                  <a:pt x="867" y="683"/>
                </a:lnTo>
                <a:lnTo>
                  <a:pt x="817" y="680"/>
                </a:lnTo>
                <a:lnTo>
                  <a:pt x="794" y="659"/>
                </a:lnTo>
                <a:lnTo>
                  <a:pt x="768" y="662"/>
                </a:lnTo>
                <a:lnTo>
                  <a:pt x="731" y="652"/>
                </a:lnTo>
                <a:lnTo>
                  <a:pt x="653" y="580"/>
                </a:lnTo>
                <a:lnTo>
                  <a:pt x="658" y="609"/>
                </a:lnTo>
                <a:lnTo>
                  <a:pt x="681" y="651"/>
                </a:lnTo>
                <a:lnTo>
                  <a:pt x="707" y="680"/>
                </a:lnTo>
                <a:lnTo>
                  <a:pt x="735" y="696"/>
                </a:lnTo>
                <a:lnTo>
                  <a:pt x="766" y="683"/>
                </a:lnTo>
                <a:lnTo>
                  <a:pt x="791" y="683"/>
                </a:lnTo>
                <a:lnTo>
                  <a:pt x="824" y="710"/>
                </a:lnTo>
                <a:lnTo>
                  <a:pt x="842" y="730"/>
                </a:lnTo>
                <a:lnTo>
                  <a:pt x="839" y="742"/>
                </a:lnTo>
                <a:lnTo>
                  <a:pt x="783" y="799"/>
                </a:lnTo>
                <a:lnTo>
                  <a:pt x="746" y="821"/>
                </a:lnTo>
                <a:lnTo>
                  <a:pt x="669" y="850"/>
                </a:lnTo>
                <a:lnTo>
                  <a:pt x="646" y="860"/>
                </a:lnTo>
                <a:lnTo>
                  <a:pt x="632" y="850"/>
                </a:lnTo>
                <a:lnTo>
                  <a:pt x="627" y="838"/>
                </a:lnTo>
                <a:lnTo>
                  <a:pt x="625" y="821"/>
                </a:lnTo>
                <a:lnTo>
                  <a:pt x="619" y="804"/>
                </a:lnTo>
                <a:lnTo>
                  <a:pt x="608" y="790"/>
                </a:lnTo>
                <a:lnTo>
                  <a:pt x="599" y="778"/>
                </a:lnTo>
                <a:lnTo>
                  <a:pt x="585" y="761"/>
                </a:lnTo>
                <a:lnTo>
                  <a:pt x="578" y="750"/>
                </a:lnTo>
                <a:lnTo>
                  <a:pt x="571" y="736"/>
                </a:lnTo>
                <a:lnTo>
                  <a:pt x="560" y="723"/>
                </a:lnTo>
                <a:lnTo>
                  <a:pt x="543" y="693"/>
                </a:lnTo>
                <a:lnTo>
                  <a:pt x="534" y="680"/>
                </a:lnTo>
                <a:lnTo>
                  <a:pt x="522" y="663"/>
                </a:lnTo>
                <a:lnTo>
                  <a:pt x="502" y="640"/>
                </a:lnTo>
                <a:lnTo>
                  <a:pt x="491" y="626"/>
                </a:lnTo>
                <a:lnTo>
                  <a:pt x="482" y="617"/>
                </a:lnTo>
                <a:lnTo>
                  <a:pt x="471" y="597"/>
                </a:lnTo>
                <a:lnTo>
                  <a:pt x="503" y="578"/>
                </a:lnTo>
                <a:lnTo>
                  <a:pt x="517" y="538"/>
                </a:lnTo>
                <a:lnTo>
                  <a:pt x="486" y="527"/>
                </a:lnTo>
                <a:lnTo>
                  <a:pt x="443" y="533"/>
                </a:lnTo>
                <a:lnTo>
                  <a:pt x="434" y="529"/>
                </a:lnTo>
                <a:lnTo>
                  <a:pt x="429" y="529"/>
                </a:lnTo>
                <a:lnTo>
                  <a:pt x="423" y="529"/>
                </a:lnTo>
                <a:lnTo>
                  <a:pt x="418" y="529"/>
                </a:lnTo>
                <a:lnTo>
                  <a:pt x="417" y="521"/>
                </a:lnTo>
                <a:lnTo>
                  <a:pt x="413" y="515"/>
                </a:lnTo>
                <a:lnTo>
                  <a:pt x="413" y="502"/>
                </a:lnTo>
                <a:lnTo>
                  <a:pt x="406" y="496"/>
                </a:lnTo>
                <a:lnTo>
                  <a:pt x="404" y="488"/>
                </a:lnTo>
                <a:lnTo>
                  <a:pt x="400" y="487"/>
                </a:lnTo>
                <a:lnTo>
                  <a:pt x="395" y="481"/>
                </a:lnTo>
                <a:lnTo>
                  <a:pt x="393" y="475"/>
                </a:lnTo>
                <a:lnTo>
                  <a:pt x="390" y="468"/>
                </a:lnTo>
                <a:lnTo>
                  <a:pt x="387" y="462"/>
                </a:lnTo>
                <a:lnTo>
                  <a:pt x="378" y="462"/>
                </a:lnTo>
                <a:lnTo>
                  <a:pt x="372" y="462"/>
                </a:lnTo>
                <a:lnTo>
                  <a:pt x="369" y="462"/>
                </a:lnTo>
                <a:lnTo>
                  <a:pt x="367" y="473"/>
                </a:lnTo>
                <a:lnTo>
                  <a:pt x="367" y="481"/>
                </a:lnTo>
                <a:lnTo>
                  <a:pt x="367" y="490"/>
                </a:lnTo>
                <a:lnTo>
                  <a:pt x="367" y="499"/>
                </a:lnTo>
                <a:lnTo>
                  <a:pt x="367" y="505"/>
                </a:lnTo>
                <a:lnTo>
                  <a:pt x="359" y="509"/>
                </a:lnTo>
                <a:lnTo>
                  <a:pt x="353" y="515"/>
                </a:lnTo>
                <a:lnTo>
                  <a:pt x="344" y="505"/>
                </a:lnTo>
                <a:lnTo>
                  <a:pt x="338" y="493"/>
                </a:lnTo>
                <a:lnTo>
                  <a:pt x="339" y="479"/>
                </a:lnTo>
                <a:lnTo>
                  <a:pt x="330" y="458"/>
                </a:lnTo>
                <a:lnTo>
                  <a:pt x="325" y="445"/>
                </a:lnTo>
                <a:lnTo>
                  <a:pt x="314" y="437"/>
                </a:lnTo>
                <a:lnTo>
                  <a:pt x="302" y="430"/>
                </a:lnTo>
                <a:lnTo>
                  <a:pt x="296" y="419"/>
                </a:lnTo>
                <a:lnTo>
                  <a:pt x="291" y="411"/>
                </a:lnTo>
                <a:lnTo>
                  <a:pt x="280" y="410"/>
                </a:lnTo>
                <a:lnTo>
                  <a:pt x="277" y="405"/>
                </a:lnTo>
                <a:lnTo>
                  <a:pt x="270" y="405"/>
                </a:lnTo>
                <a:lnTo>
                  <a:pt x="263" y="413"/>
                </a:lnTo>
                <a:lnTo>
                  <a:pt x="257" y="419"/>
                </a:lnTo>
                <a:lnTo>
                  <a:pt x="271" y="427"/>
                </a:lnTo>
                <a:lnTo>
                  <a:pt x="279" y="437"/>
                </a:lnTo>
                <a:lnTo>
                  <a:pt x="293" y="451"/>
                </a:lnTo>
                <a:lnTo>
                  <a:pt x="299" y="458"/>
                </a:lnTo>
                <a:lnTo>
                  <a:pt x="310" y="462"/>
                </a:lnTo>
                <a:lnTo>
                  <a:pt x="318" y="475"/>
                </a:lnTo>
                <a:lnTo>
                  <a:pt x="308" y="485"/>
                </a:lnTo>
                <a:lnTo>
                  <a:pt x="307" y="481"/>
                </a:lnTo>
                <a:lnTo>
                  <a:pt x="307" y="475"/>
                </a:lnTo>
                <a:lnTo>
                  <a:pt x="302" y="488"/>
                </a:lnTo>
                <a:lnTo>
                  <a:pt x="301" y="501"/>
                </a:lnTo>
                <a:lnTo>
                  <a:pt x="291" y="504"/>
                </a:lnTo>
                <a:lnTo>
                  <a:pt x="294" y="488"/>
                </a:lnTo>
                <a:lnTo>
                  <a:pt x="293" y="481"/>
                </a:lnTo>
                <a:lnTo>
                  <a:pt x="282" y="476"/>
                </a:lnTo>
                <a:lnTo>
                  <a:pt x="277" y="473"/>
                </a:lnTo>
                <a:lnTo>
                  <a:pt x="273" y="467"/>
                </a:lnTo>
                <a:lnTo>
                  <a:pt x="263" y="461"/>
                </a:lnTo>
                <a:lnTo>
                  <a:pt x="257" y="456"/>
                </a:lnTo>
                <a:lnTo>
                  <a:pt x="251" y="447"/>
                </a:lnTo>
                <a:lnTo>
                  <a:pt x="243" y="442"/>
                </a:lnTo>
                <a:lnTo>
                  <a:pt x="239" y="433"/>
                </a:lnTo>
                <a:lnTo>
                  <a:pt x="237" y="425"/>
                </a:lnTo>
                <a:lnTo>
                  <a:pt x="231" y="422"/>
                </a:lnTo>
                <a:lnTo>
                  <a:pt x="225" y="417"/>
                </a:lnTo>
                <a:lnTo>
                  <a:pt x="212" y="417"/>
                </a:lnTo>
                <a:lnTo>
                  <a:pt x="201" y="419"/>
                </a:lnTo>
                <a:lnTo>
                  <a:pt x="189" y="417"/>
                </a:lnTo>
                <a:lnTo>
                  <a:pt x="167" y="419"/>
                </a:lnTo>
                <a:lnTo>
                  <a:pt x="152" y="420"/>
                </a:lnTo>
                <a:lnTo>
                  <a:pt x="147" y="423"/>
                </a:lnTo>
                <a:lnTo>
                  <a:pt x="146" y="433"/>
                </a:lnTo>
                <a:lnTo>
                  <a:pt x="146" y="444"/>
                </a:lnTo>
                <a:lnTo>
                  <a:pt x="136" y="454"/>
                </a:lnTo>
                <a:lnTo>
                  <a:pt x="130" y="459"/>
                </a:lnTo>
                <a:lnTo>
                  <a:pt x="127" y="462"/>
                </a:lnTo>
                <a:lnTo>
                  <a:pt x="123" y="473"/>
                </a:lnTo>
                <a:lnTo>
                  <a:pt x="119" y="479"/>
                </a:lnTo>
                <a:lnTo>
                  <a:pt x="124" y="484"/>
                </a:lnTo>
                <a:lnTo>
                  <a:pt x="124" y="493"/>
                </a:lnTo>
                <a:lnTo>
                  <a:pt x="123" y="498"/>
                </a:lnTo>
                <a:lnTo>
                  <a:pt x="119" y="504"/>
                </a:lnTo>
                <a:lnTo>
                  <a:pt x="112" y="515"/>
                </a:lnTo>
                <a:lnTo>
                  <a:pt x="107" y="510"/>
                </a:lnTo>
                <a:lnTo>
                  <a:pt x="102" y="513"/>
                </a:lnTo>
                <a:lnTo>
                  <a:pt x="96" y="518"/>
                </a:lnTo>
                <a:lnTo>
                  <a:pt x="87" y="519"/>
                </a:lnTo>
                <a:lnTo>
                  <a:pt x="78" y="527"/>
                </a:lnTo>
                <a:lnTo>
                  <a:pt x="68" y="529"/>
                </a:lnTo>
                <a:lnTo>
                  <a:pt x="59" y="529"/>
                </a:lnTo>
                <a:lnTo>
                  <a:pt x="50" y="529"/>
                </a:lnTo>
                <a:lnTo>
                  <a:pt x="30" y="533"/>
                </a:lnTo>
                <a:lnTo>
                  <a:pt x="20" y="533"/>
                </a:lnTo>
                <a:lnTo>
                  <a:pt x="16" y="522"/>
                </a:lnTo>
                <a:lnTo>
                  <a:pt x="10" y="509"/>
                </a:lnTo>
                <a:lnTo>
                  <a:pt x="6" y="496"/>
                </a:lnTo>
                <a:lnTo>
                  <a:pt x="5" y="484"/>
                </a:lnTo>
                <a:lnTo>
                  <a:pt x="5" y="468"/>
                </a:lnTo>
                <a:lnTo>
                  <a:pt x="0" y="447"/>
                </a:lnTo>
                <a:lnTo>
                  <a:pt x="17" y="433"/>
                </a:lnTo>
                <a:lnTo>
                  <a:pt x="27" y="422"/>
                </a:lnTo>
                <a:lnTo>
                  <a:pt x="47" y="422"/>
                </a:lnTo>
                <a:lnTo>
                  <a:pt x="68" y="425"/>
                </a:lnTo>
                <a:lnTo>
                  <a:pt x="84" y="419"/>
                </a:lnTo>
                <a:lnTo>
                  <a:pt x="101" y="417"/>
                </a:lnTo>
                <a:lnTo>
                  <a:pt x="102" y="399"/>
                </a:lnTo>
                <a:lnTo>
                  <a:pt x="112" y="386"/>
                </a:lnTo>
                <a:lnTo>
                  <a:pt x="89" y="372"/>
                </a:lnTo>
                <a:lnTo>
                  <a:pt x="85" y="362"/>
                </a:lnTo>
                <a:lnTo>
                  <a:pt x="87" y="346"/>
                </a:lnTo>
                <a:lnTo>
                  <a:pt x="104" y="346"/>
                </a:lnTo>
                <a:lnTo>
                  <a:pt x="115" y="345"/>
                </a:lnTo>
                <a:lnTo>
                  <a:pt x="116" y="346"/>
                </a:lnTo>
                <a:lnTo>
                  <a:pt x="129" y="337"/>
                </a:lnTo>
                <a:lnTo>
                  <a:pt x="141" y="332"/>
                </a:lnTo>
                <a:lnTo>
                  <a:pt x="146" y="332"/>
                </a:lnTo>
                <a:lnTo>
                  <a:pt x="153" y="323"/>
                </a:lnTo>
                <a:lnTo>
                  <a:pt x="163" y="320"/>
                </a:lnTo>
                <a:lnTo>
                  <a:pt x="172" y="303"/>
                </a:lnTo>
                <a:lnTo>
                  <a:pt x="178" y="308"/>
                </a:lnTo>
                <a:lnTo>
                  <a:pt x="191" y="297"/>
                </a:lnTo>
                <a:lnTo>
                  <a:pt x="192" y="297"/>
                </a:lnTo>
                <a:lnTo>
                  <a:pt x="208" y="284"/>
                </a:lnTo>
                <a:lnTo>
                  <a:pt x="217" y="283"/>
                </a:lnTo>
                <a:lnTo>
                  <a:pt x="229" y="283"/>
                </a:lnTo>
                <a:lnTo>
                  <a:pt x="237" y="283"/>
                </a:lnTo>
                <a:lnTo>
                  <a:pt x="231" y="267"/>
                </a:lnTo>
                <a:lnTo>
                  <a:pt x="228" y="255"/>
                </a:lnTo>
                <a:lnTo>
                  <a:pt x="225" y="229"/>
                </a:lnTo>
                <a:lnTo>
                  <a:pt x="243" y="227"/>
                </a:lnTo>
                <a:lnTo>
                  <a:pt x="253" y="222"/>
                </a:lnTo>
                <a:lnTo>
                  <a:pt x="248" y="233"/>
                </a:lnTo>
                <a:lnTo>
                  <a:pt x="256" y="241"/>
                </a:lnTo>
                <a:lnTo>
                  <a:pt x="263" y="250"/>
                </a:lnTo>
                <a:lnTo>
                  <a:pt x="268" y="256"/>
                </a:lnTo>
                <a:lnTo>
                  <a:pt x="290" y="255"/>
                </a:lnTo>
                <a:lnTo>
                  <a:pt x="308" y="232"/>
                </a:lnTo>
                <a:lnTo>
                  <a:pt x="322" y="221"/>
                </a:lnTo>
                <a:lnTo>
                  <a:pt x="330" y="213"/>
                </a:lnTo>
                <a:lnTo>
                  <a:pt x="339" y="204"/>
                </a:lnTo>
                <a:lnTo>
                  <a:pt x="348" y="192"/>
                </a:lnTo>
                <a:lnTo>
                  <a:pt x="356" y="196"/>
                </a:lnTo>
                <a:lnTo>
                  <a:pt x="356" y="188"/>
                </a:lnTo>
                <a:lnTo>
                  <a:pt x="361" y="184"/>
                </a:lnTo>
                <a:lnTo>
                  <a:pt x="375" y="187"/>
                </a:lnTo>
                <a:lnTo>
                  <a:pt x="398" y="207"/>
                </a:lnTo>
                <a:lnTo>
                  <a:pt x="393" y="151"/>
                </a:lnTo>
                <a:lnTo>
                  <a:pt x="373" y="176"/>
                </a:lnTo>
                <a:lnTo>
                  <a:pt x="358" y="175"/>
                </a:lnTo>
                <a:lnTo>
                  <a:pt x="353" y="159"/>
                </a:lnTo>
                <a:lnTo>
                  <a:pt x="353" y="151"/>
                </a:lnTo>
                <a:lnTo>
                  <a:pt x="348" y="147"/>
                </a:lnTo>
                <a:lnTo>
                  <a:pt x="361" y="134"/>
                </a:lnTo>
                <a:lnTo>
                  <a:pt x="369" y="125"/>
                </a:lnTo>
                <a:lnTo>
                  <a:pt x="376" y="122"/>
                </a:lnTo>
                <a:lnTo>
                  <a:pt x="383" y="120"/>
                </a:lnTo>
                <a:lnTo>
                  <a:pt x="387" y="113"/>
                </a:lnTo>
                <a:lnTo>
                  <a:pt x="393" y="111"/>
                </a:lnTo>
                <a:lnTo>
                  <a:pt x="401" y="111"/>
                </a:lnTo>
                <a:lnTo>
                  <a:pt x="387" y="97"/>
                </a:lnTo>
                <a:lnTo>
                  <a:pt x="373" y="100"/>
                </a:lnTo>
                <a:lnTo>
                  <a:pt x="364" y="100"/>
                </a:lnTo>
                <a:lnTo>
                  <a:pt x="356" y="96"/>
                </a:lnTo>
                <a:lnTo>
                  <a:pt x="356" y="105"/>
                </a:lnTo>
                <a:lnTo>
                  <a:pt x="348" y="114"/>
                </a:lnTo>
                <a:lnTo>
                  <a:pt x="338" y="130"/>
                </a:lnTo>
                <a:lnTo>
                  <a:pt x="327" y="136"/>
                </a:lnTo>
                <a:lnTo>
                  <a:pt x="319" y="136"/>
                </a:lnTo>
                <a:lnTo>
                  <a:pt x="316" y="147"/>
                </a:lnTo>
                <a:lnTo>
                  <a:pt x="316" y="151"/>
                </a:lnTo>
                <a:lnTo>
                  <a:pt x="310" y="156"/>
                </a:lnTo>
                <a:lnTo>
                  <a:pt x="318" y="175"/>
                </a:lnTo>
                <a:lnTo>
                  <a:pt x="322" y="184"/>
                </a:lnTo>
                <a:lnTo>
                  <a:pt x="313" y="198"/>
                </a:lnTo>
                <a:lnTo>
                  <a:pt x="302" y="207"/>
                </a:lnTo>
                <a:lnTo>
                  <a:pt x="299" y="221"/>
                </a:lnTo>
                <a:lnTo>
                  <a:pt x="293" y="232"/>
                </a:lnTo>
                <a:lnTo>
                  <a:pt x="287" y="232"/>
                </a:lnTo>
                <a:lnTo>
                  <a:pt x="277" y="233"/>
                </a:lnTo>
                <a:lnTo>
                  <a:pt x="268" y="238"/>
                </a:lnTo>
                <a:lnTo>
                  <a:pt x="265" y="236"/>
                </a:lnTo>
                <a:lnTo>
                  <a:pt x="265" y="229"/>
                </a:lnTo>
                <a:lnTo>
                  <a:pt x="263" y="216"/>
                </a:lnTo>
                <a:lnTo>
                  <a:pt x="256" y="216"/>
                </a:lnTo>
                <a:lnTo>
                  <a:pt x="251" y="209"/>
                </a:lnTo>
                <a:lnTo>
                  <a:pt x="253" y="198"/>
                </a:lnTo>
                <a:lnTo>
                  <a:pt x="254" y="192"/>
                </a:lnTo>
                <a:lnTo>
                  <a:pt x="253" y="188"/>
                </a:lnTo>
                <a:lnTo>
                  <a:pt x="246" y="192"/>
                </a:lnTo>
                <a:lnTo>
                  <a:pt x="243" y="192"/>
                </a:lnTo>
                <a:lnTo>
                  <a:pt x="239" y="190"/>
                </a:lnTo>
                <a:lnTo>
                  <a:pt x="236" y="188"/>
                </a:lnTo>
                <a:lnTo>
                  <a:pt x="228" y="195"/>
                </a:lnTo>
                <a:lnTo>
                  <a:pt x="220" y="202"/>
                </a:lnTo>
                <a:lnTo>
                  <a:pt x="212" y="210"/>
                </a:lnTo>
                <a:lnTo>
                  <a:pt x="195" y="209"/>
                </a:lnTo>
                <a:lnTo>
                  <a:pt x="184" y="207"/>
                </a:lnTo>
                <a:lnTo>
                  <a:pt x="177" y="199"/>
                </a:lnTo>
                <a:lnTo>
                  <a:pt x="177" y="195"/>
                </a:lnTo>
                <a:lnTo>
                  <a:pt x="181" y="188"/>
                </a:lnTo>
                <a:lnTo>
                  <a:pt x="188" y="184"/>
                </a:lnTo>
                <a:lnTo>
                  <a:pt x="192" y="178"/>
                </a:lnTo>
                <a:lnTo>
                  <a:pt x="181" y="181"/>
                </a:lnTo>
                <a:lnTo>
                  <a:pt x="177" y="173"/>
                </a:lnTo>
                <a:lnTo>
                  <a:pt x="177" y="168"/>
                </a:lnTo>
                <a:lnTo>
                  <a:pt x="192" y="167"/>
                </a:lnTo>
                <a:lnTo>
                  <a:pt x="206" y="165"/>
                </a:lnTo>
                <a:lnTo>
                  <a:pt x="197" y="161"/>
                </a:lnTo>
                <a:lnTo>
                  <a:pt x="183" y="162"/>
                </a:lnTo>
                <a:lnTo>
                  <a:pt x="183" y="153"/>
                </a:lnTo>
                <a:lnTo>
                  <a:pt x="189" y="147"/>
                </a:lnTo>
                <a:lnTo>
                  <a:pt x="203" y="141"/>
                </a:lnTo>
                <a:lnTo>
                  <a:pt x="208" y="134"/>
                </a:lnTo>
                <a:lnTo>
                  <a:pt x="212" y="131"/>
                </a:lnTo>
                <a:lnTo>
                  <a:pt x="223" y="130"/>
                </a:lnTo>
                <a:lnTo>
                  <a:pt x="232" y="131"/>
                </a:lnTo>
                <a:lnTo>
                  <a:pt x="237" y="134"/>
                </a:lnTo>
                <a:lnTo>
                  <a:pt x="245" y="130"/>
                </a:lnTo>
                <a:lnTo>
                  <a:pt x="237" y="128"/>
                </a:lnTo>
                <a:lnTo>
                  <a:pt x="237" y="116"/>
                </a:lnTo>
                <a:lnTo>
                  <a:pt x="257" y="102"/>
                </a:lnTo>
                <a:lnTo>
                  <a:pt x="268" y="93"/>
                </a:lnTo>
                <a:lnTo>
                  <a:pt x="274" y="91"/>
                </a:lnTo>
                <a:lnTo>
                  <a:pt x="273" y="86"/>
                </a:lnTo>
                <a:lnTo>
                  <a:pt x="282" y="76"/>
                </a:lnTo>
                <a:lnTo>
                  <a:pt x="293" y="62"/>
                </a:lnTo>
                <a:lnTo>
                  <a:pt x="305" y="55"/>
                </a:lnTo>
                <a:lnTo>
                  <a:pt x="296" y="49"/>
                </a:lnTo>
                <a:lnTo>
                  <a:pt x="321" y="35"/>
                </a:lnTo>
                <a:lnTo>
                  <a:pt x="331" y="37"/>
                </a:lnTo>
                <a:lnTo>
                  <a:pt x="330" y="29"/>
                </a:lnTo>
                <a:lnTo>
                  <a:pt x="352" y="28"/>
                </a:lnTo>
                <a:lnTo>
                  <a:pt x="392" y="3"/>
                </a:lnTo>
                <a:lnTo>
                  <a:pt x="398" y="0"/>
                </a:lnTo>
                <a:lnTo>
                  <a:pt x="390" y="18"/>
                </a:lnTo>
                <a:lnTo>
                  <a:pt x="400" y="9"/>
                </a:lnTo>
                <a:lnTo>
                  <a:pt x="410" y="6"/>
                </a:lnTo>
                <a:lnTo>
                  <a:pt x="409" y="14"/>
                </a:lnTo>
                <a:lnTo>
                  <a:pt x="440" y="4"/>
                </a:lnTo>
                <a:lnTo>
                  <a:pt x="455" y="12"/>
                </a:lnTo>
                <a:lnTo>
                  <a:pt x="434" y="20"/>
                </a:lnTo>
                <a:lnTo>
                  <a:pt x="441" y="29"/>
                </a:lnTo>
                <a:lnTo>
                  <a:pt x="472" y="28"/>
                </a:lnTo>
                <a:lnTo>
                  <a:pt x="517" y="42"/>
                </a:lnTo>
                <a:lnTo>
                  <a:pt x="514" y="57"/>
                </a:lnTo>
                <a:lnTo>
                  <a:pt x="495" y="71"/>
                </a:lnTo>
                <a:lnTo>
                  <a:pt x="468" y="79"/>
                </a:lnTo>
                <a:lnTo>
                  <a:pt x="463" y="96"/>
                </a:lnTo>
                <a:lnTo>
                  <a:pt x="465" y="111"/>
                </a:lnTo>
                <a:lnTo>
                  <a:pt x="472" y="114"/>
                </a:lnTo>
                <a:lnTo>
                  <a:pt x="474" y="122"/>
                </a:lnTo>
                <a:lnTo>
                  <a:pt x="477" y="125"/>
                </a:lnTo>
                <a:lnTo>
                  <a:pt x="483" y="128"/>
                </a:lnTo>
                <a:lnTo>
                  <a:pt x="485" y="137"/>
                </a:lnTo>
                <a:lnTo>
                  <a:pt x="494" y="148"/>
                </a:lnTo>
                <a:lnTo>
                  <a:pt x="494" y="153"/>
                </a:lnTo>
                <a:lnTo>
                  <a:pt x="503" y="153"/>
                </a:lnTo>
                <a:lnTo>
                  <a:pt x="506" y="156"/>
                </a:lnTo>
                <a:lnTo>
                  <a:pt x="514" y="159"/>
                </a:lnTo>
                <a:lnTo>
                  <a:pt x="519" y="154"/>
                </a:lnTo>
                <a:lnTo>
                  <a:pt x="523" y="147"/>
                </a:lnTo>
                <a:lnTo>
                  <a:pt x="526" y="142"/>
                </a:lnTo>
                <a:lnTo>
                  <a:pt x="534" y="145"/>
                </a:lnTo>
                <a:lnTo>
                  <a:pt x="543" y="134"/>
                </a:lnTo>
                <a:lnTo>
                  <a:pt x="543" y="127"/>
                </a:lnTo>
                <a:lnTo>
                  <a:pt x="547" y="120"/>
                </a:lnTo>
                <a:lnTo>
                  <a:pt x="548" y="116"/>
                </a:lnTo>
                <a:lnTo>
                  <a:pt x="567" y="111"/>
                </a:lnTo>
                <a:lnTo>
                  <a:pt x="582" y="106"/>
                </a:lnTo>
                <a:lnTo>
                  <a:pt x="602" y="100"/>
                </a:lnTo>
                <a:lnTo>
                  <a:pt x="625" y="105"/>
                </a:lnTo>
                <a:lnTo>
                  <a:pt x="649" y="105"/>
                </a:lnTo>
                <a:lnTo>
                  <a:pt x="687" y="105"/>
                </a:lnTo>
                <a:lnTo>
                  <a:pt x="694" y="66"/>
                </a:lnTo>
                <a:lnTo>
                  <a:pt x="715" y="68"/>
                </a:lnTo>
                <a:lnTo>
                  <a:pt x="731" y="97"/>
                </a:lnTo>
                <a:lnTo>
                  <a:pt x="734" y="72"/>
                </a:lnTo>
                <a:lnTo>
                  <a:pt x="805" y="4"/>
                </a:lnTo>
                <a:lnTo>
                  <a:pt x="833" y="4"/>
                </a:lnTo>
                <a:lnTo>
                  <a:pt x="858" y="18"/>
                </a:lnTo>
                <a:lnTo>
                  <a:pt x="890" y="17"/>
                </a:lnTo>
                <a:lnTo>
                  <a:pt x="933" y="42"/>
                </a:lnTo>
                <a:lnTo>
                  <a:pt x="983" y="55"/>
                </a:lnTo>
                <a:lnTo>
                  <a:pt x="1019" y="52"/>
                </a:lnTo>
                <a:lnTo>
                  <a:pt x="1065" y="68"/>
                </a:lnTo>
                <a:lnTo>
                  <a:pt x="1104" y="68"/>
                </a:lnTo>
                <a:lnTo>
                  <a:pt x="1122" y="57"/>
                </a:lnTo>
                <a:lnTo>
                  <a:pt x="1166" y="57"/>
                </a:lnTo>
                <a:lnTo>
                  <a:pt x="1189" y="69"/>
                </a:lnTo>
                <a:lnTo>
                  <a:pt x="1248" y="69"/>
                </a:lnTo>
                <a:lnTo>
                  <a:pt x="1297" y="91"/>
                </a:lnTo>
                <a:lnTo>
                  <a:pt x="1388" y="88"/>
                </a:lnTo>
                <a:lnTo>
                  <a:pt x="1532" y="97"/>
                </a:lnTo>
                <a:lnTo>
                  <a:pt x="1602" y="127"/>
                </a:lnTo>
                <a:lnTo>
                  <a:pt x="1661" y="145"/>
                </a:lnTo>
                <a:lnTo>
                  <a:pt x="1698" y="161"/>
                </a:lnTo>
                <a:lnTo>
                  <a:pt x="1687" y="165"/>
                </a:lnTo>
                <a:lnTo>
                  <a:pt x="1661" y="153"/>
                </a:lnTo>
                <a:lnTo>
                  <a:pt x="1600" y="148"/>
                </a:lnTo>
                <a:lnTo>
                  <a:pt x="1617" y="161"/>
                </a:lnTo>
                <a:lnTo>
                  <a:pt x="1644" y="167"/>
                </a:lnTo>
                <a:lnTo>
                  <a:pt x="1636" y="187"/>
                </a:lnTo>
                <a:lnTo>
                  <a:pt x="1608" y="199"/>
                </a:lnTo>
                <a:lnTo>
                  <a:pt x="1599" y="219"/>
                </a:lnTo>
                <a:lnTo>
                  <a:pt x="1636" y="238"/>
                </a:lnTo>
                <a:lnTo>
                  <a:pt x="1662" y="263"/>
                </a:lnTo>
                <a:lnTo>
                  <a:pt x="1676" y="298"/>
                </a:lnTo>
                <a:lnTo>
                  <a:pt x="1659" y="301"/>
                </a:lnTo>
                <a:lnTo>
                  <a:pt x="1622" y="291"/>
                </a:lnTo>
                <a:lnTo>
                  <a:pt x="1583" y="264"/>
                </a:lnTo>
                <a:lnTo>
                  <a:pt x="1568" y="250"/>
                </a:lnTo>
                <a:lnTo>
                  <a:pt x="1559" y="232"/>
                </a:lnTo>
                <a:lnTo>
                  <a:pt x="1549" y="204"/>
                </a:lnTo>
                <a:lnTo>
                  <a:pt x="1534" y="195"/>
                </a:lnTo>
                <a:lnTo>
                  <a:pt x="1520" y="193"/>
                </a:lnTo>
                <a:lnTo>
                  <a:pt x="1508" y="196"/>
                </a:lnTo>
                <a:lnTo>
                  <a:pt x="1521" y="218"/>
                </a:lnTo>
                <a:lnTo>
                  <a:pt x="1484" y="221"/>
                </a:lnTo>
                <a:lnTo>
                  <a:pt x="1467" y="210"/>
                </a:lnTo>
                <a:lnTo>
                  <a:pt x="1435" y="216"/>
                </a:lnTo>
                <a:lnTo>
                  <a:pt x="1410" y="233"/>
                </a:lnTo>
                <a:lnTo>
                  <a:pt x="1410" y="243"/>
                </a:lnTo>
                <a:lnTo>
                  <a:pt x="1419" y="258"/>
                </a:lnTo>
                <a:lnTo>
                  <a:pt x="1458" y="263"/>
                </a:lnTo>
                <a:lnTo>
                  <a:pt x="1489" y="281"/>
                </a:lnTo>
                <a:lnTo>
                  <a:pt x="1542" y="332"/>
                </a:lnTo>
                <a:lnTo>
                  <a:pt x="1563" y="366"/>
                </a:lnTo>
                <a:lnTo>
                  <a:pt x="1586" y="40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5" name="Freeform 42"/>
          <p:cNvSpPr>
            <a:spLocks/>
          </p:cNvSpPr>
          <p:nvPr/>
        </p:nvSpPr>
        <p:spPr bwMode="auto">
          <a:xfrm>
            <a:off x="5022850" y="2271712"/>
            <a:ext cx="1433513" cy="942975"/>
          </a:xfrm>
          <a:custGeom>
            <a:avLst/>
            <a:gdLst>
              <a:gd name="T0" fmla="*/ 42 w 1007"/>
              <a:gd name="T1" fmla="*/ 17 h 866"/>
              <a:gd name="T2" fmla="*/ 34 w 1007"/>
              <a:gd name="T3" fmla="*/ 12 h 866"/>
              <a:gd name="T4" fmla="*/ 74 w 1007"/>
              <a:gd name="T5" fmla="*/ 8 h 866"/>
              <a:gd name="T6" fmla="*/ 93 w 1007"/>
              <a:gd name="T7" fmla="*/ 5 h 866"/>
              <a:gd name="T8" fmla="*/ 126 w 1007"/>
              <a:gd name="T9" fmla="*/ 3 h 866"/>
              <a:gd name="T10" fmla="*/ 225 w 1007"/>
              <a:gd name="T11" fmla="*/ 3 h 866"/>
              <a:gd name="T12" fmla="*/ 276 w 1007"/>
              <a:gd name="T13" fmla="*/ 5 h 866"/>
              <a:gd name="T14" fmla="*/ 256 w 1007"/>
              <a:gd name="T15" fmla="*/ 5 h 866"/>
              <a:gd name="T16" fmla="*/ 245 w 1007"/>
              <a:gd name="T17" fmla="*/ 1 h 866"/>
              <a:gd name="T18" fmla="*/ 269 w 1007"/>
              <a:gd name="T19" fmla="*/ 0 h 866"/>
              <a:gd name="T20" fmla="*/ 289 w 1007"/>
              <a:gd name="T21" fmla="*/ 2 h 866"/>
              <a:gd name="T22" fmla="*/ 317 w 1007"/>
              <a:gd name="T23" fmla="*/ 6 h 866"/>
              <a:gd name="T24" fmla="*/ 311 w 1007"/>
              <a:gd name="T25" fmla="*/ 1 h 866"/>
              <a:gd name="T26" fmla="*/ 368 w 1007"/>
              <a:gd name="T27" fmla="*/ 6 h 866"/>
              <a:gd name="T28" fmla="*/ 369 w 1007"/>
              <a:gd name="T29" fmla="*/ 8 h 866"/>
              <a:gd name="T30" fmla="*/ 352 w 1007"/>
              <a:gd name="T31" fmla="*/ 12 h 866"/>
              <a:gd name="T32" fmla="*/ 337 w 1007"/>
              <a:gd name="T33" fmla="*/ 18 h 866"/>
              <a:gd name="T34" fmla="*/ 388 w 1007"/>
              <a:gd name="T35" fmla="*/ 22 h 866"/>
              <a:gd name="T36" fmla="*/ 390 w 1007"/>
              <a:gd name="T37" fmla="*/ 27 h 866"/>
              <a:gd name="T38" fmla="*/ 397 w 1007"/>
              <a:gd name="T39" fmla="*/ 23 h 866"/>
              <a:gd name="T40" fmla="*/ 397 w 1007"/>
              <a:gd name="T41" fmla="*/ 15 h 866"/>
              <a:gd name="T42" fmla="*/ 434 w 1007"/>
              <a:gd name="T43" fmla="*/ 17 h 866"/>
              <a:gd name="T44" fmla="*/ 456 w 1007"/>
              <a:gd name="T45" fmla="*/ 14 h 866"/>
              <a:gd name="T46" fmla="*/ 497 w 1007"/>
              <a:gd name="T47" fmla="*/ 21 h 866"/>
              <a:gd name="T48" fmla="*/ 524 w 1007"/>
              <a:gd name="T49" fmla="*/ 26 h 866"/>
              <a:gd name="T50" fmla="*/ 502 w 1007"/>
              <a:gd name="T51" fmla="*/ 28 h 866"/>
              <a:gd name="T52" fmla="*/ 464 w 1007"/>
              <a:gd name="T53" fmla="*/ 30 h 866"/>
              <a:gd name="T54" fmla="*/ 492 w 1007"/>
              <a:gd name="T55" fmla="*/ 31 h 866"/>
              <a:gd name="T56" fmla="*/ 502 w 1007"/>
              <a:gd name="T57" fmla="*/ 36 h 866"/>
              <a:gd name="T58" fmla="*/ 492 w 1007"/>
              <a:gd name="T59" fmla="*/ 36 h 866"/>
              <a:gd name="T60" fmla="*/ 476 w 1007"/>
              <a:gd name="T61" fmla="*/ 38 h 866"/>
              <a:gd name="T62" fmla="*/ 452 w 1007"/>
              <a:gd name="T63" fmla="*/ 43 h 866"/>
              <a:gd name="T64" fmla="*/ 450 w 1007"/>
              <a:gd name="T65" fmla="*/ 49 h 866"/>
              <a:gd name="T66" fmla="*/ 424 w 1007"/>
              <a:gd name="T67" fmla="*/ 58 h 866"/>
              <a:gd name="T68" fmla="*/ 430 w 1007"/>
              <a:gd name="T69" fmla="*/ 67 h 866"/>
              <a:gd name="T70" fmla="*/ 417 w 1007"/>
              <a:gd name="T71" fmla="*/ 61 h 866"/>
              <a:gd name="T72" fmla="*/ 392 w 1007"/>
              <a:gd name="T73" fmla="*/ 58 h 866"/>
              <a:gd name="T74" fmla="*/ 369 w 1007"/>
              <a:gd name="T75" fmla="*/ 60 h 866"/>
              <a:gd name="T76" fmla="*/ 334 w 1007"/>
              <a:gd name="T77" fmla="*/ 61 h 866"/>
              <a:gd name="T78" fmla="*/ 316 w 1007"/>
              <a:gd name="T79" fmla="*/ 67 h 866"/>
              <a:gd name="T80" fmla="*/ 356 w 1007"/>
              <a:gd name="T81" fmla="*/ 75 h 866"/>
              <a:gd name="T82" fmla="*/ 363 w 1007"/>
              <a:gd name="T83" fmla="*/ 71 h 866"/>
              <a:gd name="T84" fmla="*/ 386 w 1007"/>
              <a:gd name="T85" fmla="*/ 73 h 866"/>
              <a:gd name="T86" fmla="*/ 401 w 1007"/>
              <a:gd name="T87" fmla="*/ 78 h 866"/>
              <a:gd name="T88" fmla="*/ 410 w 1007"/>
              <a:gd name="T89" fmla="*/ 82 h 866"/>
              <a:gd name="T90" fmla="*/ 435 w 1007"/>
              <a:gd name="T91" fmla="*/ 88 h 866"/>
              <a:gd name="T92" fmla="*/ 471 w 1007"/>
              <a:gd name="T93" fmla="*/ 88 h 866"/>
              <a:gd name="T94" fmla="*/ 448 w 1007"/>
              <a:gd name="T95" fmla="*/ 89 h 866"/>
              <a:gd name="T96" fmla="*/ 406 w 1007"/>
              <a:gd name="T97" fmla="*/ 88 h 866"/>
              <a:gd name="T98" fmla="*/ 377 w 1007"/>
              <a:gd name="T99" fmla="*/ 83 h 866"/>
              <a:gd name="T100" fmla="*/ 353 w 1007"/>
              <a:gd name="T101" fmla="*/ 80 h 866"/>
              <a:gd name="T102" fmla="*/ 318 w 1007"/>
              <a:gd name="T103" fmla="*/ 78 h 866"/>
              <a:gd name="T104" fmla="*/ 257 w 1007"/>
              <a:gd name="T105" fmla="*/ 69 h 866"/>
              <a:gd name="T106" fmla="*/ 207 w 1007"/>
              <a:gd name="T107" fmla="*/ 56 h 866"/>
              <a:gd name="T108" fmla="*/ 224 w 1007"/>
              <a:gd name="T109" fmla="*/ 68 h 866"/>
              <a:gd name="T110" fmla="*/ 192 w 1007"/>
              <a:gd name="T111" fmla="*/ 60 h 866"/>
              <a:gd name="T112" fmla="*/ 163 w 1007"/>
              <a:gd name="T113" fmla="*/ 45 h 866"/>
              <a:gd name="T114" fmla="*/ 166 w 1007"/>
              <a:gd name="T115" fmla="*/ 33 h 866"/>
              <a:gd name="T116" fmla="*/ 155 w 1007"/>
              <a:gd name="T117" fmla="*/ 24 h 866"/>
              <a:gd name="T118" fmla="*/ 147 w 1007"/>
              <a:gd name="T119" fmla="*/ 19 h 866"/>
              <a:gd name="T120" fmla="*/ 126 w 1007"/>
              <a:gd name="T121" fmla="*/ 16 h 866"/>
              <a:gd name="T122" fmla="*/ 83 w 1007"/>
              <a:gd name="T123" fmla="*/ 17 h 866"/>
              <a:gd name="T124" fmla="*/ 52 w 1007"/>
              <a:gd name="T125" fmla="*/ 20 h 8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7"/>
              <a:gd name="T190" fmla="*/ 0 h 866"/>
              <a:gd name="T191" fmla="*/ 1007 w 1007"/>
              <a:gd name="T192" fmla="*/ 866 h 8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7" h="866">
                <a:moveTo>
                  <a:pt x="0" y="222"/>
                </a:moveTo>
                <a:lnTo>
                  <a:pt x="48" y="193"/>
                </a:lnTo>
                <a:lnTo>
                  <a:pt x="76" y="180"/>
                </a:lnTo>
                <a:lnTo>
                  <a:pt x="80" y="162"/>
                </a:lnTo>
                <a:lnTo>
                  <a:pt x="59" y="151"/>
                </a:lnTo>
                <a:lnTo>
                  <a:pt x="57" y="129"/>
                </a:lnTo>
                <a:lnTo>
                  <a:pt x="67" y="123"/>
                </a:lnTo>
                <a:lnTo>
                  <a:pt x="65" y="114"/>
                </a:lnTo>
                <a:lnTo>
                  <a:pt x="102" y="111"/>
                </a:lnTo>
                <a:lnTo>
                  <a:pt x="111" y="94"/>
                </a:lnTo>
                <a:lnTo>
                  <a:pt x="113" y="78"/>
                </a:lnTo>
                <a:lnTo>
                  <a:pt x="144" y="74"/>
                </a:lnTo>
                <a:lnTo>
                  <a:pt x="147" y="58"/>
                </a:lnTo>
                <a:lnTo>
                  <a:pt x="118" y="54"/>
                </a:lnTo>
                <a:lnTo>
                  <a:pt x="132" y="43"/>
                </a:lnTo>
                <a:lnTo>
                  <a:pt x="179" y="43"/>
                </a:lnTo>
                <a:lnTo>
                  <a:pt x="193" y="30"/>
                </a:lnTo>
                <a:lnTo>
                  <a:pt x="214" y="29"/>
                </a:lnTo>
                <a:lnTo>
                  <a:pt x="226" y="18"/>
                </a:lnTo>
                <a:lnTo>
                  <a:pt x="241" y="37"/>
                </a:lnTo>
                <a:lnTo>
                  <a:pt x="302" y="34"/>
                </a:lnTo>
                <a:lnTo>
                  <a:pt x="330" y="52"/>
                </a:lnTo>
                <a:lnTo>
                  <a:pt x="419" y="47"/>
                </a:lnTo>
                <a:lnTo>
                  <a:pt x="433" y="38"/>
                </a:lnTo>
                <a:lnTo>
                  <a:pt x="467" y="54"/>
                </a:lnTo>
                <a:lnTo>
                  <a:pt x="503" y="68"/>
                </a:lnTo>
                <a:lnTo>
                  <a:pt x="520" y="61"/>
                </a:lnTo>
                <a:lnTo>
                  <a:pt x="531" y="54"/>
                </a:lnTo>
                <a:lnTo>
                  <a:pt x="560" y="58"/>
                </a:lnTo>
                <a:lnTo>
                  <a:pt x="540" y="47"/>
                </a:lnTo>
                <a:lnTo>
                  <a:pt x="521" y="49"/>
                </a:lnTo>
                <a:lnTo>
                  <a:pt x="494" y="52"/>
                </a:lnTo>
                <a:lnTo>
                  <a:pt x="480" y="37"/>
                </a:lnTo>
                <a:lnTo>
                  <a:pt x="464" y="29"/>
                </a:lnTo>
                <a:lnTo>
                  <a:pt x="464" y="15"/>
                </a:lnTo>
                <a:lnTo>
                  <a:pt x="469" y="1"/>
                </a:lnTo>
                <a:lnTo>
                  <a:pt x="481" y="0"/>
                </a:lnTo>
                <a:lnTo>
                  <a:pt x="498" y="12"/>
                </a:lnTo>
                <a:lnTo>
                  <a:pt x="503" y="6"/>
                </a:lnTo>
                <a:lnTo>
                  <a:pt x="517" y="0"/>
                </a:lnTo>
                <a:lnTo>
                  <a:pt x="534" y="9"/>
                </a:lnTo>
                <a:lnTo>
                  <a:pt x="543" y="1"/>
                </a:lnTo>
                <a:lnTo>
                  <a:pt x="552" y="13"/>
                </a:lnTo>
                <a:lnTo>
                  <a:pt x="554" y="23"/>
                </a:lnTo>
                <a:lnTo>
                  <a:pt x="579" y="34"/>
                </a:lnTo>
                <a:lnTo>
                  <a:pt x="569" y="43"/>
                </a:lnTo>
                <a:lnTo>
                  <a:pt x="569" y="55"/>
                </a:lnTo>
                <a:lnTo>
                  <a:pt x="611" y="58"/>
                </a:lnTo>
                <a:lnTo>
                  <a:pt x="622" y="43"/>
                </a:lnTo>
                <a:lnTo>
                  <a:pt x="614" y="35"/>
                </a:lnTo>
                <a:lnTo>
                  <a:pt x="596" y="37"/>
                </a:lnTo>
                <a:lnTo>
                  <a:pt x="600" y="18"/>
                </a:lnTo>
                <a:lnTo>
                  <a:pt x="638" y="29"/>
                </a:lnTo>
                <a:lnTo>
                  <a:pt x="645" y="41"/>
                </a:lnTo>
                <a:lnTo>
                  <a:pt x="676" y="41"/>
                </a:lnTo>
                <a:lnTo>
                  <a:pt x="707" y="57"/>
                </a:lnTo>
                <a:lnTo>
                  <a:pt x="723" y="54"/>
                </a:lnTo>
                <a:lnTo>
                  <a:pt x="740" y="68"/>
                </a:lnTo>
                <a:lnTo>
                  <a:pt x="723" y="86"/>
                </a:lnTo>
                <a:lnTo>
                  <a:pt x="709" y="72"/>
                </a:lnTo>
                <a:lnTo>
                  <a:pt x="699" y="77"/>
                </a:lnTo>
                <a:lnTo>
                  <a:pt x="686" y="88"/>
                </a:lnTo>
                <a:lnTo>
                  <a:pt x="664" y="97"/>
                </a:lnTo>
                <a:lnTo>
                  <a:pt x="675" y="111"/>
                </a:lnTo>
                <a:lnTo>
                  <a:pt x="656" y="112"/>
                </a:lnTo>
                <a:lnTo>
                  <a:pt x="641" y="131"/>
                </a:lnTo>
                <a:lnTo>
                  <a:pt x="625" y="154"/>
                </a:lnTo>
                <a:lnTo>
                  <a:pt x="648" y="174"/>
                </a:lnTo>
                <a:lnTo>
                  <a:pt x="667" y="197"/>
                </a:lnTo>
                <a:lnTo>
                  <a:pt x="703" y="201"/>
                </a:lnTo>
                <a:lnTo>
                  <a:pt x="733" y="197"/>
                </a:lnTo>
                <a:lnTo>
                  <a:pt x="747" y="210"/>
                </a:lnTo>
                <a:lnTo>
                  <a:pt x="741" y="216"/>
                </a:lnTo>
                <a:lnTo>
                  <a:pt x="732" y="228"/>
                </a:lnTo>
                <a:lnTo>
                  <a:pt x="746" y="250"/>
                </a:lnTo>
                <a:lnTo>
                  <a:pt x="751" y="266"/>
                </a:lnTo>
                <a:lnTo>
                  <a:pt x="768" y="273"/>
                </a:lnTo>
                <a:lnTo>
                  <a:pt x="791" y="259"/>
                </a:lnTo>
                <a:lnTo>
                  <a:pt x="785" y="239"/>
                </a:lnTo>
                <a:lnTo>
                  <a:pt x="764" y="222"/>
                </a:lnTo>
                <a:lnTo>
                  <a:pt x="788" y="202"/>
                </a:lnTo>
                <a:lnTo>
                  <a:pt x="768" y="168"/>
                </a:lnTo>
                <a:lnTo>
                  <a:pt x="749" y="154"/>
                </a:lnTo>
                <a:lnTo>
                  <a:pt x="764" y="142"/>
                </a:lnTo>
                <a:lnTo>
                  <a:pt x="761" y="123"/>
                </a:lnTo>
                <a:lnTo>
                  <a:pt x="772" y="112"/>
                </a:lnTo>
                <a:lnTo>
                  <a:pt x="791" y="123"/>
                </a:lnTo>
                <a:lnTo>
                  <a:pt x="834" y="163"/>
                </a:lnTo>
                <a:lnTo>
                  <a:pt x="860" y="170"/>
                </a:lnTo>
                <a:lnTo>
                  <a:pt x="868" y="159"/>
                </a:lnTo>
                <a:lnTo>
                  <a:pt x="862" y="137"/>
                </a:lnTo>
                <a:lnTo>
                  <a:pt x="877" y="140"/>
                </a:lnTo>
                <a:lnTo>
                  <a:pt x="904" y="165"/>
                </a:lnTo>
                <a:lnTo>
                  <a:pt x="908" y="179"/>
                </a:lnTo>
                <a:lnTo>
                  <a:pt x="924" y="188"/>
                </a:lnTo>
                <a:lnTo>
                  <a:pt x="955" y="199"/>
                </a:lnTo>
                <a:lnTo>
                  <a:pt x="970" y="219"/>
                </a:lnTo>
                <a:lnTo>
                  <a:pt x="993" y="233"/>
                </a:lnTo>
                <a:lnTo>
                  <a:pt x="1006" y="238"/>
                </a:lnTo>
                <a:lnTo>
                  <a:pt x="1007" y="250"/>
                </a:lnTo>
                <a:lnTo>
                  <a:pt x="989" y="258"/>
                </a:lnTo>
                <a:lnTo>
                  <a:pt x="978" y="249"/>
                </a:lnTo>
                <a:lnTo>
                  <a:pt x="969" y="250"/>
                </a:lnTo>
                <a:lnTo>
                  <a:pt x="966" y="270"/>
                </a:lnTo>
                <a:lnTo>
                  <a:pt x="950" y="275"/>
                </a:lnTo>
                <a:lnTo>
                  <a:pt x="933" y="264"/>
                </a:lnTo>
                <a:lnTo>
                  <a:pt x="898" y="264"/>
                </a:lnTo>
                <a:lnTo>
                  <a:pt x="893" y="287"/>
                </a:lnTo>
                <a:lnTo>
                  <a:pt x="902" y="301"/>
                </a:lnTo>
                <a:lnTo>
                  <a:pt x="916" y="293"/>
                </a:lnTo>
                <a:lnTo>
                  <a:pt x="930" y="290"/>
                </a:lnTo>
                <a:lnTo>
                  <a:pt x="944" y="298"/>
                </a:lnTo>
                <a:lnTo>
                  <a:pt x="925" y="315"/>
                </a:lnTo>
                <a:lnTo>
                  <a:pt x="944" y="330"/>
                </a:lnTo>
                <a:lnTo>
                  <a:pt x="969" y="335"/>
                </a:lnTo>
                <a:lnTo>
                  <a:pt x="966" y="344"/>
                </a:lnTo>
                <a:lnTo>
                  <a:pt x="956" y="346"/>
                </a:lnTo>
                <a:lnTo>
                  <a:pt x="933" y="399"/>
                </a:lnTo>
                <a:lnTo>
                  <a:pt x="935" y="364"/>
                </a:lnTo>
                <a:lnTo>
                  <a:pt x="945" y="347"/>
                </a:lnTo>
                <a:lnTo>
                  <a:pt x="933" y="340"/>
                </a:lnTo>
                <a:lnTo>
                  <a:pt x="919" y="351"/>
                </a:lnTo>
                <a:lnTo>
                  <a:pt x="927" y="360"/>
                </a:lnTo>
                <a:lnTo>
                  <a:pt x="916" y="366"/>
                </a:lnTo>
                <a:lnTo>
                  <a:pt x="905" y="374"/>
                </a:lnTo>
                <a:lnTo>
                  <a:pt x="907" y="397"/>
                </a:lnTo>
                <a:lnTo>
                  <a:pt x="891" y="406"/>
                </a:lnTo>
                <a:lnTo>
                  <a:pt x="870" y="409"/>
                </a:lnTo>
                <a:lnTo>
                  <a:pt x="877" y="422"/>
                </a:lnTo>
                <a:lnTo>
                  <a:pt x="870" y="436"/>
                </a:lnTo>
                <a:lnTo>
                  <a:pt x="877" y="446"/>
                </a:lnTo>
                <a:lnTo>
                  <a:pt x="865" y="470"/>
                </a:lnTo>
                <a:lnTo>
                  <a:pt x="860" y="491"/>
                </a:lnTo>
                <a:lnTo>
                  <a:pt x="842" y="504"/>
                </a:lnTo>
                <a:lnTo>
                  <a:pt x="819" y="538"/>
                </a:lnTo>
                <a:lnTo>
                  <a:pt x="816" y="561"/>
                </a:lnTo>
                <a:lnTo>
                  <a:pt x="823" y="579"/>
                </a:lnTo>
                <a:lnTo>
                  <a:pt x="834" y="603"/>
                </a:lnTo>
                <a:lnTo>
                  <a:pt x="840" y="627"/>
                </a:lnTo>
                <a:lnTo>
                  <a:pt x="829" y="638"/>
                </a:lnTo>
                <a:lnTo>
                  <a:pt x="816" y="630"/>
                </a:lnTo>
                <a:lnTo>
                  <a:pt x="819" y="618"/>
                </a:lnTo>
                <a:lnTo>
                  <a:pt x="811" y="590"/>
                </a:lnTo>
                <a:lnTo>
                  <a:pt x="802" y="586"/>
                </a:lnTo>
                <a:lnTo>
                  <a:pt x="795" y="569"/>
                </a:lnTo>
                <a:lnTo>
                  <a:pt x="783" y="569"/>
                </a:lnTo>
                <a:lnTo>
                  <a:pt x="769" y="559"/>
                </a:lnTo>
                <a:lnTo>
                  <a:pt x="754" y="562"/>
                </a:lnTo>
                <a:lnTo>
                  <a:pt x="740" y="556"/>
                </a:lnTo>
                <a:lnTo>
                  <a:pt x="723" y="564"/>
                </a:lnTo>
                <a:lnTo>
                  <a:pt x="692" y="558"/>
                </a:lnTo>
                <a:lnTo>
                  <a:pt x="712" y="578"/>
                </a:lnTo>
                <a:lnTo>
                  <a:pt x="686" y="576"/>
                </a:lnTo>
                <a:lnTo>
                  <a:pt x="667" y="561"/>
                </a:lnTo>
                <a:lnTo>
                  <a:pt x="636" y="561"/>
                </a:lnTo>
                <a:lnTo>
                  <a:pt x="641" y="586"/>
                </a:lnTo>
                <a:lnTo>
                  <a:pt x="617" y="578"/>
                </a:lnTo>
                <a:lnTo>
                  <a:pt x="605" y="603"/>
                </a:lnTo>
                <a:lnTo>
                  <a:pt x="614" y="613"/>
                </a:lnTo>
                <a:lnTo>
                  <a:pt x="605" y="643"/>
                </a:lnTo>
                <a:lnTo>
                  <a:pt x="616" y="677"/>
                </a:lnTo>
                <a:lnTo>
                  <a:pt x="628" y="700"/>
                </a:lnTo>
                <a:lnTo>
                  <a:pt x="642" y="722"/>
                </a:lnTo>
                <a:lnTo>
                  <a:pt x="686" y="720"/>
                </a:lnTo>
                <a:lnTo>
                  <a:pt x="704" y="716"/>
                </a:lnTo>
                <a:lnTo>
                  <a:pt x="707" y="700"/>
                </a:lnTo>
                <a:lnTo>
                  <a:pt x="698" y="688"/>
                </a:lnTo>
                <a:lnTo>
                  <a:pt x="699" y="677"/>
                </a:lnTo>
                <a:lnTo>
                  <a:pt x="726" y="680"/>
                </a:lnTo>
                <a:lnTo>
                  <a:pt x="752" y="674"/>
                </a:lnTo>
                <a:lnTo>
                  <a:pt x="752" y="688"/>
                </a:lnTo>
                <a:lnTo>
                  <a:pt x="744" y="708"/>
                </a:lnTo>
                <a:lnTo>
                  <a:pt x="732" y="723"/>
                </a:lnTo>
                <a:lnTo>
                  <a:pt x="729" y="745"/>
                </a:lnTo>
                <a:lnTo>
                  <a:pt x="746" y="754"/>
                </a:lnTo>
                <a:lnTo>
                  <a:pt x="769" y="751"/>
                </a:lnTo>
                <a:lnTo>
                  <a:pt x="783" y="759"/>
                </a:lnTo>
                <a:lnTo>
                  <a:pt x="795" y="756"/>
                </a:lnTo>
                <a:lnTo>
                  <a:pt x="800" y="770"/>
                </a:lnTo>
                <a:lnTo>
                  <a:pt x="789" y="791"/>
                </a:lnTo>
                <a:lnTo>
                  <a:pt x="798" y="804"/>
                </a:lnTo>
                <a:lnTo>
                  <a:pt x="800" y="828"/>
                </a:lnTo>
                <a:lnTo>
                  <a:pt x="816" y="845"/>
                </a:lnTo>
                <a:lnTo>
                  <a:pt x="836" y="850"/>
                </a:lnTo>
                <a:lnTo>
                  <a:pt x="850" y="845"/>
                </a:lnTo>
                <a:lnTo>
                  <a:pt x="856" y="847"/>
                </a:lnTo>
                <a:lnTo>
                  <a:pt x="882" y="847"/>
                </a:lnTo>
                <a:lnTo>
                  <a:pt x="905" y="849"/>
                </a:lnTo>
                <a:lnTo>
                  <a:pt x="911" y="838"/>
                </a:lnTo>
                <a:lnTo>
                  <a:pt x="891" y="856"/>
                </a:lnTo>
                <a:lnTo>
                  <a:pt x="877" y="855"/>
                </a:lnTo>
                <a:lnTo>
                  <a:pt x="863" y="856"/>
                </a:lnTo>
                <a:lnTo>
                  <a:pt x="836" y="866"/>
                </a:lnTo>
                <a:lnTo>
                  <a:pt x="812" y="853"/>
                </a:lnTo>
                <a:lnTo>
                  <a:pt x="791" y="845"/>
                </a:lnTo>
                <a:lnTo>
                  <a:pt x="781" y="847"/>
                </a:lnTo>
                <a:lnTo>
                  <a:pt x="783" y="836"/>
                </a:lnTo>
                <a:lnTo>
                  <a:pt x="781" y="819"/>
                </a:lnTo>
                <a:lnTo>
                  <a:pt x="763" y="804"/>
                </a:lnTo>
                <a:lnTo>
                  <a:pt x="724" y="794"/>
                </a:lnTo>
                <a:lnTo>
                  <a:pt x="718" y="787"/>
                </a:lnTo>
                <a:lnTo>
                  <a:pt x="707" y="788"/>
                </a:lnTo>
                <a:lnTo>
                  <a:pt x="696" y="780"/>
                </a:lnTo>
                <a:lnTo>
                  <a:pt x="679" y="773"/>
                </a:lnTo>
                <a:lnTo>
                  <a:pt x="661" y="751"/>
                </a:lnTo>
                <a:lnTo>
                  <a:pt x="639" y="745"/>
                </a:lnTo>
                <a:lnTo>
                  <a:pt x="627" y="759"/>
                </a:lnTo>
                <a:lnTo>
                  <a:pt x="613" y="748"/>
                </a:lnTo>
                <a:lnTo>
                  <a:pt x="596" y="748"/>
                </a:lnTo>
                <a:lnTo>
                  <a:pt x="562" y="740"/>
                </a:lnTo>
                <a:lnTo>
                  <a:pt x="500" y="703"/>
                </a:lnTo>
                <a:lnTo>
                  <a:pt x="495" y="664"/>
                </a:lnTo>
                <a:lnTo>
                  <a:pt x="489" y="649"/>
                </a:lnTo>
                <a:lnTo>
                  <a:pt x="478" y="638"/>
                </a:lnTo>
                <a:lnTo>
                  <a:pt x="464" y="617"/>
                </a:lnTo>
                <a:lnTo>
                  <a:pt x="399" y="542"/>
                </a:lnTo>
                <a:lnTo>
                  <a:pt x="399" y="570"/>
                </a:lnTo>
                <a:lnTo>
                  <a:pt x="439" y="620"/>
                </a:lnTo>
                <a:lnTo>
                  <a:pt x="456" y="661"/>
                </a:lnTo>
                <a:lnTo>
                  <a:pt x="432" y="652"/>
                </a:lnTo>
                <a:lnTo>
                  <a:pt x="427" y="627"/>
                </a:lnTo>
                <a:lnTo>
                  <a:pt x="395" y="612"/>
                </a:lnTo>
                <a:lnTo>
                  <a:pt x="413" y="603"/>
                </a:lnTo>
                <a:lnTo>
                  <a:pt x="370" y="576"/>
                </a:lnTo>
                <a:lnTo>
                  <a:pt x="387" y="561"/>
                </a:lnTo>
                <a:lnTo>
                  <a:pt x="371" y="530"/>
                </a:lnTo>
                <a:lnTo>
                  <a:pt x="319" y="465"/>
                </a:lnTo>
                <a:lnTo>
                  <a:pt x="313" y="428"/>
                </a:lnTo>
                <a:lnTo>
                  <a:pt x="316" y="397"/>
                </a:lnTo>
                <a:lnTo>
                  <a:pt x="330" y="366"/>
                </a:lnTo>
                <a:lnTo>
                  <a:pt x="330" y="335"/>
                </a:lnTo>
                <a:lnTo>
                  <a:pt x="319" y="317"/>
                </a:lnTo>
                <a:lnTo>
                  <a:pt x="348" y="310"/>
                </a:lnTo>
                <a:lnTo>
                  <a:pt x="313" y="273"/>
                </a:lnTo>
                <a:lnTo>
                  <a:pt x="314" y="256"/>
                </a:lnTo>
                <a:lnTo>
                  <a:pt x="299" y="233"/>
                </a:lnTo>
                <a:lnTo>
                  <a:pt x="305" y="219"/>
                </a:lnTo>
                <a:lnTo>
                  <a:pt x="294" y="211"/>
                </a:lnTo>
                <a:lnTo>
                  <a:pt x="292" y="196"/>
                </a:lnTo>
                <a:lnTo>
                  <a:pt x="282" y="184"/>
                </a:lnTo>
                <a:lnTo>
                  <a:pt x="294" y="173"/>
                </a:lnTo>
                <a:lnTo>
                  <a:pt x="277" y="165"/>
                </a:lnTo>
                <a:lnTo>
                  <a:pt x="263" y="176"/>
                </a:lnTo>
                <a:lnTo>
                  <a:pt x="243" y="154"/>
                </a:lnTo>
                <a:lnTo>
                  <a:pt x="221" y="148"/>
                </a:lnTo>
                <a:lnTo>
                  <a:pt x="190" y="148"/>
                </a:lnTo>
                <a:lnTo>
                  <a:pt x="170" y="168"/>
                </a:lnTo>
                <a:lnTo>
                  <a:pt x="161" y="162"/>
                </a:lnTo>
                <a:lnTo>
                  <a:pt x="178" y="136"/>
                </a:lnTo>
                <a:lnTo>
                  <a:pt x="162" y="140"/>
                </a:lnTo>
                <a:lnTo>
                  <a:pt x="132" y="168"/>
                </a:lnTo>
                <a:lnTo>
                  <a:pt x="99" y="193"/>
                </a:lnTo>
                <a:lnTo>
                  <a:pt x="70" y="199"/>
                </a:lnTo>
                <a:lnTo>
                  <a:pt x="20" y="224"/>
                </a:lnTo>
                <a:lnTo>
                  <a:pt x="0" y="222"/>
                </a:lnTo>
                <a:close/>
              </a:path>
            </a:pathLst>
          </a:custGeom>
          <a:solidFill>
            <a:srgbClr val="B2B2B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6" name="Freeform 43"/>
          <p:cNvSpPr>
            <a:spLocks/>
          </p:cNvSpPr>
          <p:nvPr/>
        </p:nvSpPr>
        <p:spPr bwMode="auto">
          <a:xfrm>
            <a:off x="6008688" y="2155825"/>
            <a:ext cx="484188" cy="247650"/>
          </a:xfrm>
          <a:custGeom>
            <a:avLst/>
            <a:gdLst>
              <a:gd name="T0" fmla="*/ 0 w 342"/>
              <a:gd name="T1" fmla="*/ 5 h 227"/>
              <a:gd name="T2" fmla="*/ 4 w 342"/>
              <a:gd name="T3" fmla="*/ 3 h 227"/>
              <a:gd name="T4" fmla="*/ 4 w 342"/>
              <a:gd name="T5" fmla="*/ 1 h 227"/>
              <a:gd name="T6" fmla="*/ 10 w 342"/>
              <a:gd name="T7" fmla="*/ 0 h 227"/>
              <a:gd name="T8" fmla="*/ 41 w 342"/>
              <a:gd name="T9" fmla="*/ 1 h 227"/>
              <a:gd name="T10" fmla="*/ 95 w 342"/>
              <a:gd name="T11" fmla="*/ 3 h 227"/>
              <a:gd name="T12" fmla="*/ 116 w 342"/>
              <a:gd name="T13" fmla="*/ 5 h 227"/>
              <a:gd name="T14" fmla="*/ 144 w 342"/>
              <a:gd name="T15" fmla="*/ 7 h 227"/>
              <a:gd name="T16" fmla="*/ 158 w 342"/>
              <a:gd name="T17" fmla="*/ 10 h 227"/>
              <a:gd name="T18" fmla="*/ 173 w 342"/>
              <a:gd name="T19" fmla="*/ 11 h 227"/>
              <a:gd name="T20" fmla="*/ 167 w 342"/>
              <a:gd name="T21" fmla="*/ 12 h 227"/>
              <a:gd name="T22" fmla="*/ 167 w 342"/>
              <a:gd name="T23" fmla="*/ 14 h 227"/>
              <a:gd name="T24" fmla="*/ 161 w 342"/>
              <a:gd name="T25" fmla="*/ 14 h 227"/>
              <a:gd name="T26" fmla="*/ 156 w 342"/>
              <a:gd name="T27" fmla="*/ 16 h 227"/>
              <a:gd name="T28" fmla="*/ 161 w 342"/>
              <a:gd name="T29" fmla="*/ 17 h 227"/>
              <a:gd name="T30" fmla="*/ 161 w 342"/>
              <a:gd name="T31" fmla="*/ 18 h 227"/>
              <a:gd name="T32" fmla="*/ 154 w 342"/>
              <a:gd name="T33" fmla="*/ 19 h 227"/>
              <a:gd name="T34" fmla="*/ 155 w 342"/>
              <a:gd name="T35" fmla="*/ 21 h 227"/>
              <a:gd name="T36" fmla="*/ 165 w 342"/>
              <a:gd name="T37" fmla="*/ 22 h 227"/>
              <a:gd name="T38" fmla="*/ 166 w 342"/>
              <a:gd name="T39" fmla="*/ 23 h 227"/>
              <a:gd name="T40" fmla="*/ 164 w 342"/>
              <a:gd name="T41" fmla="*/ 24 h 227"/>
              <a:gd name="T42" fmla="*/ 154 w 342"/>
              <a:gd name="T43" fmla="*/ 24 h 227"/>
              <a:gd name="T44" fmla="*/ 147 w 342"/>
              <a:gd name="T45" fmla="*/ 23 h 227"/>
              <a:gd name="T46" fmla="*/ 139 w 342"/>
              <a:gd name="T47" fmla="*/ 22 h 227"/>
              <a:gd name="T48" fmla="*/ 136 w 342"/>
              <a:gd name="T49" fmla="*/ 22 h 227"/>
              <a:gd name="T50" fmla="*/ 133 w 342"/>
              <a:gd name="T51" fmla="*/ 21 h 227"/>
              <a:gd name="T52" fmla="*/ 128 w 342"/>
              <a:gd name="T53" fmla="*/ 19 h 227"/>
              <a:gd name="T54" fmla="*/ 123 w 342"/>
              <a:gd name="T55" fmla="*/ 18 h 227"/>
              <a:gd name="T56" fmla="*/ 114 w 342"/>
              <a:gd name="T57" fmla="*/ 17 h 227"/>
              <a:gd name="T58" fmla="*/ 105 w 342"/>
              <a:gd name="T59" fmla="*/ 17 h 227"/>
              <a:gd name="T60" fmla="*/ 92 w 342"/>
              <a:gd name="T61" fmla="*/ 15 h 227"/>
              <a:gd name="T62" fmla="*/ 87 w 342"/>
              <a:gd name="T63" fmla="*/ 14 h 227"/>
              <a:gd name="T64" fmla="*/ 88 w 342"/>
              <a:gd name="T65" fmla="*/ 12 h 227"/>
              <a:gd name="T66" fmla="*/ 94 w 342"/>
              <a:gd name="T67" fmla="*/ 12 h 227"/>
              <a:gd name="T68" fmla="*/ 89 w 342"/>
              <a:gd name="T69" fmla="*/ 11 h 227"/>
              <a:gd name="T70" fmla="*/ 85 w 342"/>
              <a:gd name="T71" fmla="*/ 11 h 227"/>
              <a:gd name="T72" fmla="*/ 77 w 342"/>
              <a:gd name="T73" fmla="*/ 10 h 227"/>
              <a:gd name="T74" fmla="*/ 76 w 342"/>
              <a:gd name="T75" fmla="*/ 10 h 227"/>
              <a:gd name="T76" fmla="*/ 68 w 342"/>
              <a:gd name="T77" fmla="*/ 10 h 227"/>
              <a:gd name="T78" fmla="*/ 67 w 342"/>
              <a:gd name="T79" fmla="*/ 10 h 227"/>
              <a:gd name="T80" fmla="*/ 67 w 342"/>
              <a:gd name="T81" fmla="*/ 9 h 227"/>
              <a:gd name="T82" fmla="*/ 62 w 342"/>
              <a:gd name="T83" fmla="*/ 8 h 227"/>
              <a:gd name="T84" fmla="*/ 58 w 342"/>
              <a:gd name="T85" fmla="*/ 8 h 227"/>
              <a:gd name="T86" fmla="*/ 53 w 342"/>
              <a:gd name="T87" fmla="*/ 7 h 227"/>
              <a:gd name="T88" fmla="*/ 48 w 342"/>
              <a:gd name="T89" fmla="*/ 6 h 227"/>
              <a:gd name="T90" fmla="*/ 40 w 342"/>
              <a:gd name="T91" fmla="*/ 5 h 227"/>
              <a:gd name="T92" fmla="*/ 26 w 342"/>
              <a:gd name="T93" fmla="*/ 5 h 227"/>
              <a:gd name="T94" fmla="*/ 11 w 342"/>
              <a:gd name="T95" fmla="*/ 5 h 227"/>
              <a:gd name="T96" fmla="*/ 0 w 342"/>
              <a:gd name="T97" fmla="*/ 5 h 2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2"/>
              <a:gd name="T148" fmla="*/ 0 h 227"/>
              <a:gd name="T149" fmla="*/ 342 w 342"/>
              <a:gd name="T150" fmla="*/ 227 h 2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2" h="227">
                <a:moveTo>
                  <a:pt x="0" y="46"/>
                </a:moveTo>
                <a:lnTo>
                  <a:pt x="8" y="29"/>
                </a:lnTo>
                <a:lnTo>
                  <a:pt x="8" y="17"/>
                </a:lnTo>
                <a:lnTo>
                  <a:pt x="20" y="0"/>
                </a:lnTo>
                <a:lnTo>
                  <a:pt x="82" y="10"/>
                </a:lnTo>
                <a:lnTo>
                  <a:pt x="189" y="31"/>
                </a:lnTo>
                <a:lnTo>
                  <a:pt x="231" y="48"/>
                </a:lnTo>
                <a:lnTo>
                  <a:pt x="286" y="63"/>
                </a:lnTo>
                <a:lnTo>
                  <a:pt x="314" y="92"/>
                </a:lnTo>
                <a:lnTo>
                  <a:pt x="342" y="108"/>
                </a:lnTo>
                <a:lnTo>
                  <a:pt x="331" y="119"/>
                </a:lnTo>
                <a:lnTo>
                  <a:pt x="331" y="133"/>
                </a:lnTo>
                <a:lnTo>
                  <a:pt x="320" y="136"/>
                </a:lnTo>
                <a:lnTo>
                  <a:pt x="311" y="148"/>
                </a:lnTo>
                <a:lnTo>
                  <a:pt x="320" y="160"/>
                </a:lnTo>
                <a:lnTo>
                  <a:pt x="319" y="170"/>
                </a:lnTo>
                <a:lnTo>
                  <a:pt x="308" y="182"/>
                </a:lnTo>
                <a:lnTo>
                  <a:pt x="310" y="194"/>
                </a:lnTo>
                <a:lnTo>
                  <a:pt x="328" y="207"/>
                </a:lnTo>
                <a:lnTo>
                  <a:pt x="330" y="219"/>
                </a:lnTo>
                <a:lnTo>
                  <a:pt x="325" y="225"/>
                </a:lnTo>
                <a:lnTo>
                  <a:pt x="307" y="227"/>
                </a:lnTo>
                <a:lnTo>
                  <a:pt x="293" y="221"/>
                </a:lnTo>
                <a:lnTo>
                  <a:pt x="277" y="205"/>
                </a:lnTo>
                <a:lnTo>
                  <a:pt x="271" y="205"/>
                </a:lnTo>
                <a:lnTo>
                  <a:pt x="263" y="199"/>
                </a:lnTo>
                <a:lnTo>
                  <a:pt x="255" y="181"/>
                </a:lnTo>
                <a:lnTo>
                  <a:pt x="246" y="174"/>
                </a:lnTo>
                <a:lnTo>
                  <a:pt x="226" y="165"/>
                </a:lnTo>
                <a:lnTo>
                  <a:pt x="209" y="159"/>
                </a:lnTo>
                <a:lnTo>
                  <a:pt x="184" y="142"/>
                </a:lnTo>
                <a:lnTo>
                  <a:pt x="173" y="129"/>
                </a:lnTo>
                <a:lnTo>
                  <a:pt x="175" y="120"/>
                </a:lnTo>
                <a:lnTo>
                  <a:pt x="186" y="112"/>
                </a:lnTo>
                <a:lnTo>
                  <a:pt x="177" y="102"/>
                </a:lnTo>
                <a:lnTo>
                  <a:pt x="167" y="108"/>
                </a:lnTo>
                <a:lnTo>
                  <a:pt x="152" y="92"/>
                </a:lnTo>
                <a:lnTo>
                  <a:pt x="149" y="100"/>
                </a:lnTo>
                <a:lnTo>
                  <a:pt x="135" y="100"/>
                </a:lnTo>
                <a:lnTo>
                  <a:pt x="132" y="94"/>
                </a:lnTo>
                <a:lnTo>
                  <a:pt x="132" y="83"/>
                </a:lnTo>
                <a:lnTo>
                  <a:pt x="125" y="77"/>
                </a:lnTo>
                <a:lnTo>
                  <a:pt x="116" y="78"/>
                </a:lnTo>
                <a:lnTo>
                  <a:pt x="104" y="61"/>
                </a:lnTo>
                <a:lnTo>
                  <a:pt x="95" y="60"/>
                </a:lnTo>
                <a:lnTo>
                  <a:pt x="81" y="52"/>
                </a:lnTo>
                <a:lnTo>
                  <a:pt x="51" y="54"/>
                </a:lnTo>
                <a:lnTo>
                  <a:pt x="22" y="52"/>
                </a:lnTo>
                <a:lnTo>
                  <a:pt x="0" y="46"/>
                </a:lnTo>
                <a:close/>
              </a:path>
            </a:pathLst>
          </a:custGeom>
          <a:solidFill>
            <a:srgbClr val="B2B2B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7" name="Freeform 44"/>
          <p:cNvSpPr>
            <a:spLocks/>
          </p:cNvSpPr>
          <p:nvPr/>
        </p:nvSpPr>
        <p:spPr bwMode="auto">
          <a:xfrm>
            <a:off x="5902325" y="2243137"/>
            <a:ext cx="315913" cy="128587"/>
          </a:xfrm>
          <a:custGeom>
            <a:avLst/>
            <a:gdLst>
              <a:gd name="T0" fmla="*/ 4 w 223"/>
              <a:gd name="T1" fmla="*/ 0 h 118"/>
              <a:gd name="T2" fmla="*/ 0 w 223"/>
              <a:gd name="T3" fmla="*/ 1 h 118"/>
              <a:gd name="T4" fmla="*/ 0 w 223"/>
              <a:gd name="T5" fmla="*/ 2 h 118"/>
              <a:gd name="T6" fmla="*/ 8 w 223"/>
              <a:gd name="T7" fmla="*/ 3 h 118"/>
              <a:gd name="T8" fmla="*/ 12 w 223"/>
              <a:gd name="T9" fmla="*/ 3 h 118"/>
              <a:gd name="T10" fmla="*/ 14 w 223"/>
              <a:gd name="T11" fmla="*/ 3 h 118"/>
              <a:gd name="T12" fmla="*/ 21 w 223"/>
              <a:gd name="T13" fmla="*/ 3 h 118"/>
              <a:gd name="T14" fmla="*/ 23 w 223"/>
              <a:gd name="T15" fmla="*/ 3 h 118"/>
              <a:gd name="T16" fmla="*/ 34 w 223"/>
              <a:gd name="T17" fmla="*/ 3 h 118"/>
              <a:gd name="T18" fmla="*/ 37 w 223"/>
              <a:gd name="T19" fmla="*/ 3 h 118"/>
              <a:gd name="T20" fmla="*/ 39 w 223"/>
              <a:gd name="T21" fmla="*/ 4 h 118"/>
              <a:gd name="T22" fmla="*/ 49 w 223"/>
              <a:gd name="T23" fmla="*/ 4 h 118"/>
              <a:gd name="T24" fmla="*/ 53 w 223"/>
              <a:gd name="T25" fmla="*/ 5 h 118"/>
              <a:gd name="T26" fmla="*/ 56 w 223"/>
              <a:gd name="T27" fmla="*/ 5 h 118"/>
              <a:gd name="T28" fmla="*/ 62 w 223"/>
              <a:gd name="T29" fmla="*/ 6 h 118"/>
              <a:gd name="T30" fmla="*/ 62 w 223"/>
              <a:gd name="T31" fmla="*/ 8 h 118"/>
              <a:gd name="T32" fmla="*/ 58 w 223"/>
              <a:gd name="T33" fmla="*/ 8 h 118"/>
              <a:gd name="T34" fmla="*/ 60 w 223"/>
              <a:gd name="T35" fmla="*/ 8 h 118"/>
              <a:gd name="T36" fmla="*/ 55 w 223"/>
              <a:gd name="T37" fmla="*/ 9 h 118"/>
              <a:gd name="T38" fmla="*/ 55 w 223"/>
              <a:gd name="T39" fmla="*/ 10 h 118"/>
              <a:gd name="T40" fmla="*/ 62 w 223"/>
              <a:gd name="T41" fmla="*/ 10 h 118"/>
              <a:gd name="T42" fmla="*/ 66 w 223"/>
              <a:gd name="T43" fmla="*/ 10 h 118"/>
              <a:gd name="T44" fmla="*/ 68 w 223"/>
              <a:gd name="T45" fmla="*/ 10 h 118"/>
              <a:gd name="T46" fmla="*/ 70 w 223"/>
              <a:gd name="T47" fmla="*/ 10 h 118"/>
              <a:gd name="T48" fmla="*/ 74 w 223"/>
              <a:gd name="T49" fmla="*/ 10 h 118"/>
              <a:gd name="T50" fmla="*/ 82 w 223"/>
              <a:gd name="T51" fmla="*/ 10 h 118"/>
              <a:gd name="T52" fmla="*/ 87 w 223"/>
              <a:gd name="T53" fmla="*/ 11 h 118"/>
              <a:gd name="T54" fmla="*/ 89 w 223"/>
              <a:gd name="T55" fmla="*/ 11 h 118"/>
              <a:gd name="T56" fmla="*/ 90 w 223"/>
              <a:gd name="T57" fmla="*/ 12 h 118"/>
              <a:gd name="T58" fmla="*/ 95 w 223"/>
              <a:gd name="T59" fmla="*/ 12 h 118"/>
              <a:gd name="T60" fmla="*/ 103 w 223"/>
              <a:gd name="T61" fmla="*/ 12 h 118"/>
              <a:gd name="T62" fmla="*/ 97 w 223"/>
              <a:gd name="T63" fmla="*/ 12 h 118"/>
              <a:gd name="T64" fmla="*/ 100 w 223"/>
              <a:gd name="T65" fmla="*/ 11 h 118"/>
              <a:gd name="T66" fmla="*/ 104 w 223"/>
              <a:gd name="T67" fmla="*/ 12 h 118"/>
              <a:gd name="T68" fmla="*/ 109 w 223"/>
              <a:gd name="T69" fmla="*/ 12 h 118"/>
              <a:gd name="T70" fmla="*/ 110 w 223"/>
              <a:gd name="T71" fmla="*/ 11 h 118"/>
              <a:gd name="T72" fmla="*/ 105 w 223"/>
              <a:gd name="T73" fmla="*/ 10 h 118"/>
              <a:gd name="T74" fmla="*/ 101 w 223"/>
              <a:gd name="T75" fmla="*/ 10 h 118"/>
              <a:gd name="T76" fmla="*/ 95 w 223"/>
              <a:gd name="T77" fmla="*/ 9 h 118"/>
              <a:gd name="T78" fmla="*/ 101 w 223"/>
              <a:gd name="T79" fmla="*/ 9 h 118"/>
              <a:gd name="T80" fmla="*/ 105 w 223"/>
              <a:gd name="T81" fmla="*/ 10 h 118"/>
              <a:gd name="T82" fmla="*/ 113 w 223"/>
              <a:gd name="T83" fmla="*/ 10 h 118"/>
              <a:gd name="T84" fmla="*/ 111 w 223"/>
              <a:gd name="T85" fmla="*/ 9 h 118"/>
              <a:gd name="T86" fmla="*/ 104 w 223"/>
              <a:gd name="T87" fmla="*/ 8 h 118"/>
              <a:gd name="T88" fmla="*/ 100 w 223"/>
              <a:gd name="T89" fmla="*/ 8 h 118"/>
              <a:gd name="T90" fmla="*/ 92 w 223"/>
              <a:gd name="T91" fmla="*/ 7 h 118"/>
              <a:gd name="T92" fmla="*/ 84 w 223"/>
              <a:gd name="T93" fmla="*/ 6 h 118"/>
              <a:gd name="T94" fmla="*/ 77 w 223"/>
              <a:gd name="T95" fmla="*/ 5 h 118"/>
              <a:gd name="T96" fmla="*/ 70 w 223"/>
              <a:gd name="T97" fmla="*/ 4 h 118"/>
              <a:gd name="T98" fmla="*/ 68 w 223"/>
              <a:gd name="T99" fmla="*/ 2 h 118"/>
              <a:gd name="T100" fmla="*/ 62 w 223"/>
              <a:gd name="T101" fmla="*/ 2 h 118"/>
              <a:gd name="T102" fmla="*/ 61 w 223"/>
              <a:gd name="T103" fmla="*/ 1 h 118"/>
              <a:gd name="T104" fmla="*/ 56 w 223"/>
              <a:gd name="T105" fmla="*/ 2 h 118"/>
              <a:gd name="T106" fmla="*/ 52 w 223"/>
              <a:gd name="T107" fmla="*/ 1 h 118"/>
              <a:gd name="T108" fmla="*/ 43 w 223"/>
              <a:gd name="T109" fmla="*/ 1 h 118"/>
              <a:gd name="T110" fmla="*/ 38 w 223"/>
              <a:gd name="T111" fmla="*/ 1 h 118"/>
              <a:gd name="T112" fmla="*/ 29 w 223"/>
              <a:gd name="T113" fmla="*/ 1 h 118"/>
              <a:gd name="T114" fmla="*/ 24 w 223"/>
              <a:gd name="T115" fmla="*/ 1 h 118"/>
              <a:gd name="T116" fmla="*/ 22 w 223"/>
              <a:gd name="T117" fmla="*/ 1 h 118"/>
              <a:gd name="T118" fmla="*/ 19 w 223"/>
              <a:gd name="T119" fmla="*/ 0 h 118"/>
              <a:gd name="T120" fmla="*/ 14 w 223"/>
              <a:gd name="T121" fmla="*/ 1 h 118"/>
              <a:gd name="T122" fmla="*/ 4 w 223"/>
              <a:gd name="T123" fmla="*/ 0 h 1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3"/>
              <a:gd name="T187" fmla="*/ 0 h 118"/>
              <a:gd name="T188" fmla="*/ 223 w 223"/>
              <a:gd name="T189" fmla="*/ 118 h 1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3" h="118">
                <a:moveTo>
                  <a:pt x="8" y="0"/>
                </a:moveTo>
                <a:lnTo>
                  <a:pt x="0" y="9"/>
                </a:lnTo>
                <a:lnTo>
                  <a:pt x="0" y="20"/>
                </a:lnTo>
                <a:lnTo>
                  <a:pt x="16" y="32"/>
                </a:lnTo>
                <a:lnTo>
                  <a:pt x="25" y="29"/>
                </a:lnTo>
                <a:lnTo>
                  <a:pt x="28" y="34"/>
                </a:lnTo>
                <a:lnTo>
                  <a:pt x="41" y="36"/>
                </a:lnTo>
                <a:lnTo>
                  <a:pt x="47" y="28"/>
                </a:lnTo>
                <a:lnTo>
                  <a:pt x="68" y="29"/>
                </a:lnTo>
                <a:lnTo>
                  <a:pt x="72" y="37"/>
                </a:lnTo>
                <a:lnTo>
                  <a:pt x="79" y="40"/>
                </a:lnTo>
                <a:lnTo>
                  <a:pt x="98" y="39"/>
                </a:lnTo>
                <a:lnTo>
                  <a:pt x="104" y="43"/>
                </a:lnTo>
                <a:lnTo>
                  <a:pt x="113" y="48"/>
                </a:lnTo>
                <a:lnTo>
                  <a:pt x="121" y="57"/>
                </a:lnTo>
                <a:lnTo>
                  <a:pt x="121" y="70"/>
                </a:lnTo>
                <a:lnTo>
                  <a:pt x="115" y="73"/>
                </a:lnTo>
                <a:lnTo>
                  <a:pt x="118" y="77"/>
                </a:lnTo>
                <a:lnTo>
                  <a:pt x="109" y="85"/>
                </a:lnTo>
                <a:lnTo>
                  <a:pt x="109" y="96"/>
                </a:lnTo>
                <a:lnTo>
                  <a:pt x="123" y="97"/>
                </a:lnTo>
                <a:lnTo>
                  <a:pt x="130" y="94"/>
                </a:lnTo>
                <a:lnTo>
                  <a:pt x="133" y="90"/>
                </a:lnTo>
                <a:lnTo>
                  <a:pt x="138" y="94"/>
                </a:lnTo>
                <a:lnTo>
                  <a:pt x="146" y="91"/>
                </a:lnTo>
                <a:lnTo>
                  <a:pt x="163" y="97"/>
                </a:lnTo>
                <a:lnTo>
                  <a:pt x="174" y="108"/>
                </a:lnTo>
                <a:lnTo>
                  <a:pt x="177" y="108"/>
                </a:lnTo>
                <a:lnTo>
                  <a:pt x="178" y="114"/>
                </a:lnTo>
                <a:lnTo>
                  <a:pt x="189" y="118"/>
                </a:lnTo>
                <a:lnTo>
                  <a:pt x="202" y="118"/>
                </a:lnTo>
                <a:lnTo>
                  <a:pt x="194" y="111"/>
                </a:lnTo>
                <a:lnTo>
                  <a:pt x="197" y="105"/>
                </a:lnTo>
                <a:lnTo>
                  <a:pt x="206" y="111"/>
                </a:lnTo>
                <a:lnTo>
                  <a:pt x="217" y="113"/>
                </a:lnTo>
                <a:lnTo>
                  <a:pt x="219" y="104"/>
                </a:lnTo>
                <a:lnTo>
                  <a:pt x="208" y="96"/>
                </a:lnTo>
                <a:lnTo>
                  <a:pt x="200" y="96"/>
                </a:lnTo>
                <a:lnTo>
                  <a:pt x="189" y="88"/>
                </a:lnTo>
                <a:lnTo>
                  <a:pt x="200" y="88"/>
                </a:lnTo>
                <a:lnTo>
                  <a:pt x="208" y="93"/>
                </a:lnTo>
                <a:lnTo>
                  <a:pt x="223" y="93"/>
                </a:lnTo>
                <a:lnTo>
                  <a:pt x="220" y="84"/>
                </a:lnTo>
                <a:lnTo>
                  <a:pt x="206" y="74"/>
                </a:lnTo>
                <a:lnTo>
                  <a:pt x="197" y="73"/>
                </a:lnTo>
                <a:lnTo>
                  <a:pt x="183" y="62"/>
                </a:lnTo>
                <a:lnTo>
                  <a:pt x="166" y="59"/>
                </a:lnTo>
                <a:lnTo>
                  <a:pt x="152" y="54"/>
                </a:lnTo>
                <a:lnTo>
                  <a:pt x="141" y="40"/>
                </a:lnTo>
                <a:lnTo>
                  <a:pt x="133" y="22"/>
                </a:lnTo>
                <a:lnTo>
                  <a:pt x="123" y="22"/>
                </a:lnTo>
                <a:lnTo>
                  <a:pt x="120" y="17"/>
                </a:lnTo>
                <a:lnTo>
                  <a:pt x="113" y="19"/>
                </a:lnTo>
                <a:lnTo>
                  <a:pt x="103" y="11"/>
                </a:lnTo>
                <a:lnTo>
                  <a:pt x="84" y="8"/>
                </a:lnTo>
                <a:lnTo>
                  <a:pt x="76" y="12"/>
                </a:lnTo>
                <a:lnTo>
                  <a:pt x="59" y="8"/>
                </a:lnTo>
                <a:lnTo>
                  <a:pt x="48" y="8"/>
                </a:lnTo>
                <a:lnTo>
                  <a:pt x="44" y="2"/>
                </a:lnTo>
                <a:lnTo>
                  <a:pt x="38" y="0"/>
                </a:lnTo>
                <a:lnTo>
                  <a:pt x="28" y="2"/>
                </a:lnTo>
                <a:lnTo>
                  <a:pt x="8" y="0"/>
                </a:lnTo>
                <a:close/>
              </a:path>
            </a:pathLst>
          </a:custGeom>
          <a:solidFill>
            <a:srgbClr val="B2B2B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8" name="Freeform 45"/>
          <p:cNvSpPr>
            <a:spLocks/>
          </p:cNvSpPr>
          <p:nvPr/>
        </p:nvSpPr>
        <p:spPr bwMode="auto">
          <a:xfrm>
            <a:off x="6084888" y="2954337"/>
            <a:ext cx="223838" cy="55562"/>
          </a:xfrm>
          <a:custGeom>
            <a:avLst/>
            <a:gdLst>
              <a:gd name="T0" fmla="*/ 0 w 157"/>
              <a:gd name="T1" fmla="*/ 2 h 52"/>
              <a:gd name="T2" fmla="*/ 8 w 157"/>
              <a:gd name="T3" fmla="*/ 1 h 52"/>
              <a:gd name="T4" fmla="*/ 11 w 157"/>
              <a:gd name="T5" fmla="*/ 1 h 52"/>
              <a:gd name="T6" fmla="*/ 16 w 157"/>
              <a:gd name="T7" fmla="*/ 1 h 52"/>
              <a:gd name="T8" fmla="*/ 23 w 157"/>
              <a:gd name="T9" fmla="*/ 1 h 52"/>
              <a:gd name="T10" fmla="*/ 25 w 157"/>
              <a:gd name="T11" fmla="*/ 1 h 52"/>
              <a:gd name="T12" fmla="*/ 27 w 157"/>
              <a:gd name="T13" fmla="*/ 0 h 52"/>
              <a:gd name="T14" fmla="*/ 35 w 157"/>
              <a:gd name="T15" fmla="*/ 1 h 52"/>
              <a:gd name="T16" fmla="*/ 37 w 157"/>
              <a:gd name="T17" fmla="*/ 1 h 52"/>
              <a:gd name="T18" fmla="*/ 39 w 157"/>
              <a:gd name="T19" fmla="*/ 1 h 52"/>
              <a:gd name="T20" fmla="*/ 46 w 157"/>
              <a:gd name="T21" fmla="*/ 1 h 52"/>
              <a:gd name="T22" fmla="*/ 49 w 157"/>
              <a:gd name="T23" fmla="*/ 1 h 52"/>
              <a:gd name="T24" fmla="*/ 53 w 157"/>
              <a:gd name="T25" fmla="*/ 2 h 52"/>
              <a:gd name="T26" fmla="*/ 59 w 157"/>
              <a:gd name="T27" fmla="*/ 2 h 52"/>
              <a:gd name="T28" fmla="*/ 59 w 157"/>
              <a:gd name="T29" fmla="*/ 3 h 52"/>
              <a:gd name="T30" fmla="*/ 69 w 157"/>
              <a:gd name="T31" fmla="*/ 3 h 52"/>
              <a:gd name="T32" fmla="*/ 72 w 157"/>
              <a:gd name="T33" fmla="*/ 4 h 52"/>
              <a:gd name="T34" fmla="*/ 78 w 157"/>
              <a:gd name="T35" fmla="*/ 4 h 52"/>
              <a:gd name="T36" fmla="*/ 83 w 157"/>
              <a:gd name="T37" fmla="*/ 5 h 52"/>
              <a:gd name="T38" fmla="*/ 80 w 157"/>
              <a:gd name="T39" fmla="*/ 5 h 52"/>
              <a:gd name="T40" fmla="*/ 78 w 157"/>
              <a:gd name="T41" fmla="*/ 5 h 52"/>
              <a:gd name="T42" fmla="*/ 77 w 157"/>
              <a:gd name="T43" fmla="*/ 5 h 52"/>
              <a:gd name="T44" fmla="*/ 72 w 157"/>
              <a:gd name="T45" fmla="*/ 5 h 52"/>
              <a:gd name="T46" fmla="*/ 69 w 157"/>
              <a:gd name="T47" fmla="*/ 5 h 52"/>
              <a:gd name="T48" fmla="*/ 66 w 157"/>
              <a:gd name="T49" fmla="*/ 5 h 52"/>
              <a:gd name="T50" fmla="*/ 58 w 157"/>
              <a:gd name="T51" fmla="*/ 5 h 52"/>
              <a:gd name="T52" fmla="*/ 53 w 157"/>
              <a:gd name="T53" fmla="*/ 5 h 52"/>
              <a:gd name="T54" fmla="*/ 53 w 157"/>
              <a:gd name="T55" fmla="*/ 5 h 52"/>
              <a:gd name="T56" fmla="*/ 46 w 157"/>
              <a:gd name="T57" fmla="*/ 3 h 52"/>
              <a:gd name="T58" fmla="*/ 46 w 157"/>
              <a:gd name="T59" fmla="*/ 2 h 52"/>
              <a:gd name="T60" fmla="*/ 37 w 157"/>
              <a:gd name="T61" fmla="*/ 2 h 52"/>
              <a:gd name="T62" fmla="*/ 34 w 157"/>
              <a:gd name="T63" fmla="*/ 2 h 52"/>
              <a:gd name="T64" fmla="*/ 32 w 157"/>
              <a:gd name="T65" fmla="*/ 2 h 52"/>
              <a:gd name="T66" fmla="*/ 29 w 157"/>
              <a:gd name="T67" fmla="*/ 2 h 52"/>
              <a:gd name="T68" fmla="*/ 27 w 157"/>
              <a:gd name="T69" fmla="*/ 2 h 52"/>
              <a:gd name="T70" fmla="*/ 27 w 157"/>
              <a:gd name="T71" fmla="*/ 1 h 52"/>
              <a:gd name="T72" fmla="*/ 25 w 157"/>
              <a:gd name="T73" fmla="*/ 1 h 52"/>
              <a:gd name="T74" fmla="*/ 18 w 157"/>
              <a:gd name="T75" fmla="*/ 1 h 52"/>
              <a:gd name="T76" fmla="*/ 12 w 157"/>
              <a:gd name="T77" fmla="*/ 2 h 52"/>
              <a:gd name="T78" fmla="*/ 7 w 157"/>
              <a:gd name="T79" fmla="*/ 2 h 52"/>
              <a:gd name="T80" fmla="*/ 0 w 157"/>
              <a:gd name="T81" fmla="*/ 2 h 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7"/>
              <a:gd name="T124" fmla="*/ 0 h 52"/>
              <a:gd name="T125" fmla="*/ 157 w 157"/>
              <a:gd name="T126" fmla="*/ 52 h 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7" h="52">
                <a:moveTo>
                  <a:pt x="0" y="26"/>
                </a:moveTo>
                <a:lnTo>
                  <a:pt x="14" y="10"/>
                </a:lnTo>
                <a:lnTo>
                  <a:pt x="20" y="10"/>
                </a:lnTo>
                <a:lnTo>
                  <a:pt x="31" y="3"/>
                </a:lnTo>
                <a:lnTo>
                  <a:pt x="44" y="3"/>
                </a:lnTo>
                <a:lnTo>
                  <a:pt x="47" y="1"/>
                </a:lnTo>
                <a:lnTo>
                  <a:pt x="51" y="0"/>
                </a:lnTo>
                <a:lnTo>
                  <a:pt x="67" y="9"/>
                </a:lnTo>
                <a:lnTo>
                  <a:pt x="71" y="15"/>
                </a:lnTo>
                <a:lnTo>
                  <a:pt x="75" y="12"/>
                </a:lnTo>
                <a:lnTo>
                  <a:pt x="87" y="18"/>
                </a:lnTo>
                <a:lnTo>
                  <a:pt x="95" y="18"/>
                </a:lnTo>
                <a:lnTo>
                  <a:pt x="101" y="23"/>
                </a:lnTo>
                <a:lnTo>
                  <a:pt x="112" y="26"/>
                </a:lnTo>
                <a:lnTo>
                  <a:pt x="112" y="34"/>
                </a:lnTo>
                <a:lnTo>
                  <a:pt x="132" y="34"/>
                </a:lnTo>
                <a:lnTo>
                  <a:pt x="136" y="41"/>
                </a:lnTo>
                <a:lnTo>
                  <a:pt x="149" y="41"/>
                </a:lnTo>
                <a:lnTo>
                  <a:pt x="157" y="51"/>
                </a:lnTo>
                <a:lnTo>
                  <a:pt x="152" y="52"/>
                </a:lnTo>
                <a:lnTo>
                  <a:pt x="149" y="49"/>
                </a:lnTo>
                <a:lnTo>
                  <a:pt x="147" y="48"/>
                </a:lnTo>
                <a:lnTo>
                  <a:pt x="136" y="49"/>
                </a:lnTo>
                <a:lnTo>
                  <a:pt x="133" y="51"/>
                </a:lnTo>
                <a:lnTo>
                  <a:pt x="124" y="52"/>
                </a:lnTo>
                <a:lnTo>
                  <a:pt x="110" y="52"/>
                </a:lnTo>
                <a:lnTo>
                  <a:pt x="101" y="52"/>
                </a:lnTo>
                <a:lnTo>
                  <a:pt x="101" y="48"/>
                </a:lnTo>
                <a:lnTo>
                  <a:pt x="87" y="35"/>
                </a:lnTo>
                <a:lnTo>
                  <a:pt x="87" y="27"/>
                </a:lnTo>
                <a:lnTo>
                  <a:pt x="71" y="27"/>
                </a:lnTo>
                <a:lnTo>
                  <a:pt x="65" y="23"/>
                </a:lnTo>
                <a:lnTo>
                  <a:pt x="61" y="27"/>
                </a:lnTo>
                <a:lnTo>
                  <a:pt x="56" y="21"/>
                </a:lnTo>
                <a:lnTo>
                  <a:pt x="51" y="21"/>
                </a:lnTo>
                <a:lnTo>
                  <a:pt x="51" y="13"/>
                </a:lnTo>
                <a:lnTo>
                  <a:pt x="47" y="10"/>
                </a:lnTo>
                <a:lnTo>
                  <a:pt x="33" y="12"/>
                </a:lnTo>
                <a:lnTo>
                  <a:pt x="23" y="21"/>
                </a:lnTo>
                <a:lnTo>
                  <a:pt x="13" y="23"/>
                </a:lnTo>
                <a:lnTo>
                  <a:pt x="0" y="26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9" name="Freeform 46"/>
          <p:cNvSpPr>
            <a:spLocks/>
          </p:cNvSpPr>
          <p:nvPr/>
        </p:nvSpPr>
        <p:spPr bwMode="auto">
          <a:xfrm>
            <a:off x="6280150" y="2994025"/>
            <a:ext cx="138113" cy="49212"/>
          </a:xfrm>
          <a:custGeom>
            <a:avLst/>
            <a:gdLst>
              <a:gd name="T0" fmla="*/ 0 w 99"/>
              <a:gd name="T1" fmla="*/ 4 h 45"/>
              <a:gd name="T2" fmla="*/ 4 w 99"/>
              <a:gd name="T3" fmla="*/ 4 h 45"/>
              <a:gd name="T4" fmla="*/ 14 w 99"/>
              <a:gd name="T5" fmla="*/ 4 h 45"/>
              <a:gd name="T6" fmla="*/ 18 w 99"/>
              <a:gd name="T7" fmla="*/ 5 h 45"/>
              <a:gd name="T8" fmla="*/ 25 w 99"/>
              <a:gd name="T9" fmla="*/ 5 h 45"/>
              <a:gd name="T10" fmla="*/ 27 w 99"/>
              <a:gd name="T11" fmla="*/ 4 h 45"/>
              <a:gd name="T12" fmla="*/ 25 w 99"/>
              <a:gd name="T13" fmla="*/ 3 h 45"/>
              <a:gd name="T14" fmla="*/ 28 w 99"/>
              <a:gd name="T15" fmla="*/ 3 h 45"/>
              <a:gd name="T16" fmla="*/ 34 w 99"/>
              <a:gd name="T17" fmla="*/ 4 h 45"/>
              <a:gd name="T18" fmla="*/ 39 w 99"/>
              <a:gd name="T19" fmla="*/ 4 h 45"/>
              <a:gd name="T20" fmla="*/ 39 w 99"/>
              <a:gd name="T21" fmla="*/ 3 h 45"/>
              <a:gd name="T22" fmla="*/ 41 w 99"/>
              <a:gd name="T23" fmla="*/ 3 h 45"/>
              <a:gd name="T24" fmla="*/ 46 w 99"/>
              <a:gd name="T25" fmla="*/ 2 h 45"/>
              <a:gd name="T26" fmla="*/ 42 w 99"/>
              <a:gd name="T27" fmla="*/ 2 h 45"/>
              <a:gd name="T28" fmla="*/ 42 w 99"/>
              <a:gd name="T29" fmla="*/ 1 h 45"/>
              <a:gd name="T30" fmla="*/ 42 w 99"/>
              <a:gd name="T31" fmla="*/ 1 h 45"/>
              <a:gd name="T32" fmla="*/ 36 w 99"/>
              <a:gd name="T33" fmla="*/ 1 h 45"/>
              <a:gd name="T34" fmla="*/ 32 w 99"/>
              <a:gd name="T35" fmla="*/ 1 h 45"/>
              <a:gd name="T36" fmla="*/ 27 w 99"/>
              <a:gd name="T37" fmla="*/ 1 h 45"/>
              <a:gd name="T38" fmla="*/ 21 w 99"/>
              <a:gd name="T39" fmla="*/ 1 h 45"/>
              <a:gd name="T40" fmla="*/ 16 w 99"/>
              <a:gd name="T41" fmla="*/ 0 h 45"/>
              <a:gd name="T42" fmla="*/ 14 w 99"/>
              <a:gd name="T43" fmla="*/ 1 h 45"/>
              <a:gd name="T44" fmla="*/ 13 w 99"/>
              <a:gd name="T45" fmla="*/ 1 h 45"/>
              <a:gd name="T46" fmla="*/ 9 w 99"/>
              <a:gd name="T47" fmla="*/ 1 h 45"/>
              <a:gd name="T48" fmla="*/ 7 w 99"/>
              <a:gd name="T49" fmla="*/ 2 h 45"/>
              <a:gd name="T50" fmla="*/ 4 w 99"/>
              <a:gd name="T51" fmla="*/ 3 h 45"/>
              <a:gd name="T52" fmla="*/ 0 w 99"/>
              <a:gd name="T53" fmla="*/ 4 h 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9"/>
              <a:gd name="T82" fmla="*/ 0 h 45"/>
              <a:gd name="T83" fmla="*/ 99 w 99"/>
              <a:gd name="T84" fmla="*/ 45 h 4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9" h="45">
                <a:moveTo>
                  <a:pt x="0" y="34"/>
                </a:moveTo>
                <a:lnTo>
                  <a:pt x="9" y="36"/>
                </a:lnTo>
                <a:lnTo>
                  <a:pt x="31" y="34"/>
                </a:lnTo>
                <a:lnTo>
                  <a:pt x="40" y="44"/>
                </a:lnTo>
                <a:lnTo>
                  <a:pt x="53" y="45"/>
                </a:lnTo>
                <a:lnTo>
                  <a:pt x="59" y="34"/>
                </a:lnTo>
                <a:lnTo>
                  <a:pt x="56" y="31"/>
                </a:lnTo>
                <a:lnTo>
                  <a:pt x="62" y="27"/>
                </a:lnTo>
                <a:lnTo>
                  <a:pt x="74" y="34"/>
                </a:lnTo>
                <a:lnTo>
                  <a:pt x="84" y="34"/>
                </a:lnTo>
                <a:lnTo>
                  <a:pt x="84" y="30"/>
                </a:lnTo>
                <a:lnTo>
                  <a:pt x="90" y="30"/>
                </a:lnTo>
                <a:lnTo>
                  <a:pt x="99" y="22"/>
                </a:lnTo>
                <a:lnTo>
                  <a:pt x="93" y="20"/>
                </a:lnTo>
                <a:lnTo>
                  <a:pt x="93" y="13"/>
                </a:lnTo>
                <a:lnTo>
                  <a:pt x="93" y="6"/>
                </a:lnTo>
                <a:lnTo>
                  <a:pt x="79" y="5"/>
                </a:lnTo>
                <a:lnTo>
                  <a:pt x="68" y="6"/>
                </a:lnTo>
                <a:lnTo>
                  <a:pt x="59" y="6"/>
                </a:lnTo>
                <a:lnTo>
                  <a:pt x="45" y="5"/>
                </a:lnTo>
                <a:lnTo>
                  <a:pt x="34" y="0"/>
                </a:lnTo>
                <a:lnTo>
                  <a:pt x="31" y="5"/>
                </a:lnTo>
                <a:lnTo>
                  <a:pt x="29" y="14"/>
                </a:lnTo>
                <a:lnTo>
                  <a:pt x="19" y="14"/>
                </a:lnTo>
                <a:lnTo>
                  <a:pt x="15" y="22"/>
                </a:lnTo>
                <a:lnTo>
                  <a:pt x="9" y="25"/>
                </a:lnTo>
                <a:lnTo>
                  <a:pt x="0" y="34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0" name="Freeform 47"/>
          <p:cNvSpPr>
            <a:spLocks/>
          </p:cNvSpPr>
          <p:nvPr/>
        </p:nvSpPr>
        <p:spPr bwMode="auto">
          <a:xfrm>
            <a:off x="6188075" y="3138487"/>
            <a:ext cx="903288" cy="1030287"/>
          </a:xfrm>
          <a:custGeom>
            <a:avLst/>
            <a:gdLst>
              <a:gd name="T0" fmla="*/ 37 w 636"/>
              <a:gd name="T1" fmla="*/ 1 h 945"/>
              <a:gd name="T2" fmla="*/ 62 w 636"/>
              <a:gd name="T3" fmla="*/ 1 h 945"/>
              <a:gd name="T4" fmla="*/ 51 w 636"/>
              <a:gd name="T5" fmla="*/ 3 h 945"/>
              <a:gd name="T6" fmla="*/ 62 w 636"/>
              <a:gd name="T7" fmla="*/ 3 h 945"/>
              <a:gd name="T8" fmla="*/ 72 w 636"/>
              <a:gd name="T9" fmla="*/ 3 h 945"/>
              <a:gd name="T10" fmla="*/ 86 w 636"/>
              <a:gd name="T11" fmla="*/ 4 h 945"/>
              <a:gd name="T12" fmla="*/ 132 w 636"/>
              <a:gd name="T13" fmla="*/ 6 h 945"/>
              <a:gd name="T14" fmla="*/ 151 w 636"/>
              <a:gd name="T15" fmla="*/ 8 h 945"/>
              <a:gd name="T16" fmla="*/ 178 w 636"/>
              <a:gd name="T17" fmla="*/ 9 h 945"/>
              <a:gd name="T18" fmla="*/ 216 w 636"/>
              <a:gd name="T19" fmla="*/ 14 h 945"/>
              <a:gd name="T20" fmla="*/ 236 w 636"/>
              <a:gd name="T21" fmla="*/ 19 h 945"/>
              <a:gd name="T22" fmla="*/ 318 w 636"/>
              <a:gd name="T23" fmla="*/ 25 h 945"/>
              <a:gd name="T24" fmla="*/ 318 w 636"/>
              <a:gd name="T25" fmla="*/ 33 h 945"/>
              <a:gd name="T26" fmla="*/ 297 w 636"/>
              <a:gd name="T27" fmla="*/ 37 h 945"/>
              <a:gd name="T28" fmla="*/ 295 w 636"/>
              <a:gd name="T29" fmla="*/ 44 h 945"/>
              <a:gd name="T30" fmla="*/ 282 w 636"/>
              <a:gd name="T31" fmla="*/ 47 h 945"/>
              <a:gd name="T32" fmla="*/ 263 w 636"/>
              <a:gd name="T33" fmla="*/ 52 h 945"/>
              <a:gd name="T34" fmla="*/ 235 w 636"/>
              <a:gd name="T35" fmla="*/ 53 h 945"/>
              <a:gd name="T36" fmla="*/ 221 w 636"/>
              <a:gd name="T37" fmla="*/ 58 h 945"/>
              <a:gd name="T38" fmla="*/ 217 w 636"/>
              <a:gd name="T39" fmla="*/ 62 h 945"/>
              <a:gd name="T40" fmla="*/ 196 w 636"/>
              <a:gd name="T41" fmla="*/ 65 h 945"/>
              <a:gd name="T42" fmla="*/ 183 w 636"/>
              <a:gd name="T43" fmla="*/ 69 h 945"/>
              <a:gd name="T44" fmla="*/ 174 w 636"/>
              <a:gd name="T45" fmla="*/ 70 h 945"/>
              <a:gd name="T46" fmla="*/ 168 w 636"/>
              <a:gd name="T47" fmla="*/ 74 h 945"/>
              <a:gd name="T48" fmla="*/ 147 w 636"/>
              <a:gd name="T49" fmla="*/ 76 h 945"/>
              <a:gd name="T50" fmla="*/ 129 w 636"/>
              <a:gd name="T51" fmla="*/ 77 h 945"/>
              <a:gd name="T52" fmla="*/ 128 w 636"/>
              <a:gd name="T53" fmla="*/ 81 h 945"/>
              <a:gd name="T54" fmla="*/ 112 w 636"/>
              <a:gd name="T55" fmla="*/ 84 h 945"/>
              <a:gd name="T56" fmla="*/ 123 w 636"/>
              <a:gd name="T57" fmla="*/ 87 h 945"/>
              <a:gd name="T58" fmla="*/ 106 w 636"/>
              <a:gd name="T59" fmla="*/ 89 h 945"/>
              <a:gd name="T60" fmla="*/ 96 w 636"/>
              <a:gd name="T61" fmla="*/ 93 h 945"/>
              <a:gd name="T62" fmla="*/ 119 w 636"/>
              <a:gd name="T63" fmla="*/ 99 h 945"/>
              <a:gd name="T64" fmla="*/ 93 w 636"/>
              <a:gd name="T65" fmla="*/ 96 h 945"/>
              <a:gd name="T66" fmla="*/ 76 w 636"/>
              <a:gd name="T67" fmla="*/ 91 h 945"/>
              <a:gd name="T68" fmla="*/ 74 w 636"/>
              <a:gd name="T69" fmla="*/ 77 h 945"/>
              <a:gd name="T70" fmla="*/ 72 w 636"/>
              <a:gd name="T71" fmla="*/ 71 h 945"/>
              <a:gd name="T72" fmla="*/ 73 w 636"/>
              <a:gd name="T73" fmla="*/ 65 h 945"/>
              <a:gd name="T74" fmla="*/ 77 w 636"/>
              <a:gd name="T75" fmla="*/ 60 h 945"/>
              <a:gd name="T76" fmla="*/ 76 w 636"/>
              <a:gd name="T77" fmla="*/ 52 h 945"/>
              <a:gd name="T78" fmla="*/ 78 w 636"/>
              <a:gd name="T79" fmla="*/ 45 h 945"/>
              <a:gd name="T80" fmla="*/ 57 w 636"/>
              <a:gd name="T81" fmla="*/ 41 h 945"/>
              <a:gd name="T82" fmla="*/ 30 w 636"/>
              <a:gd name="T83" fmla="*/ 37 h 945"/>
              <a:gd name="T84" fmla="*/ 19 w 636"/>
              <a:gd name="T85" fmla="*/ 32 h 945"/>
              <a:gd name="T86" fmla="*/ 4 w 636"/>
              <a:gd name="T87" fmla="*/ 28 h 945"/>
              <a:gd name="T88" fmla="*/ 6 w 636"/>
              <a:gd name="T89" fmla="*/ 23 h 945"/>
              <a:gd name="T90" fmla="*/ 4 w 636"/>
              <a:gd name="T91" fmla="*/ 18 h 945"/>
              <a:gd name="T92" fmla="*/ 24 w 636"/>
              <a:gd name="T93" fmla="*/ 8 h 94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6"/>
              <a:gd name="T142" fmla="*/ 0 h 945"/>
              <a:gd name="T143" fmla="*/ 636 w 636"/>
              <a:gd name="T144" fmla="*/ 945 h 94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6" h="945">
                <a:moveTo>
                  <a:pt x="49" y="41"/>
                </a:moveTo>
                <a:lnTo>
                  <a:pt x="57" y="31"/>
                </a:lnTo>
                <a:lnTo>
                  <a:pt x="72" y="15"/>
                </a:lnTo>
                <a:lnTo>
                  <a:pt x="95" y="6"/>
                </a:lnTo>
                <a:lnTo>
                  <a:pt x="108" y="0"/>
                </a:lnTo>
                <a:lnTo>
                  <a:pt x="120" y="1"/>
                </a:lnTo>
                <a:lnTo>
                  <a:pt x="117" y="9"/>
                </a:lnTo>
                <a:lnTo>
                  <a:pt x="103" y="17"/>
                </a:lnTo>
                <a:lnTo>
                  <a:pt x="100" y="32"/>
                </a:lnTo>
                <a:lnTo>
                  <a:pt x="103" y="45"/>
                </a:lnTo>
                <a:lnTo>
                  <a:pt x="116" y="45"/>
                </a:lnTo>
                <a:lnTo>
                  <a:pt x="120" y="31"/>
                </a:lnTo>
                <a:lnTo>
                  <a:pt x="123" y="17"/>
                </a:lnTo>
                <a:lnTo>
                  <a:pt x="131" y="21"/>
                </a:lnTo>
                <a:lnTo>
                  <a:pt x="140" y="29"/>
                </a:lnTo>
                <a:lnTo>
                  <a:pt x="156" y="26"/>
                </a:lnTo>
                <a:lnTo>
                  <a:pt x="165" y="32"/>
                </a:lnTo>
                <a:lnTo>
                  <a:pt x="168" y="40"/>
                </a:lnTo>
                <a:lnTo>
                  <a:pt x="191" y="37"/>
                </a:lnTo>
                <a:lnTo>
                  <a:pt x="238" y="32"/>
                </a:lnTo>
                <a:lnTo>
                  <a:pt x="255" y="57"/>
                </a:lnTo>
                <a:lnTo>
                  <a:pt x="284" y="69"/>
                </a:lnTo>
                <a:lnTo>
                  <a:pt x="283" y="80"/>
                </a:lnTo>
                <a:lnTo>
                  <a:pt x="295" y="74"/>
                </a:lnTo>
                <a:lnTo>
                  <a:pt x="309" y="74"/>
                </a:lnTo>
                <a:lnTo>
                  <a:pt x="326" y="85"/>
                </a:lnTo>
                <a:lnTo>
                  <a:pt x="346" y="83"/>
                </a:lnTo>
                <a:lnTo>
                  <a:pt x="363" y="85"/>
                </a:lnTo>
                <a:lnTo>
                  <a:pt x="391" y="105"/>
                </a:lnTo>
                <a:lnTo>
                  <a:pt x="420" y="130"/>
                </a:lnTo>
                <a:lnTo>
                  <a:pt x="433" y="157"/>
                </a:lnTo>
                <a:lnTo>
                  <a:pt x="425" y="179"/>
                </a:lnTo>
                <a:lnTo>
                  <a:pt x="461" y="187"/>
                </a:lnTo>
                <a:lnTo>
                  <a:pt x="520" y="198"/>
                </a:lnTo>
                <a:lnTo>
                  <a:pt x="580" y="210"/>
                </a:lnTo>
                <a:lnTo>
                  <a:pt x="619" y="235"/>
                </a:lnTo>
                <a:lnTo>
                  <a:pt x="636" y="258"/>
                </a:lnTo>
                <a:lnTo>
                  <a:pt x="636" y="287"/>
                </a:lnTo>
                <a:lnTo>
                  <a:pt x="620" y="314"/>
                </a:lnTo>
                <a:lnTo>
                  <a:pt x="603" y="328"/>
                </a:lnTo>
                <a:lnTo>
                  <a:pt x="592" y="337"/>
                </a:lnTo>
                <a:lnTo>
                  <a:pt x="580" y="357"/>
                </a:lnTo>
                <a:lnTo>
                  <a:pt x="578" y="374"/>
                </a:lnTo>
                <a:lnTo>
                  <a:pt x="580" y="396"/>
                </a:lnTo>
                <a:lnTo>
                  <a:pt x="574" y="417"/>
                </a:lnTo>
                <a:lnTo>
                  <a:pt x="564" y="422"/>
                </a:lnTo>
                <a:lnTo>
                  <a:pt x="561" y="434"/>
                </a:lnTo>
                <a:lnTo>
                  <a:pt x="550" y="443"/>
                </a:lnTo>
                <a:lnTo>
                  <a:pt x="549" y="454"/>
                </a:lnTo>
                <a:lnTo>
                  <a:pt x="535" y="467"/>
                </a:lnTo>
                <a:lnTo>
                  <a:pt x="513" y="488"/>
                </a:lnTo>
                <a:lnTo>
                  <a:pt x="495" y="495"/>
                </a:lnTo>
                <a:lnTo>
                  <a:pt x="482" y="493"/>
                </a:lnTo>
                <a:lnTo>
                  <a:pt x="459" y="504"/>
                </a:lnTo>
                <a:lnTo>
                  <a:pt x="436" y="529"/>
                </a:lnTo>
                <a:lnTo>
                  <a:pt x="431" y="538"/>
                </a:lnTo>
                <a:lnTo>
                  <a:pt x="431" y="550"/>
                </a:lnTo>
                <a:lnTo>
                  <a:pt x="436" y="564"/>
                </a:lnTo>
                <a:lnTo>
                  <a:pt x="425" y="578"/>
                </a:lnTo>
                <a:lnTo>
                  <a:pt x="425" y="589"/>
                </a:lnTo>
                <a:lnTo>
                  <a:pt x="407" y="601"/>
                </a:lnTo>
                <a:lnTo>
                  <a:pt x="393" y="610"/>
                </a:lnTo>
                <a:lnTo>
                  <a:pt x="382" y="624"/>
                </a:lnTo>
                <a:lnTo>
                  <a:pt x="377" y="638"/>
                </a:lnTo>
                <a:lnTo>
                  <a:pt x="362" y="655"/>
                </a:lnTo>
                <a:lnTo>
                  <a:pt x="355" y="652"/>
                </a:lnTo>
                <a:lnTo>
                  <a:pt x="343" y="652"/>
                </a:lnTo>
                <a:lnTo>
                  <a:pt x="328" y="658"/>
                </a:lnTo>
                <a:lnTo>
                  <a:pt x="338" y="666"/>
                </a:lnTo>
                <a:lnTo>
                  <a:pt x="338" y="682"/>
                </a:lnTo>
                <a:lnTo>
                  <a:pt x="337" y="694"/>
                </a:lnTo>
                <a:lnTo>
                  <a:pt x="329" y="703"/>
                </a:lnTo>
                <a:lnTo>
                  <a:pt x="309" y="705"/>
                </a:lnTo>
                <a:lnTo>
                  <a:pt x="294" y="709"/>
                </a:lnTo>
                <a:lnTo>
                  <a:pt x="286" y="719"/>
                </a:lnTo>
                <a:lnTo>
                  <a:pt x="286" y="734"/>
                </a:lnTo>
                <a:lnTo>
                  <a:pt x="267" y="739"/>
                </a:lnTo>
                <a:lnTo>
                  <a:pt x="252" y="734"/>
                </a:lnTo>
                <a:lnTo>
                  <a:pt x="247" y="743"/>
                </a:lnTo>
                <a:lnTo>
                  <a:pt x="255" y="750"/>
                </a:lnTo>
                <a:lnTo>
                  <a:pt x="250" y="773"/>
                </a:lnTo>
                <a:lnTo>
                  <a:pt x="244" y="793"/>
                </a:lnTo>
                <a:lnTo>
                  <a:pt x="224" y="793"/>
                </a:lnTo>
                <a:lnTo>
                  <a:pt x="218" y="801"/>
                </a:lnTo>
                <a:lnTo>
                  <a:pt x="219" y="816"/>
                </a:lnTo>
                <a:lnTo>
                  <a:pt x="230" y="816"/>
                </a:lnTo>
                <a:lnTo>
                  <a:pt x="238" y="825"/>
                </a:lnTo>
                <a:lnTo>
                  <a:pt x="233" y="841"/>
                </a:lnTo>
                <a:lnTo>
                  <a:pt x="222" y="842"/>
                </a:lnTo>
                <a:lnTo>
                  <a:pt x="205" y="849"/>
                </a:lnTo>
                <a:lnTo>
                  <a:pt x="201" y="861"/>
                </a:lnTo>
                <a:lnTo>
                  <a:pt x="199" y="880"/>
                </a:lnTo>
                <a:lnTo>
                  <a:pt x="188" y="889"/>
                </a:lnTo>
                <a:lnTo>
                  <a:pt x="227" y="920"/>
                </a:lnTo>
                <a:lnTo>
                  <a:pt x="238" y="935"/>
                </a:lnTo>
                <a:lnTo>
                  <a:pt x="232" y="945"/>
                </a:lnTo>
                <a:lnTo>
                  <a:pt x="215" y="938"/>
                </a:lnTo>
                <a:lnTo>
                  <a:pt x="201" y="926"/>
                </a:lnTo>
                <a:lnTo>
                  <a:pt x="181" y="917"/>
                </a:lnTo>
                <a:lnTo>
                  <a:pt x="162" y="901"/>
                </a:lnTo>
                <a:lnTo>
                  <a:pt x="150" y="883"/>
                </a:lnTo>
                <a:lnTo>
                  <a:pt x="148" y="867"/>
                </a:lnTo>
                <a:lnTo>
                  <a:pt x="151" y="855"/>
                </a:lnTo>
                <a:lnTo>
                  <a:pt x="150" y="754"/>
                </a:lnTo>
                <a:lnTo>
                  <a:pt x="145" y="734"/>
                </a:lnTo>
                <a:lnTo>
                  <a:pt x="131" y="716"/>
                </a:lnTo>
                <a:lnTo>
                  <a:pt x="131" y="699"/>
                </a:lnTo>
                <a:lnTo>
                  <a:pt x="140" y="679"/>
                </a:lnTo>
                <a:lnTo>
                  <a:pt x="148" y="654"/>
                </a:lnTo>
                <a:lnTo>
                  <a:pt x="145" y="629"/>
                </a:lnTo>
                <a:lnTo>
                  <a:pt x="143" y="618"/>
                </a:lnTo>
                <a:lnTo>
                  <a:pt x="142" y="604"/>
                </a:lnTo>
                <a:lnTo>
                  <a:pt x="147" y="598"/>
                </a:lnTo>
                <a:lnTo>
                  <a:pt x="150" y="570"/>
                </a:lnTo>
                <a:lnTo>
                  <a:pt x="147" y="556"/>
                </a:lnTo>
                <a:lnTo>
                  <a:pt x="153" y="522"/>
                </a:lnTo>
                <a:lnTo>
                  <a:pt x="147" y="493"/>
                </a:lnTo>
                <a:lnTo>
                  <a:pt x="151" y="478"/>
                </a:lnTo>
                <a:lnTo>
                  <a:pt x="159" y="448"/>
                </a:lnTo>
                <a:lnTo>
                  <a:pt x="151" y="430"/>
                </a:lnTo>
                <a:lnTo>
                  <a:pt x="136" y="416"/>
                </a:lnTo>
                <a:lnTo>
                  <a:pt x="131" y="400"/>
                </a:lnTo>
                <a:lnTo>
                  <a:pt x="114" y="386"/>
                </a:lnTo>
                <a:lnTo>
                  <a:pt x="95" y="377"/>
                </a:lnTo>
                <a:lnTo>
                  <a:pt x="69" y="372"/>
                </a:lnTo>
                <a:lnTo>
                  <a:pt x="57" y="351"/>
                </a:lnTo>
                <a:lnTo>
                  <a:pt x="40" y="331"/>
                </a:lnTo>
                <a:lnTo>
                  <a:pt x="38" y="314"/>
                </a:lnTo>
                <a:lnTo>
                  <a:pt x="37" y="298"/>
                </a:lnTo>
                <a:lnTo>
                  <a:pt x="32" y="287"/>
                </a:lnTo>
                <a:lnTo>
                  <a:pt x="23" y="275"/>
                </a:lnTo>
                <a:lnTo>
                  <a:pt x="10" y="269"/>
                </a:lnTo>
                <a:lnTo>
                  <a:pt x="1" y="256"/>
                </a:lnTo>
                <a:lnTo>
                  <a:pt x="12" y="246"/>
                </a:lnTo>
                <a:lnTo>
                  <a:pt x="12" y="219"/>
                </a:lnTo>
                <a:lnTo>
                  <a:pt x="6" y="205"/>
                </a:lnTo>
                <a:lnTo>
                  <a:pt x="0" y="191"/>
                </a:lnTo>
                <a:lnTo>
                  <a:pt x="6" y="171"/>
                </a:lnTo>
                <a:lnTo>
                  <a:pt x="30" y="122"/>
                </a:lnTo>
                <a:lnTo>
                  <a:pt x="32" y="100"/>
                </a:lnTo>
                <a:lnTo>
                  <a:pt x="46" y="77"/>
                </a:lnTo>
                <a:lnTo>
                  <a:pt x="46" y="65"/>
                </a:lnTo>
                <a:lnTo>
                  <a:pt x="49" y="41"/>
                </a:lnTo>
                <a:close/>
              </a:path>
            </a:pathLst>
          </a:custGeom>
          <a:solidFill>
            <a:srgbClr val="B2B2B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1" name="Freeform 48"/>
          <p:cNvSpPr>
            <a:spLocks/>
          </p:cNvSpPr>
          <p:nvPr/>
        </p:nvSpPr>
        <p:spPr bwMode="auto">
          <a:xfrm>
            <a:off x="1444625" y="2309812"/>
            <a:ext cx="403225" cy="304800"/>
          </a:xfrm>
          <a:custGeom>
            <a:avLst/>
            <a:gdLst>
              <a:gd name="T0" fmla="*/ 141 w 286"/>
              <a:gd name="T1" fmla="*/ 0 h 281"/>
              <a:gd name="T2" fmla="*/ 78 w 286"/>
              <a:gd name="T3" fmla="*/ 11 h 281"/>
              <a:gd name="T4" fmla="*/ 35 w 286"/>
              <a:gd name="T5" fmla="*/ 20 h 281"/>
              <a:gd name="T6" fmla="*/ 0 w 286"/>
              <a:gd name="T7" fmla="*/ 29 h 281"/>
              <a:gd name="T8" fmla="*/ 0 60000 65536"/>
              <a:gd name="T9" fmla="*/ 0 60000 65536"/>
              <a:gd name="T10" fmla="*/ 0 60000 65536"/>
              <a:gd name="T11" fmla="*/ 0 60000 65536"/>
              <a:gd name="T12" fmla="*/ 0 w 286"/>
              <a:gd name="T13" fmla="*/ 0 h 281"/>
              <a:gd name="T14" fmla="*/ 286 w 286"/>
              <a:gd name="T15" fmla="*/ 281 h 2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" h="281">
                <a:moveTo>
                  <a:pt x="286" y="0"/>
                </a:moveTo>
                <a:lnTo>
                  <a:pt x="160" y="106"/>
                </a:lnTo>
                <a:lnTo>
                  <a:pt x="70" y="201"/>
                </a:lnTo>
                <a:lnTo>
                  <a:pt x="0" y="281"/>
                </a:lnTo>
              </a:path>
            </a:pathLst>
          </a:custGeom>
          <a:solidFill>
            <a:srgbClr val="B2B2B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2" name="Freeform 49"/>
          <p:cNvSpPr>
            <a:spLocks/>
          </p:cNvSpPr>
          <p:nvPr/>
        </p:nvSpPr>
        <p:spPr bwMode="auto">
          <a:xfrm>
            <a:off x="2022475" y="2894012"/>
            <a:ext cx="31750" cy="25400"/>
          </a:xfrm>
          <a:custGeom>
            <a:avLst/>
            <a:gdLst>
              <a:gd name="T0" fmla="*/ 10 w 23"/>
              <a:gd name="T1" fmla="*/ 1 h 23"/>
              <a:gd name="T2" fmla="*/ 10 w 23"/>
              <a:gd name="T3" fmla="*/ 2 h 23"/>
              <a:gd name="T4" fmla="*/ 7 w 23"/>
              <a:gd name="T5" fmla="*/ 3 h 23"/>
              <a:gd name="T6" fmla="*/ 0 w 23"/>
              <a:gd name="T7" fmla="*/ 1 h 23"/>
              <a:gd name="T8" fmla="*/ 3 w 23"/>
              <a:gd name="T9" fmla="*/ 0 h 23"/>
              <a:gd name="T10" fmla="*/ 10 w 23"/>
              <a:gd name="T11" fmla="*/ 1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3"/>
              <a:gd name="T20" fmla="*/ 23 w 23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3">
                <a:moveTo>
                  <a:pt x="23" y="2"/>
                </a:moveTo>
                <a:lnTo>
                  <a:pt x="23" y="22"/>
                </a:lnTo>
                <a:lnTo>
                  <a:pt x="16" y="23"/>
                </a:lnTo>
                <a:lnTo>
                  <a:pt x="0" y="5"/>
                </a:lnTo>
                <a:lnTo>
                  <a:pt x="9" y="0"/>
                </a:lnTo>
                <a:lnTo>
                  <a:pt x="23" y="2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3" name="Freeform 50"/>
          <p:cNvSpPr>
            <a:spLocks/>
          </p:cNvSpPr>
          <p:nvPr/>
        </p:nvSpPr>
        <p:spPr bwMode="auto">
          <a:xfrm>
            <a:off x="1962150" y="2849562"/>
            <a:ext cx="26988" cy="36512"/>
          </a:xfrm>
          <a:custGeom>
            <a:avLst/>
            <a:gdLst>
              <a:gd name="T0" fmla="*/ 8 w 20"/>
              <a:gd name="T1" fmla="*/ 0 h 34"/>
              <a:gd name="T2" fmla="*/ 0 w 20"/>
              <a:gd name="T3" fmla="*/ 1 h 34"/>
              <a:gd name="T4" fmla="*/ 3 w 20"/>
              <a:gd name="T5" fmla="*/ 3 h 34"/>
              <a:gd name="T6" fmla="*/ 7 w 20"/>
              <a:gd name="T7" fmla="*/ 3 h 34"/>
              <a:gd name="T8" fmla="*/ 8 w 20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34"/>
              <a:gd name="T17" fmla="*/ 20 w 2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34">
                <a:moveTo>
                  <a:pt x="20" y="0"/>
                </a:moveTo>
                <a:lnTo>
                  <a:pt x="0" y="6"/>
                </a:lnTo>
                <a:lnTo>
                  <a:pt x="3" y="34"/>
                </a:lnTo>
                <a:lnTo>
                  <a:pt x="17" y="31"/>
                </a:lnTo>
                <a:lnTo>
                  <a:pt x="20" y="0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4" name="Oval 51"/>
          <p:cNvSpPr>
            <a:spLocks noChangeArrowheads="1"/>
          </p:cNvSpPr>
          <p:nvPr/>
        </p:nvSpPr>
        <p:spPr bwMode="auto">
          <a:xfrm>
            <a:off x="1617663" y="2465387"/>
            <a:ext cx="685800" cy="457200"/>
          </a:xfrm>
          <a:prstGeom prst="ellipse">
            <a:avLst/>
          </a:prstGeom>
          <a:noFill/>
          <a:ln w="38100" cap="sq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95" name="Oval 52"/>
          <p:cNvSpPr>
            <a:spLocks noChangeArrowheads="1"/>
          </p:cNvSpPr>
          <p:nvPr/>
        </p:nvSpPr>
        <p:spPr bwMode="auto">
          <a:xfrm>
            <a:off x="3065463" y="2236787"/>
            <a:ext cx="3505200" cy="2133600"/>
          </a:xfrm>
          <a:prstGeom prst="ellipse">
            <a:avLst/>
          </a:prstGeom>
          <a:noFill/>
          <a:ln w="34925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6" name="Oval 53"/>
          <p:cNvSpPr>
            <a:spLocks noChangeArrowheads="1"/>
          </p:cNvSpPr>
          <p:nvPr/>
        </p:nvSpPr>
        <p:spPr bwMode="auto">
          <a:xfrm>
            <a:off x="990600" y="1768475"/>
            <a:ext cx="6553200" cy="2811462"/>
          </a:xfrm>
          <a:prstGeom prst="ellipse">
            <a:avLst/>
          </a:prstGeom>
          <a:noFill/>
          <a:ln w="3175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97" name="Oval 54"/>
          <p:cNvSpPr>
            <a:spLocks noChangeArrowheads="1"/>
          </p:cNvSpPr>
          <p:nvPr/>
        </p:nvSpPr>
        <p:spPr bwMode="auto">
          <a:xfrm>
            <a:off x="5056188" y="2092325"/>
            <a:ext cx="2057400" cy="2209800"/>
          </a:xfrm>
          <a:prstGeom prst="ellipse">
            <a:avLst/>
          </a:prstGeom>
          <a:noFill/>
          <a:ln w="38100" cap="sq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98" name="Text Box 55"/>
          <p:cNvSpPr txBox="1">
            <a:spLocks noChangeArrowheads="1"/>
          </p:cNvSpPr>
          <p:nvPr/>
        </p:nvSpPr>
        <p:spPr bwMode="auto">
          <a:xfrm>
            <a:off x="3352800" y="1371600"/>
            <a:ext cx="1690688" cy="3693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ILAC / IAF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9" name="Text Box 56"/>
          <p:cNvSpPr txBox="1">
            <a:spLocks noChangeArrowheads="1"/>
          </p:cNvSpPr>
          <p:nvPr/>
        </p:nvSpPr>
        <p:spPr bwMode="auto">
          <a:xfrm>
            <a:off x="1039813" y="2681287"/>
            <a:ext cx="717550" cy="2968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endParaRPr lang="en-US" sz="2400" b="1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0" name="Text Box 57"/>
          <p:cNvSpPr txBox="1">
            <a:spLocks noChangeArrowheads="1"/>
          </p:cNvSpPr>
          <p:nvPr/>
        </p:nvSpPr>
        <p:spPr bwMode="auto">
          <a:xfrm>
            <a:off x="4087813" y="2495550"/>
            <a:ext cx="1092200" cy="64633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APLAC / PAC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1" name="Text Box 58"/>
          <p:cNvSpPr txBox="1">
            <a:spLocks noChangeArrowheads="1"/>
          </p:cNvSpPr>
          <p:nvPr/>
        </p:nvSpPr>
        <p:spPr bwMode="auto">
          <a:xfrm>
            <a:off x="6310313" y="2752725"/>
            <a:ext cx="1112838" cy="2968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IAAC</a:t>
            </a:r>
            <a:endParaRPr lang="en-US" sz="2400" b="1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2" name="Oval 59"/>
          <p:cNvSpPr>
            <a:spLocks noChangeArrowheads="1"/>
          </p:cNvSpPr>
          <p:nvPr/>
        </p:nvSpPr>
        <p:spPr bwMode="auto">
          <a:xfrm>
            <a:off x="1770063" y="3532187"/>
            <a:ext cx="1143000" cy="533400"/>
          </a:xfrm>
          <a:prstGeom prst="ellipse">
            <a:avLst/>
          </a:prstGeom>
          <a:noFill/>
          <a:ln w="38100" cap="sq">
            <a:solidFill>
              <a:srgbClr val="0099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3" name="Rectangle 60"/>
          <p:cNvSpPr>
            <a:spLocks noChangeArrowheads="1"/>
          </p:cNvSpPr>
          <p:nvPr/>
        </p:nvSpPr>
        <p:spPr bwMode="auto">
          <a:xfrm>
            <a:off x="2573338" y="3940175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SADCA</a:t>
            </a:r>
          </a:p>
        </p:txBody>
      </p:sp>
      <p:sp>
        <p:nvSpPr>
          <p:cNvPr id="32775" name="Oval 61"/>
          <p:cNvSpPr>
            <a:spLocks noChangeArrowheads="1"/>
          </p:cNvSpPr>
          <p:nvPr/>
        </p:nvSpPr>
        <p:spPr bwMode="auto">
          <a:xfrm>
            <a:off x="2667000" y="2895600"/>
            <a:ext cx="376238" cy="277812"/>
          </a:xfrm>
          <a:prstGeom prst="ellipse">
            <a:avLst/>
          </a:prstGeom>
          <a:noFill/>
          <a:ln w="3175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Text Box 62"/>
          <p:cNvSpPr txBox="1">
            <a:spLocks noChangeArrowheads="1"/>
          </p:cNvSpPr>
          <p:nvPr/>
        </p:nvSpPr>
        <p:spPr bwMode="auto">
          <a:xfrm>
            <a:off x="2286000" y="2667000"/>
            <a:ext cx="1743075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CAC-MAS-Q</a:t>
            </a:r>
          </a:p>
        </p:txBody>
      </p:sp>
      <p:sp>
        <p:nvSpPr>
          <p:cNvPr id="70" name="عنوان 6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المنظمات الإقليمية والدولية </a:t>
            </a:r>
            <a:r>
              <a:rPr lang="ar-S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للإعتماد</a:t>
            </a:r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عنصر نائب للمحتوى 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عنصر نائب لرقم الشريحة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4" name="شكل بيضاوي 63"/>
          <p:cNvSpPr/>
          <p:nvPr/>
        </p:nvSpPr>
        <p:spPr>
          <a:xfrm>
            <a:off x="1752600" y="2971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شكل بيضاوي 64"/>
          <p:cNvSpPr/>
          <p:nvPr/>
        </p:nvSpPr>
        <p:spPr>
          <a:xfrm>
            <a:off x="2590800" y="3429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شكل بيضاوي 65"/>
          <p:cNvSpPr/>
          <p:nvPr/>
        </p:nvSpPr>
        <p:spPr>
          <a:xfrm>
            <a:off x="6553200" y="3810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شكل بيضاوي 66"/>
          <p:cNvSpPr/>
          <p:nvPr/>
        </p:nvSpPr>
        <p:spPr>
          <a:xfrm>
            <a:off x="6324600" y="3505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شكل بيضاوي 67"/>
          <p:cNvSpPr/>
          <p:nvPr/>
        </p:nvSpPr>
        <p:spPr>
          <a:xfrm>
            <a:off x="3200400" y="2514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شكل بيضاوي 68"/>
          <p:cNvSpPr/>
          <p:nvPr/>
        </p:nvSpPr>
        <p:spPr>
          <a:xfrm>
            <a:off x="2209800" y="3048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52400" y="4724400"/>
            <a:ext cx="8229600" cy="1143000"/>
          </a:xfrm>
        </p:spPr>
        <p:txBody>
          <a:bodyPr>
            <a:normAutofit/>
          </a:bodyPr>
          <a:lstStyle/>
          <a:p>
            <a:r>
              <a:rPr lang="ar-SA" b="1" dirty="0" smtClean="0"/>
              <a:t>مزايا </a:t>
            </a:r>
            <a:r>
              <a:rPr lang="ar-EG" b="1" dirty="0" smtClean="0"/>
              <a:t>الاعتراف الدولي</a:t>
            </a:r>
            <a:r>
              <a:rPr lang="ar-SA" b="1" dirty="0" smtClean="0"/>
              <a:t> بالشهادات </a:t>
            </a:r>
            <a:r>
              <a:rPr lang="ar-SA" b="1" dirty="0" smtClean="0">
                <a:solidFill>
                  <a:srgbClr val="FF0000"/>
                </a:solidFill>
              </a:rPr>
              <a:t>المعتمدة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99D0E8A2-372D-490A-B533-15F29102CAB8}" type="slidenum">
              <a:rPr lang="en-US" smtClean="0"/>
              <a:pPr algn="l" rtl="1"/>
              <a:t>21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609600"/>
            <a:ext cx="9144000" cy="449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052513"/>
          </a:xfrm>
        </p:spPr>
        <p:txBody>
          <a:bodyPr/>
          <a:lstStyle/>
          <a:p>
            <a:pPr rtl="1" eaLnBrk="1" hangingPunct="1">
              <a:defRPr/>
            </a:pPr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اشتراطات </a:t>
            </a:r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الإعتماد بالنسبة لجهات </a:t>
            </a:r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تق</a:t>
            </a:r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و</a:t>
            </a:r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يم المطابقة</a:t>
            </a:r>
            <a:endParaRPr lang="fr-F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7993062" cy="4679950"/>
          </a:xfrm>
        </p:spPr>
        <p:txBody>
          <a:bodyPr/>
          <a:lstStyle/>
          <a:p>
            <a:pPr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80000"/>
              <a:buFont typeface="Wingdings" pitchFamily="2" charset="2"/>
              <a:buChar char="Û"/>
            </a:pPr>
            <a:r>
              <a:rPr lang="ar-EG" sz="2800" dirty="0" smtClean="0"/>
              <a:t>الحياد وعدم الانحياز</a:t>
            </a:r>
            <a:endParaRPr lang="en-US" sz="2800" dirty="0" smtClean="0"/>
          </a:p>
          <a:p>
            <a:pPr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80000"/>
              <a:buFont typeface="Wingdings" pitchFamily="2" charset="2"/>
              <a:buChar char="Û"/>
            </a:pPr>
            <a:r>
              <a:rPr lang="ar-EG" sz="2800" dirty="0" smtClean="0"/>
              <a:t>كيان قانوني</a:t>
            </a:r>
            <a:endParaRPr lang="en-US" sz="2800" dirty="0" smtClean="0"/>
          </a:p>
          <a:p>
            <a:pPr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80000"/>
              <a:buFont typeface="Wingdings" pitchFamily="2" charset="2"/>
              <a:buChar char="Û"/>
            </a:pPr>
            <a:r>
              <a:rPr lang="ar-EG" sz="2800" dirty="0" smtClean="0"/>
              <a:t>المسؤولية عن </a:t>
            </a:r>
            <a:r>
              <a:rPr lang="ar-EG" sz="2800" dirty="0" err="1" smtClean="0"/>
              <a:t>القرارت</a:t>
            </a:r>
            <a:endParaRPr lang="en-US" sz="2800" dirty="0" smtClean="0"/>
          </a:p>
          <a:p>
            <a:pPr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80000"/>
              <a:buFont typeface="Wingdings" pitchFamily="2" charset="2"/>
              <a:buChar char="Û"/>
            </a:pPr>
            <a:r>
              <a:rPr lang="ar-EG" sz="2800" dirty="0" smtClean="0"/>
              <a:t>لجنة للإدارة</a:t>
            </a:r>
            <a:endParaRPr lang="en-US" sz="2800" dirty="0" smtClean="0"/>
          </a:p>
          <a:p>
            <a:pPr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80000"/>
              <a:buFont typeface="Wingdings" pitchFamily="2" charset="2"/>
              <a:buChar char="Û"/>
            </a:pPr>
            <a:r>
              <a:rPr lang="ar-EG" sz="2800" dirty="0" smtClean="0"/>
              <a:t>تمثيل متوازن</a:t>
            </a:r>
            <a:r>
              <a:rPr lang="ar-SA" sz="2800" dirty="0" smtClean="0"/>
              <a:t> للأطراف المتدخلة</a:t>
            </a:r>
            <a:endParaRPr lang="en-US" sz="2800" dirty="0" smtClean="0"/>
          </a:p>
          <a:p>
            <a:pPr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80000"/>
              <a:buFont typeface="Wingdings" pitchFamily="2" charset="2"/>
              <a:buChar char="Û"/>
            </a:pPr>
            <a:r>
              <a:rPr lang="ar-EG" sz="2800" dirty="0" smtClean="0"/>
              <a:t>فصل </a:t>
            </a:r>
            <a:r>
              <a:rPr lang="ar-EG" sz="2800" dirty="0" smtClean="0">
                <a:solidFill>
                  <a:srgbClr val="CC0000"/>
                </a:solidFill>
              </a:rPr>
              <a:t>اتخاذ القرار</a:t>
            </a:r>
            <a:r>
              <a:rPr lang="ar-EG" sz="2800" dirty="0" smtClean="0"/>
              <a:t> بشأن منح الشهادة عن عملية </a:t>
            </a:r>
            <a:r>
              <a:rPr lang="ar-EG" sz="2800" dirty="0" smtClean="0">
                <a:solidFill>
                  <a:srgbClr val="CC0000"/>
                </a:solidFill>
              </a:rPr>
              <a:t>التقويم</a:t>
            </a:r>
            <a:endParaRPr lang="en-US" sz="2800" dirty="0" smtClean="0">
              <a:solidFill>
                <a:srgbClr val="CC0000"/>
              </a:solidFill>
            </a:endParaRPr>
          </a:p>
          <a:p>
            <a:pPr algn="r" rt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80000"/>
              <a:buFont typeface="Wingdings" pitchFamily="2" charset="2"/>
              <a:buChar char="Û"/>
            </a:pPr>
            <a:r>
              <a:rPr lang="ar-EG" sz="2800" dirty="0" smtClean="0"/>
              <a:t>الاستقرار المالي ووجود ترتيبات لمواجهة المسؤولية المترتبة عن القرارات </a:t>
            </a:r>
            <a:endParaRPr lang="fr-FR" sz="2000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6A39-9414-4F36-BEE8-65DFC8D95CE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0"/>
            <a:ext cx="8758238" cy="1125538"/>
          </a:xfrm>
        </p:spPr>
        <p:txBody>
          <a:bodyPr/>
          <a:lstStyle/>
          <a:p>
            <a:pPr rtl="1" eaLnBrk="1" hangingPunct="1"/>
            <a:r>
              <a:rPr lang="ar-EG" sz="3600" b="1" dirty="0" smtClean="0">
                <a:solidFill>
                  <a:schemeClr val="bg1"/>
                </a:solidFill>
              </a:rPr>
              <a:t>مزايا</a:t>
            </a:r>
            <a:r>
              <a:rPr lang="ar-SA" sz="3600" b="1" dirty="0" smtClean="0">
                <a:solidFill>
                  <a:schemeClr val="bg1"/>
                </a:solidFill>
              </a:rPr>
              <a:t> نشاط </a:t>
            </a:r>
            <a:r>
              <a:rPr lang="ar-EG" sz="3600" b="1" dirty="0" smtClean="0">
                <a:solidFill>
                  <a:schemeClr val="bg1"/>
                </a:solidFill>
              </a:rPr>
              <a:t>تق</a:t>
            </a:r>
            <a:r>
              <a:rPr lang="ar-SA" sz="3600" b="1" dirty="0" smtClean="0">
                <a:solidFill>
                  <a:schemeClr val="bg1"/>
                </a:solidFill>
              </a:rPr>
              <a:t>و</a:t>
            </a:r>
            <a:r>
              <a:rPr lang="ar-EG" sz="3600" b="1" dirty="0" smtClean="0">
                <a:solidFill>
                  <a:schemeClr val="bg1"/>
                </a:solidFill>
              </a:rPr>
              <a:t>يم المطابقة </a:t>
            </a:r>
            <a:r>
              <a:rPr lang="ar-SA" sz="3600" b="1" dirty="0" smtClean="0">
                <a:solidFill>
                  <a:schemeClr val="bg1"/>
                </a:solidFill>
              </a:rPr>
              <a:t>المعتمد </a:t>
            </a:r>
            <a:r>
              <a:rPr lang="ar-EG" sz="2800" b="1" dirty="0" smtClean="0">
                <a:solidFill>
                  <a:schemeClr val="bg1"/>
                </a:solidFill>
              </a:rPr>
              <a:t>(1)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785225" cy="5256212"/>
          </a:xfrm>
        </p:spPr>
        <p:txBody>
          <a:bodyPr/>
          <a:lstStyle/>
          <a:p>
            <a:pPr marL="609600" indent="-609600" algn="r" rtl="1">
              <a:lnSpc>
                <a:spcPct val="90000"/>
              </a:lnSpc>
              <a:buClr>
                <a:srgbClr val="0033CC"/>
              </a:buClr>
              <a:buSzPct val="85000"/>
              <a:buFont typeface="Wingdings" pitchFamily="2" charset="2"/>
              <a:buChar char="Û"/>
              <a:defRPr/>
            </a:pPr>
            <a:r>
              <a:rPr lang="ar-EG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للمورد</a:t>
            </a:r>
            <a:endParaRPr lang="en-US" sz="2600" dirty="0" smtClean="0"/>
          </a:p>
          <a:p>
            <a:pPr marL="990600" lvl="1" indent="-533400" algn="r" rt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أسواقًا أرحب</a:t>
            </a:r>
            <a:r>
              <a:rPr lang="ar-SA" sz="2400" dirty="0" smtClean="0"/>
              <a:t> دون عوائق</a:t>
            </a:r>
            <a:r>
              <a:rPr lang="ar-EG" sz="2400" dirty="0" smtClean="0"/>
              <a:t>		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ar-EG" sz="2400" dirty="0" smtClean="0"/>
              <a:t> مزايا تسويقية مقابل المنافسين</a:t>
            </a:r>
            <a:r>
              <a:rPr lang="en-US" sz="2200" dirty="0" smtClean="0"/>
              <a:t>	</a:t>
            </a:r>
          </a:p>
          <a:p>
            <a:pPr marL="990600" lvl="1" indent="-533400" algn="r" rt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تأمين ضد المسؤولية عن </a:t>
            </a:r>
            <a:r>
              <a:rPr lang="en-US" sz="2400" dirty="0" smtClean="0"/>
              <a:t>		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ar-EG" sz="2400" dirty="0" smtClean="0"/>
              <a:t>ضمان الجودة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EG" sz="2400" dirty="0" smtClean="0"/>
              <a:t>المنتجات</a:t>
            </a:r>
            <a:endParaRPr lang="en-US" sz="2400" dirty="0" smtClean="0"/>
          </a:p>
          <a:p>
            <a:pPr marL="609600" indent="-609600" algn="r" rtl="1" eaLnBrk="1" hangingPunct="1">
              <a:lnSpc>
                <a:spcPct val="90000"/>
              </a:lnSpc>
              <a:buClr>
                <a:srgbClr val="0033CC"/>
              </a:buClr>
              <a:buSzPct val="80000"/>
              <a:buFont typeface="Wingdings" pitchFamily="2" charset="2"/>
              <a:buChar char="Û"/>
              <a:defRPr/>
            </a:pPr>
            <a:r>
              <a:rPr lang="ar-EG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للمشترين</a:t>
            </a:r>
            <a:endParaRPr lang="en-US" sz="2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i="1" dirty="0" smtClean="0"/>
              <a:t>	</a:t>
            </a:r>
            <a:r>
              <a:rPr lang="ar-EG" sz="2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الشركات وكبار المشترين</a:t>
            </a:r>
            <a:endParaRPr lang="en-US" sz="22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r" rt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جودة أعلى للمنتج النهائي</a:t>
            </a:r>
            <a:r>
              <a:rPr lang="en-US" sz="2400" dirty="0" smtClean="0"/>
              <a:t> </a:t>
            </a:r>
            <a:r>
              <a:rPr lang="ar-EG" sz="2400" dirty="0" smtClean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ar-EG" sz="2400" dirty="0" smtClean="0">
                <a:sym typeface="Wingdings" pitchFamily="2" charset="2"/>
              </a:rPr>
              <a:t>  احتمال أقل لتوقف الإنتاج 	</a:t>
            </a:r>
            <a:endParaRPr lang="en-US" sz="2400" dirty="0" smtClean="0"/>
          </a:p>
          <a:p>
            <a:pPr marL="990600" lvl="1" indent="-533400" algn="r" rt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نتائج أسرع</a:t>
            </a:r>
            <a:r>
              <a:rPr lang="en-US" sz="2400" dirty="0" smtClean="0"/>
              <a:t>	</a:t>
            </a:r>
            <a:r>
              <a:rPr lang="ar-EG" sz="2400" dirty="0" smtClean="0"/>
              <a:t>	        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en-US" sz="2400" dirty="0" smtClean="0"/>
              <a:t>  </a:t>
            </a:r>
            <a:r>
              <a:rPr lang="ar-EG" sz="2400" dirty="0" smtClean="0"/>
              <a:t>   تكلفة أقل من تكلفة الاختبار الذاتي</a:t>
            </a:r>
            <a:r>
              <a:rPr lang="ar-EG" sz="2000" dirty="0" smtClean="0"/>
              <a:t>	</a:t>
            </a:r>
            <a:r>
              <a:rPr lang="ar-EG" sz="2400" dirty="0" smtClean="0"/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EG" sz="2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للمشترين من الأفراد</a:t>
            </a:r>
            <a:endParaRPr lang="en-US" sz="22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r" rt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ضمان الجودة والأمان وطول العمر النافع للمنتجات</a:t>
            </a:r>
            <a:endParaRPr lang="en-US" sz="2400" dirty="0" smtClean="0"/>
          </a:p>
          <a:p>
            <a:pPr marL="990600" lvl="1" indent="-533400" algn="r" rt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السعر المعقول</a:t>
            </a:r>
            <a:endParaRPr lang="en-US" sz="2400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6A39-9414-4F36-BEE8-65DFC8D95CE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rtl="1"/>
            <a:r>
              <a:rPr lang="ar-EG" sz="3600" b="1" dirty="0" smtClean="0">
                <a:solidFill>
                  <a:schemeClr val="bg1"/>
                </a:solidFill>
              </a:rPr>
              <a:t>مزايا</a:t>
            </a:r>
            <a:r>
              <a:rPr lang="ar-SA" sz="3600" b="1" dirty="0" smtClean="0">
                <a:solidFill>
                  <a:schemeClr val="bg1"/>
                </a:solidFill>
              </a:rPr>
              <a:t> نشاط </a:t>
            </a:r>
            <a:r>
              <a:rPr lang="ar-EG" sz="3600" b="1" dirty="0" smtClean="0">
                <a:solidFill>
                  <a:schemeClr val="bg1"/>
                </a:solidFill>
              </a:rPr>
              <a:t>تق</a:t>
            </a:r>
            <a:r>
              <a:rPr lang="ar-SA" sz="3600" b="1" dirty="0" smtClean="0">
                <a:solidFill>
                  <a:schemeClr val="bg1"/>
                </a:solidFill>
              </a:rPr>
              <a:t>و</a:t>
            </a:r>
            <a:r>
              <a:rPr lang="ar-EG" sz="3600" b="1" dirty="0" smtClean="0">
                <a:solidFill>
                  <a:schemeClr val="bg1"/>
                </a:solidFill>
              </a:rPr>
              <a:t>يم المطابقة </a:t>
            </a:r>
            <a:r>
              <a:rPr lang="ar-SA" sz="3600" b="1" dirty="0" smtClean="0">
                <a:solidFill>
                  <a:schemeClr val="bg1"/>
                </a:solidFill>
              </a:rPr>
              <a:t>المعتمد</a:t>
            </a:r>
            <a:r>
              <a:rPr lang="ar-EG" sz="2800" b="1" dirty="0" smtClean="0">
                <a:solidFill>
                  <a:schemeClr val="bg1"/>
                </a:solidFill>
              </a:rPr>
              <a:t>(2)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39850"/>
            <a:ext cx="8353425" cy="5184775"/>
          </a:xfrm>
        </p:spPr>
        <p:txBody>
          <a:bodyPr/>
          <a:lstStyle/>
          <a:p>
            <a:pPr algn="r" rtl="1" eaLnBrk="1" hangingPunct="1">
              <a:buClr>
                <a:srgbClr val="0033CC"/>
              </a:buClr>
              <a:buFont typeface="Wingdings" pitchFamily="2" charset="2"/>
              <a:buChar char="Û"/>
              <a:defRPr/>
            </a:pPr>
            <a:r>
              <a:rPr lang="ar-SA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للمجتمع والاقتصاد </a:t>
            </a:r>
            <a:r>
              <a:rPr lang="ar-EG" sz="3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SA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وطني</a:t>
            </a:r>
            <a:r>
              <a:rPr lang="ar-EG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000" dirty="0" smtClean="0"/>
          </a:p>
          <a:p>
            <a:pPr lvl="1" algn="r" rtl="1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ar-EG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ar-EG" sz="2000" dirty="0" smtClean="0"/>
              <a:t> </a:t>
            </a:r>
            <a:r>
              <a:rPr lang="ar-EG" sz="2400" dirty="0" smtClean="0"/>
              <a:t>صفقة عادلة للجميع</a:t>
            </a:r>
            <a:r>
              <a:rPr lang="ar-EG" sz="2000" dirty="0" smtClean="0"/>
              <a:t>			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ar-EG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ar-EG" sz="2000" dirty="0" smtClean="0"/>
              <a:t> </a:t>
            </a:r>
            <a:r>
              <a:rPr lang="ar-EG" sz="2400" dirty="0" smtClean="0"/>
              <a:t>حماية المستهلك والبيئة</a:t>
            </a:r>
            <a:r>
              <a:rPr lang="ar-E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400" dirty="0" smtClean="0"/>
          </a:p>
          <a:p>
            <a:pPr lvl="1" algn="r" rt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en-US" sz="2400" dirty="0" smtClean="0"/>
              <a:t>	 </a:t>
            </a:r>
            <a:r>
              <a:rPr lang="ar-EG" sz="2400" dirty="0" smtClean="0"/>
              <a:t>تحسين </a:t>
            </a:r>
            <a:r>
              <a:rPr lang="ar-EG" sz="2400" dirty="0" err="1" smtClean="0"/>
              <a:t>التوريدات</a:t>
            </a:r>
            <a:r>
              <a:rPr lang="ar-EG" sz="2400" dirty="0" smtClean="0"/>
              <a:t> الحكومية		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</a:t>
            </a:r>
            <a:r>
              <a:rPr lang="ar-EG" sz="2400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ar-EG" sz="2400" dirty="0" smtClean="0">
                <a:sym typeface="Wingdings" pitchFamily="2" charset="2"/>
              </a:rPr>
              <a:t>تحسين الاقتصاد </a:t>
            </a:r>
            <a:r>
              <a:rPr lang="ar-SA" sz="2400" dirty="0" smtClean="0">
                <a:sym typeface="Wingdings" pitchFamily="2" charset="2"/>
              </a:rPr>
              <a:t>الوطني </a:t>
            </a:r>
            <a:r>
              <a:rPr lang="ar-EG" sz="2400" dirty="0" smtClean="0">
                <a:sym typeface="Wingdings" pitchFamily="2" charset="2"/>
              </a:rPr>
              <a:t>ككل</a:t>
            </a:r>
            <a:endParaRPr lang="en-US" sz="2400" dirty="0" smtClean="0"/>
          </a:p>
          <a:p>
            <a:pPr lvl="1" algn="r" rt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r" rtl="1" eaLnBrk="1" hangingPunct="1">
              <a:buClr>
                <a:srgbClr val="0033CC"/>
              </a:buClr>
              <a:buSzPct val="80000"/>
              <a:buFont typeface="Wingdings" pitchFamily="2" charset="2"/>
              <a:buChar char="Û"/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للاقتصاد العالمي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</a:t>
            </a:r>
            <a:endParaRPr lang="en-US" sz="2800" dirty="0" smtClean="0"/>
          </a:p>
          <a:p>
            <a:pPr lvl="1" algn="r" rtl="1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 تسهيل التجارة العالمية</a:t>
            </a:r>
            <a:endParaRPr lang="en-US" sz="2400" dirty="0" smtClean="0"/>
          </a:p>
          <a:p>
            <a:pPr lvl="1" algn="r" rtl="1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ar-EG" sz="2400" dirty="0" smtClean="0"/>
              <a:t> تحسين الاقتصاد العالمي</a:t>
            </a:r>
            <a:endParaRPr lang="en-US" sz="2400" dirty="0" smtClean="0"/>
          </a:p>
          <a:p>
            <a:pPr algn="r" rtl="1" eaLnBrk="1" hangingPunct="1"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6A39-9414-4F36-BEE8-65DFC8D95CE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B4DEB9-96E3-41C5-8396-5BC8E778E9EE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21509" name="Image 7" descr="Sans titre-1 cop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571862" y="1285875"/>
            <a:ext cx="1649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متابعة وبرمجة</a:t>
            </a:r>
          </a:p>
          <a:p>
            <a:pPr algn="r" rtl="1"/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 عملية </a:t>
            </a:r>
            <a:r>
              <a:rPr lang="ar-TN" sz="2400" b="1" dirty="0" smtClean="0">
                <a:solidFill>
                  <a:schemeClr val="bg1"/>
                </a:solidFill>
                <a:latin typeface="Times New Roman" pitchFamily="18" charset="0"/>
              </a:rPr>
              <a:t>التقييم</a:t>
            </a:r>
            <a:endParaRPr lang="fr-F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0688" y="2214563"/>
            <a:ext cx="207168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rPr>
              <a:t>إتخا</a:t>
            </a:r>
            <a:r>
              <a:rPr lang="ar-SA" b="1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ذ</a:t>
            </a:r>
            <a:r>
              <a:rPr lang="ar-SA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rPr>
              <a:t> قرار </a:t>
            </a:r>
            <a:r>
              <a:rPr lang="ar-SA" b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rPr>
              <a:t>الإعتماد</a:t>
            </a:r>
            <a:endParaRPr lang="ar-SA" b="1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+mn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إصدار الشهادة</a:t>
            </a:r>
            <a:endParaRPr lang="fr-FR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7875" y="785813"/>
            <a:ext cx="1436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rPr>
              <a:t>إختيار</a:t>
            </a:r>
            <a:r>
              <a:rPr lang="ar-SA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rPr>
              <a:t> المدققين</a:t>
            </a:r>
            <a:endParaRPr lang="fr-FR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2063" y="285750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طلب </a:t>
            </a:r>
            <a:r>
              <a:rPr lang="ar-SA" b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الإعتماد</a:t>
            </a:r>
            <a:endParaRPr lang="fr-FR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714375" y="1798638"/>
            <a:ext cx="24320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ar-TN" sz="36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Calibri" pitchFamily="34" charset="0"/>
              </a:rPr>
              <a:t>الإعتماد: كيف؟</a:t>
            </a:r>
            <a:endParaRPr lang="fr-FR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940425" cy="649288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</a:rPr>
              <a:t>الإعتماد : كيف؟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036050" cy="5181599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  <a:spcAft>
                <a:spcPts val="563"/>
              </a:spcAft>
              <a:buFont typeface="Wingdings" pitchFamily="2" charset="2"/>
              <a:buChar char="ü"/>
            </a:pPr>
            <a:r>
              <a:rPr lang="ar-SA" sz="2400" dirty="0" smtClean="0"/>
              <a:t>يرتكز الإعتماد على </a:t>
            </a:r>
            <a:r>
              <a:rPr lang="ar-SA" sz="2400" dirty="0" smtClean="0">
                <a:solidFill>
                  <a:srgbClr val="FF0000"/>
                </a:solidFill>
              </a:rPr>
              <a:t>تقويم الكفاءة الفنية </a:t>
            </a:r>
            <a:r>
              <a:rPr lang="ar-SA" sz="2400" dirty="0" smtClean="0"/>
              <a:t>للجهات الطالبة </a:t>
            </a:r>
            <a:r>
              <a:rPr lang="ar-SA" sz="2400" dirty="0" err="1" smtClean="0"/>
              <a:t>للإعتماد</a:t>
            </a:r>
            <a:r>
              <a:rPr lang="ar-SA" sz="2400" dirty="0" smtClean="0"/>
              <a:t> لتقديم خدماتها حسب المواصفات الدولية</a:t>
            </a:r>
          </a:p>
          <a:p>
            <a:pPr algn="r" rtl="1">
              <a:lnSpc>
                <a:spcPct val="90000"/>
              </a:lnSpc>
              <a:spcAft>
                <a:spcPts val="563"/>
              </a:spcAft>
              <a:buFont typeface="Wingdings" pitchFamily="2" charset="2"/>
              <a:buChar char="ü"/>
            </a:pPr>
            <a:r>
              <a:rPr lang="ar-SA" sz="2400" dirty="0" smtClean="0"/>
              <a:t>يقوم جهاز الإعتماد </a:t>
            </a:r>
            <a:r>
              <a:rPr lang="ar-SA" sz="2400" dirty="0" smtClean="0">
                <a:solidFill>
                  <a:srgbClr val="FF0000"/>
                </a:solidFill>
              </a:rPr>
              <a:t>بالمراقبة الدورية </a:t>
            </a:r>
            <a:r>
              <a:rPr lang="ar-SA" sz="2400" dirty="0" smtClean="0"/>
              <a:t>للجهة المعتمدة لضمان </a:t>
            </a:r>
            <a:r>
              <a:rPr lang="ar-SA" sz="2400" dirty="0" err="1" smtClean="0"/>
              <a:t>إستمرارية</a:t>
            </a:r>
            <a:r>
              <a:rPr lang="ar-SA" sz="2400" dirty="0" smtClean="0"/>
              <a:t>  محافظتها على مستوى الكفاءة المطلوب</a:t>
            </a:r>
          </a:p>
          <a:p>
            <a:pPr algn="r" rtl="1">
              <a:lnSpc>
                <a:spcPct val="90000"/>
              </a:lnSpc>
              <a:spcAft>
                <a:spcPts val="563"/>
              </a:spcAft>
              <a:buFont typeface="Wingdings" pitchFamily="2" charset="2"/>
              <a:buChar char="ü"/>
            </a:pPr>
            <a:r>
              <a:rPr lang="ar-SA" sz="2400" dirty="0" smtClean="0"/>
              <a:t>يختار مركز الإعتماد ويدرب </a:t>
            </a:r>
            <a:r>
              <a:rPr lang="ar-SA" sz="2400" dirty="0" smtClean="0">
                <a:solidFill>
                  <a:srgbClr val="FF0000"/>
                </a:solidFill>
              </a:rPr>
              <a:t>خبراء فنيين </a:t>
            </a:r>
            <a:r>
              <a:rPr lang="ar-SA" sz="2400" dirty="0" smtClean="0"/>
              <a:t>تُسند إليهم مهمة تقييم كل العوامل التي قد تؤثر في </a:t>
            </a:r>
            <a:r>
              <a:rPr lang="ar-SA" sz="2400" dirty="0" smtClean="0">
                <a:solidFill>
                  <a:srgbClr val="FF0000"/>
                </a:solidFill>
              </a:rPr>
              <a:t>جودة ومصداقية نتائج </a:t>
            </a:r>
            <a:r>
              <a:rPr lang="ar-SA" sz="2400" dirty="0" smtClean="0"/>
              <a:t>عمليات تقويم المطابقة</a:t>
            </a:r>
          </a:p>
          <a:p>
            <a:pPr algn="r" rtl="1">
              <a:lnSpc>
                <a:spcPct val="90000"/>
              </a:lnSpc>
              <a:spcAft>
                <a:spcPts val="563"/>
              </a:spcAft>
              <a:buFont typeface="Wingdings" pitchFamily="2" charset="2"/>
              <a:buChar char="ü"/>
            </a:pPr>
            <a:r>
              <a:rPr lang="ar-SA" sz="2400" dirty="0" smtClean="0"/>
              <a:t>يتم الإعتماد حسب </a:t>
            </a:r>
            <a:r>
              <a:rPr lang="ar-SA" sz="2400" dirty="0" smtClean="0">
                <a:solidFill>
                  <a:srgbClr val="FF0000"/>
                </a:solidFill>
              </a:rPr>
              <a:t>المواصفات الدولية والوطنية </a:t>
            </a:r>
            <a:r>
              <a:rPr lang="ar-SA" sz="2400" dirty="0" smtClean="0"/>
              <a:t>إضافة إلى المتطلبات الفنية الخاصة بكل مجال تقويم مطابقة.</a:t>
            </a:r>
          </a:p>
          <a:p>
            <a:pPr algn="r" rtl="1">
              <a:lnSpc>
                <a:spcPct val="90000"/>
              </a:lnSpc>
              <a:spcAft>
                <a:spcPts val="563"/>
              </a:spcAft>
              <a:buFont typeface="Wingdings" pitchFamily="2" charset="2"/>
              <a:buChar char="ü"/>
            </a:pPr>
            <a:r>
              <a:rPr lang="ar-SA" sz="2400" dirty="0" smtClean="0"/>
              <a:t>تكون لجهاز الإعتماد </a:t>
            </a:r>
            <a:r>
              <a:rPr lang="ar-SA" sz="2400" dirty="0" smtClean="0">
                <a:solidFill>
                  <a:srgbClr val="FF0000"/>
                </a:solidFill>
              </a:rPr>
              <a:t>نظرة شاملة </a:t>
            </a:r>
            <a:r>
              <a:rPr lang="ar-SA" sz="2400" dirty="0" smtClean="0"/>
              <a:t>حول كل نشاطات الإعتماد في المجال الجغرافي الذي يعمل </a:t>
            </a:r>
            <a:r>
              <a:rPr lang="ar-SA" sz="2400" dirty="0" err="1" smtClean="0"/>
              <a:t>به</a:t>
            </a:r>
            <a:r>
              <a:rPr lang="ar-SA" sz="2400" dirty="0" smtClean="0"/>
              <a:t> </a:t>
            </a:r>
            <a:r>
              <a:rPr lang="ar-SA" sz="2400" dirty="0" smtClean="0">
                <a:solidFill>
                  <a:srgbClr val="FF0000"/>
                </a:solidFill>
              </a:rPr>
              <a:t>وتَعاون مع مختلف الأطراف </a:t>
            </a:r>
            <a:r>
              <a:rPr lang="ar-SA" sz="2400" dirty="0" smtClean="0"/>
              <a:t>المعنية بنشاط تقويم المطابقة</a:t>
            </a:r>
          </a:p>
          <a:p>
            <a:pPr algn="r" rtl="1">
              <a:lnSpc>
                <a:spcPct val="90000"/>
              </a:lnSpc>
              <a:spcAft>
                <a:spcPts val="563"/>
              </a:spcAft>
              <a:buFont typeface="Wingdings" pitchFamily="2" charset="2"/>
              <a:buChar char="ü"/>
            </a:pPr>
            <a:r>
              <a:rPr lang="ar-SA" sz="2400" dirty="0" smtClean="0"/>
              <a:t>تتخذ قرارات الإعتماد  بكل </a:t>
            </a:r>
            <a:r>
              <a:rPr lang="ar-SA" sz="2400" dirty="0" smtClean="0">
                <a:solidFill>
                  <a:srgbClr val="FF0000"/>
                </a:solidFill>
              </a:rPr>
              <a:t>حيادية واستقلالية </a:t>
            </a:r>
            <a:r>
              <a:rPr lang="ar-SA" sz="2400" dirty="0" smtClean="0"/>
              <a:t>بناء على المخرجات الفنية لعمليات التقييم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 titre-1 copi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429" t="29118"/>
          <a:stretch>
            <a:fillRect/>
          </a:stretch>
        </p:blipFill>
        <p:spPr>
          <a:xfrm>
            <a:off x="-214346" y="928670"/>
            <a:ext cx="6000760" cy="23574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4820" name="Titre 1"/>
          <p:cNvSpPr>
            <a:spLocks noGrp="1"/>
          </p:cNvSpPr>
          <p:nvPr>
            <p:ph type="title"/>
          </p:nvPr>
        </p:nvSpPr>
        <p:spPr>
          <a:xfrm>
            <a:off x="2857500" y="355600"/>
            <a:ext cx="6286500" cy="939800"/>
          </a:xfrm>
        </p:spPr>
        <p:txBody>
          <a:bodyPr/>
          <a:lstStyle/>
          <a:p>
            <a:pPr eaLnBrk="1" hangingPunct="1"/>
            <a:r>
              <a:rPr lang="ar-TN" dirty="0" smtClean="0">
                <a:solidFill>
                  <a:schemeClr val="bg1"/>
                </a:solidFill>
              </a:rPr>
              <a:t>مراحل </a:t>
            </a:r>
            <a:r>
              <a:rPr lang="ar-SA" dirty="0" smtClean="0">
                <a:solidFill>
                  <a:schemeClr val="bg1"/>
                </a:solidFill>
              </a:rPr>
              <a:t>الإعتماد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3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500813"/>
            <a:ext cx="21336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9E65E-9DCE-44B0-AD2B-45E24424C8B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75500" y="1857375"/>
            <a:ext cx="1539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TN" sz="1600" b="1" dirty="0">
                <a:latin typeface="Calibri" pitchFamily="34" charset="0"/>
              </a:rPr>
              <a:t>يتلقى </a:t>
            </a:r>
            <a:r>
              <a:rPr lang="ar-SA" sz="1600" b="1" dirty="0" smtClean="0">
                <a:latin typeface="Calibri" pitchFamily="34" charset="0"/>
              </a:rPr>
              <a:t>مركز </a:t>
            </a:r>
            <a:r>
              <a:rPr lang="ar-SA" sz="1600" b="1" dirty="0" err="1" smtClean="0">
                <a:latin typeface="Calibri" pitchFamily="34" charset="0"/>
              </a:rPr>
              <a:t>ا</a:t>
            </a:r>
            <a:r>
              <a:rPr lang="ar-TN" sz="1600" b="1" dirty="0" err="1" smtClean="0">
                <a:latin typeface="Calibri" pitchFamily="34" charset="0"/>
              </a:rPr>
              <a:t>لإعتماد</a:t>
            </a:r>
            <a:r>
              <a:rPr lang="ar-TN" sz="1600" b="1" dirty="0" smtClean="0">
                <a:latin typeface="Calibri" pitchFamily="34" charset="0"/>
              </a:rPr>
              <a:t> </a:t>
            </a:r>
            <a:r>
              <a:rPr lang="ar-SA" sz="1600" b="1" dirty="0" smtClean="0">
                <a:latin typeface="Calibri" pitchFamily="34" charset="0"/>
              </a:rPr>
              <a:t> طلبات جهات تقييم المطابقة</a:t>
            </a:r>
            <a:endParaRPr lang="fr-FR" sz="1600" b="1" dirty="0">
              <a:latin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8108156" y="2607469"/>
            <a:ext cx="12144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037388" y="5035550"/>
            <a:ext cx="928688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5180013" y="2678113"/>
            <a:ext cx="1214437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3429794" y="5285581"/>
            <a:ext cx="142875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1856582" y="2642394"/>
            <a:ext cx="1143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857875" y="4884738"/>
            <a:ext cx="1589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600" b="1" dirty="0" smtClean="0">
                <a:latin typeface="Calibri" pitchFamily="34" charset="0"/>
              </a:rPr>
              <a:t>يقوم المركز بإحداث ملف وإسناد رقم </a:t>
            </a:r>
            <a:r>
              <a:rPr lang="ar-SA" sz="1600" b="1" dirty="0" err="1" smtClean="0">
                <a:latin typeface="Calibri" pitchFamily="34" charset="0"/>
              </a:rPr>
              <a:t>و</a:t>
            </a:r>
            <a:r>
              <a:rPr lang="ar-SA" sz="1600" b="1" dirty="0" smtClean="0">
                <a:latin typeface="Calibri" pitchFamily="34" charset="0"/>
              </a:rPr>
              <a:t> يقوم </a:t>
            </a:r>
            <a:r>
              <a:rPr lang="ar-TN" sz="1600" b="1" dirty="0" smtClean="0">
                <a:latin typeface="Calibri" pitchFamily="34" charset="0"/>
              </a:rPr>
              <a:t>بدراسة </a:t>
            </a:r>
            <a:r>
              <a:rPr lang="ar-SA" sz="1600" b="1" dirty="0" smtClean="0">
                <a:latin typeface="Calibri" pitchFamily="34" charset="0"/>
              </a:rPr>
              <a:t>الملف</a:t>
            </a:r>
            <a:r>
              <a:rPr lang="ar-TN" sz="1600" b="1" dirty="0" smtClean="0">
                <a:latin typeface="Calibri" pitchFamily="34" charset="0"/>
              </a:rPr>
              <a:t> </a:t>
            </a:r>
            <a:r>
              <a:rPr lang="ar-TN" sz="1600" b="1" dirty="0">
                <a:latin typeface="Calibri" pitchFamily="34" charset="0"/>
              </a:rPr>
              <a:t>وتحديد مجال </a:t>
            </a:r>
            <a:r>
              <a:rPr lang="ar-SA" sz="1600" b="1" dirty="0" err="1" smtClean="0">
                <a:latin typeface="Calibri" pitchFamily="34" charset="0"/>
              </a:rPr>
              <a:t>الإعتماد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34830" name="Rectangle 18"/>
          <p:cNvSpPr>
            <a:spLocks noChangeArrowheads="1"/>
          </p:cNvSpPr>
          <p:nvPr/>
        </p:nvSpPr>
        <p:spPr bwMode="auto">
          <a:xfrm>
            <a:off x="4071938" y="1857375"/>
            <a:ext cx="171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TN" sz="1600" b="1" dirty="0">
                <a:latin typeface="Calibri" pitchFamily="34" charset="0"/>
              </a:rPr>
              <a:t>تحديد عدد المدققين وعدد أيام التدقيق واختيار فريق المدققين حسب معايير الحياد والخبرة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34831" name="Rectangle 21"/>
          <p:cNvSpPr>
            <a:spLocks noChangeArrowheads="1"/>
          </p:cNvSpPr>
          <p:nvPr/>
        </p:nvSpPr>
        <p:spPr bwMode="auto">
          <a:xfrm>
            <a:off x="285750" y="1943100"/>
            <a:ext cx="2143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600" b="1" dirty="0" smtClean="0">
                <a:latin typeface="Calibri" pitchFamily="34" charset="0"/>
              </a:rPr>
              <a:t> تقوم اللجنة </a:t>
            </a:r>
            <a:r>
              <a:rPr lang="ar-SA" sz="1600" b="1" dirty="0" err="1" smtClean="0">
                <a:latin typeface="Calibri" pitchFamily="34" charset="0"/>
              </a:rPr>
              <a:t>ب</a:t>
            </a:r>
            <a:r>
              <a:rPr lang="ar-TN" sz="1600" b="1" dirty="0" smtClean="0">
                <a:latin typeface="Calibri" pitchFamily="34" charset="0"/>
              </a:rPr>
              <a:t>دراسة </a:t>
            </a:r>
            <a:r>
              <a:rPr lang="ar-TN" sz="1600" b="1" dirty="0">
                <a:latin typeface="Calibri" pitchFamily="34" charset="0"/>
              </a:rPr>
              <a:t>نتائج التقييم وإبداء الرأي حول </a:t>
            </a:r>
            <a:r>
              <a:rPr lang="ar-SA" sz="1600" b="1" dirty="0" err="1" smtClean="0">
                <a:latin typeface="Calibri" pitchFamily="34" charset="0"/>
              </a:rPr>
              <a:t>إعتماد</a:t>
            </a:r>
            <a:r>
              <a:rPr lang="ar-SA" sz="1600" b="1" dirty="0" smtClean="0">
                <a:latin typeface="Calibri" pitchFamily="34" charset="0"/>
              </a:rPr>
              <a:t> جهة تقييم المطابقة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34832" name="Rectangle 23"/>
          <p:cNvSpPr>
            <a:spLocks noChangeArrowheads="1"/>
          </p:cNvSpPr>
          <p:nvPr/>
        </p:nvSpPr>
        <p:spPr bwMode="auto">
          <a:xfrm>
            <a:off x="2357438" y="4595813"/>
            <a:ext cx="17859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TN" sz="1600" b="1" dirty="0">
                <a:latin typeface="Calibri" pitchFamily="34" charset="0"/>
              </a:rPr>
              <a:t>يقدم فريق التدقيق </a:t>
            </a:r>
            <a:r>
              <a:rPr lang="ar-TN" sz="1600" b="1" dirty="0" smtClean="0">
                <a:latin typeface="Calibri" pitchFamily="34" charset="0"/>
              </a:rPr>
              <a:t>تقرير</a:t>
            </a:r>
            <a:r>
              <a:rPr lang="ar-SA" sz="1600" b="1" dirty="0" smtClean="0">
                <a:latin typeface="Calibri" pitchFamily="34" charset="0"/>
              </a:rPr>
              <a:t>ه ويقوم المركز بتكوين الملف الكامل لعملية التدقيق ويرسله إلى لجنة التقييم</a:t>
            </a:r>
            <a:endParaRPr lang="fr-FR" sz="1600" b="1" dirty="0">
              <a:latin typeface="Calibri" pitchFamily="34" charset="0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5659442" y="4164018"/>
            <a:ext cx="1066824" cy="661954"/>
            <a:chOff x="5496246" y="1717770"/>
            <a:chExt cx="2293275" cy="1233457"/>
          </a:xfrm>
          <a:solidFill>
            <a:schemeClr val="bg1">
              <a:lumMod val="85000"/>
            </a:schemeClr>
          </a:solidFill>
        </p:grpSpPr>
        <p:sp>
          <p:nvSpPr>
            <p:cNvPr id="18" name="Chevron 17"/>
            <p:cNvSpPr/>
            <p:nvPr/>
          </p:nvSpPr>
          <p:spPr>
            <a:xfrm flipH="1">
              <a:off x="5496246" y="1717770"/>
              <a:ext cx="2293275" cy="1233455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6110507" y="1717770"/>
              <a:ext cx="1059818" cy="12334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64008" rIns="32004" bIns="64008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1600" b="1" dirty="0" smtClean="0">
                  <a:solidFill>
                    <a:schemeClr val="tx1"/>
                  </a:solidFill>
                  <a:cs typeface="Traditional Arabic" pitchFamily="2" charset="-78"/>
                </a:rPr>
                <a:t>زيارة أولية</a:t>
              </a:r>
              <a:endParaRPr lang="fr-FR" sz="1600" b="1" dirty="0">
                <a:solidFill>
                  <a:schemeClr val="tx1"/>
                </a:solidFill>
                <a:cs typeface="Traditional Arabic" pitchFamily="2" charset="-78"/>
              </a:endParaRPr>
            </a:p>
          </p:txBody>
        </p:sp>
      </p:grpSp>
      <p:cxnSp>
        <p:nvCxnSpPr>
          <p:cNvPr id="24" name="Connecteur droit 14"/>
          <p:cNvCxnSpPr/>
          <p:nvPr/>
        </p:nvCxnSpPr>
        <p:spPr>
          <a:xfrm rot="5400000">
            <a:off x="1386682" y="5042695"/>
            <a:ext cx="1143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-196850" y="4572000"/>
            <a:ext cx="2143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600" b="1" dirty="0" smtClean="0">
                <a:latin typeface="Calibri" pitchFamily="34" charset="0"/>
              </a:rPr>
              <a:t> يقوم المركز </a:t>
            </a:r>
            <a:r>
              <a:rPr lang="ar-SA" sz="1600" b="1" dirty="0" err="1" smtClean="0">
                <a:latin typeface="Calibri" pitchFamily="34" charset="0"/>
              </a:rPr>
              <a:t>بإتخاد</a:t>
            </a:r>
            <a:r>
              <a:rPr lang="ar-SA" sz="1600" b="1" dirty="0" smtClean="0">
                <a:latin typeface="Calibri" pitchFamily="34" charset="0"/>
              </a:rPr>
              <a:t> قرار الإعتماد وإصدار شهادة الإعتماد وتحديد تاريخ عمليات المراقبة الدورية</a:t>
            </a:r>
            <a:endParaRPr lang="fr-FR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048375" cy="1143000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2" charset="-78"/>
              </a:rPr>
              <a:t>الخلاصة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2" charset="-78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763000" cy="4303713"/>
          </a:xfrm>
        </p:spPr>
        <p:txBody>
          <a:bodyPr>
            <a:normAutofit fontScale="92500"/>
          </a:bodyPr>
          <a:lstStyle/>
          <a:p>
            <a:pPr algn="r" rtl="1">
              <a:buFont typeface="Wingdings 3" pitchFamily="18" charset="2"/>
              <a:buChar char=""/>
            </a:pPr>
            <a:endParaRPr lang="ar-TN" b="1" dirty="0">
              <a:cs typeface="+mj-cs"/>
            </a:endParaRPr>
          </a:p>
          <a:p>
            <a:pPr algn="r" rtl="1">
              <a:buClr>
                <a:srgbClr val="FF0000"/>
              </a:buClr>
              <a:buFont typeface="Wingdings 3" pitchFamily="18" charset="2"/>
              <a:buChar char=""/>
            </a:pPr>
            <a:r>
              <a:rPr lang="ar-SA" b="1" dirty="0" smtClean="0">
                <a:cs typeface="+mj-cs"/>
              </a:rPr>
              <a:t>  </a:t>
            </a:r>
            <a:r>
              <a:rPr lang="ar-TN" b="1" dirty="0" smtClean="0">
                <a:cs typeface="+mj-cs"/>
              </a:rPr>
              <a:t>الإعتماد </a:t>
            </a:r>
            <a:r>
              <a:rPr lang="ar-TN" b="1" dirty="0">
                <a:cs typeface="+mj-cs"/>
              </a:rPr>
              <a:t>سبيل للتقليل من الرقابة المكثفة على المنتجات في مختلف أسواق التصدير الدولية</a:t>
            </a:r>
            <a:r>
              <a:rPr lang="ar-TN" b="1" dirty="0" smtClean="0">
                <a:cs typeface="+mj-cs"/>
              </a:rPr>
              <a:t>،</a:t>
            </a:r>
            <a:endParaRPr lang="ar-SA" b="1" dirty="0" smtClean="0">
              <a:solidFill>
                <a:srgbClr val="FF0000"/>
              </a:solidFill>
              <a:cs typeface="+mj-cs"/>
            </a:endParaRPr>
          </a:p>
          <a:p>
            <a:pPr algn="r" rtl="1">
              <a:buFont typeface="Wingdings 3" pitchFamily="18" charset="2"/>
              <a:buChar char=""/>
            </a:pPr>
            <a:endParaRPr lang="ar-TN" b="1" dirty="0">
              <a:solidFill>
                <a:srgbClr val="FF0000"/>
              </a:solidFill>
              <a:cs typeface="+mj-cs"/>
            </a:endParaRPr>
          </a:p>
          <a:p>
            <a:pPr algn="r" rtl="1">
              <a:buClr>
                <a:srgbClr val="FF0000"/>
              </a:buClr>
              <a:buFont typeface="Wingdings 3" pitchFamily="18" charset="2"/>
              <a:buChar char=""/>
            </a:pPr>
            <a:r>
              <a:rPr lang="ar-SA" b="1" dirty="0" smtClean="0">
                <a:cs typeface="+mj-cs"/>
              </a:rPr>
              <a:t>  </a:t>
            </a:r>
            <a:r>
              <a:rPr lang="ar-TN" b="1" dirty="0" smtClean="0">
                <a:cs typeface="+mj-cs"/>
              </a:rPr>
              <a:t>الإعتماد </a:t>
            </a:r>
            <a:r>
              <a:rPr lang="ar-TN" b="1" dirty="0">
                <a:cs typeface="+mj-cs"/>
              </a:rPr>
              <a:t>تأشيرة عبور للمنتجات المحلية نحو الأسواق الأجنبية</a:t>
            </a:r>
            <a:r>
              <a:rPr lang="ar-TN" b="1" dirty="0" smtClean="0">
                <a:cs typeface="+mj-cs"/>
              </a:rPr>
              <a:t>،</a:t>
            </a:r>
            <a:endParaRPr lang="ar-SA" b="1" dirty="0" smtClean="0">
              <a:cs typeface="+mj-cs"/>
            </a:endParaRPr>
          </a:p>
          <a:p>
            <a:pPr algn="r" rtl="1">
              <a:buClr>
                <a:srgbClr val="FF0000"/>
              </a:buClr>
              <a:buFont typeface="Wingdings 3" pitchFamily="18" charset="2"/>
              <a:buChar char=""/>
            </a:pPr>
            <a:endParaRPr lang="ar-TN" b="1" dirty="0">
              <a:cs typeface="+mj-cs"/>
            </a:endParaRPr>
          </a:p>
          <a:p>
            <a:pPr algn="r" rtl="1">
              <a:buClr>
                <a:srgbClr val="FF0000"/>
              </a:buClr>
              <a:buFont typeface="Wingdings 3" pitchFamily="18" charset="2"/>
              <a:buChar char=""/>
            </a:pPr>
            <a:r>
              <a:rPr lang="ar-SA" b="1" dirty="0" smtClean="0">
                <a:cs typeface="+mj-cs"/>
              </a:rPr>
              <a:t> </a:t>
            </a:r>
            <a:r>
              <a:rPr lang="ar-TN" b="1" dirty="0" smtClean="0"/>
              <a:t>الإعتماد </a:t>
            </a:r>
            <a:r>
              <a:rPr lang="ar-SA" b="1" dirty="0" smtClean="0">
                <a:cs typeface="+mj-cs"/>
              </a:rPr>
              <a:t>وسيلة </a:t>
            </a:r>
            <a:r>
              <a:rPr lang="ar-TN" b="1" dirty="0" smtClean="0">
                <a:cs typeface="+mj-cs"/>
              </a:rPr>
              <a:t>تحسين </a:t>
            </a:r>
            <a:r>
              <a:rPr lang="ar-TN" b="1" dirty="0">
                <a:cs typeface="+mj-cs"/>
              </a:rPr>
              <a:t>نوعية المنتجات الصناعية ودفع قطاع التصدير،</a:t>
            </a:r>
            <a:r>
              <a:rPr lang="fr-FR" b="1" dirty="0">
                <a:cs typeface="+mj-cs"/>
              </a:rPr>
              <a:t> 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rtl="1" eaLnBrk="1" hangingPunct="1"/>
            <a:r>
              <a:rPr lang="ar-EG" sz="3600" b="1" dirty="0" smtClean="0">
                <a:solidFill>
                  <a:schemeClr val="bg1"/>
                </a:solidFill>
              </a:rPr>
              <a:t>الهيئات الدولية للاعتماد</a:t>
            </a:r>
            <a:endParaRPr lang="fr-FR" sz="3600" b="1" dirty="0" smtClean="0">
              <a:solidFill>
                <a:schemeClr val="bg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3251200" cy="45688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H" smtClean="0"/>
          </a:p>
          <a:p>
            <a:pPr eaLnBrk="1" hangingPunct="1"/>
            <a:endParaRPr lang="fr-CH" smtClean="0"/>
          </a:p>
          <a:p>
            <a:pPr eaLnBrk="1" hangingPunct="1"/>
            <a:endParaRPr lang="fr-FR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919788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4277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628775"/>
            <a:ext cx="18462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ILAC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0" y="1700213"/>
            <a:ext cx="1120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500563" y="3121025"/>
            <a:ext cx="44640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2000" dirty="0"/>
              <a:t>International </a:t>
            </a:r>
            <a:r>
              <a:rPr lang="fr-CH" sz="2000" dirty="0" err="1"/>
              <a:t>Accreditation</a:t>
            </a:r>
            <a:r>
              <a:rPr lang="fr-CH" sz="2000" dirty="0"/>
              <a:t/>
            </a:r>
            <a:br>
              <a:rPr lang="fr-CH" sz="2000" dirty="0"/>
            </a:br>
            <a:r>
              <a:rPr lang="fr-CH" sz="2000" dirty="0"/>
              <a:t>Forum</a:t>
            </a:r>
          </a:p>
          <a:p>
            <a:pPr algn="ctr"/>
            <a:r>
              <a:rPr lang="fr-CH" dirty="0">
                <a:hlinkClick r:id="rId5"/>
              </a:rPr>
              <a:t>www.iaf.nu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  <a:p>
            <a:pPr algn="ctr"/>
            <a:r>
              <a:rPr lang="ar-SA" sz="2400" dirty="0" smtClean="0"/>
              <a:t>منتدى </a:t>
            </a:r>
            <a:r>
              <a:rPr lang="ar-EG" sz="2400" dirty="0" smtClean="0"/>
              <a:t>أجهزة </a:t>
            </a:r>
            <a:r>
              <a:rPr lang="ar-EG" sz="2400" dirty="0"/>
              <a:t>اعتماد </a:t>
            </a:r>
            <a:r>
              <a:rPr lang="ar-SA" sz="2400" dirty="0" smtClean="0"/>
              <a:t>جهات</a:t>
            </a:r>
            <a:r>
              <a:rPr lang="ar-EG" sz="2400" dirty="0"/>
              <a:t/>
            </a:r>
            <a:br>
              <a:rPr lang="ar-EG" sz="2400" dirty="0"/>
            </a:br>
            <a:r>
              <a:rPr lang="ar-EG" sz="2400" dirty="0"/>
              <a:t> منح </a:t>
            </a:r>
            <a:r>
              <a:rPr lang="ar-EG" sz="2400" dirty="0" smtClean="0"/>
              <a:t>الشهادات</a:t>
            </a:r>
            <a:endParaRPr lang="ar-EG" sz="2400" dirty="0"/>
          </a:p>
          <a:p>
            <a:pPr algn="ctr"/>
            <a:endParaRPr lang="ar-EG" sz="2400" dirty="0"/>
          </a:p>
          <a:p>
            <a:pPr algn="ctr"/>
            <a:r>
              <a:rPr lang="ar-EG" sz="2400" dirty="0"/>
              <a:t>اتفاقية متعددة الأطراف للاعتراف المتبادل</a:t>
            </a:r>
            <a:endParaRPr lang="fr-CH" sz="2000" dirty="0"/>
          </a:p>
          <a:p>
            <a:pPr algn="ctr"/>
            <a:r>
              <a:rPr lang="fr-CH" dirty="0" err="1"/>
              <a:t>Multilateral</a:t>
            </a:r>
            <a:r>
              <a:rPr lang="fr-CH" dirty="0"/>
              <a:t> Recognition </a:t>
            </a:r>
            <a:r>
              <a:rPr lang="ar-EG" dirty="0"/>
              <a:t/>
            </a:r>
            <a:br>
              <a:rPr lang="ar-EG" dirty="0"/>
            </a:br>
            <a:r>
              <a:rPr lang="fr-CH" dirty="0"/>
              <a:t>Agreement (MLA)</a:t>
            </a:r>
            <a:endParaRPr lang="fr-FR" dirty="0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50825" y="3068638"/>
            <a:ext cx="42116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2000" dirty="0"/>
              <a:t>International </a:t>
            </a:r>
            <a:r>
              <a:rPr lang="fr-CH" sz="2000" dirty="0" err="1"/>
              <a:t>Laboratory</a:t>
            </a:r>
            <a:r>
              <a:rPr lang="fr-CH" sz="2000" dirty="0"/>
              <a:t> </a:t>
            </a:r>
            <a:br>
              <a:rPr lang="fr-CH" sz="2000" dirty="0"/>
            </a:br>
            <a:r>
              <a:rPr lang="fr-CH" sz="2000" dirty="0" err="1"/>
              <a:t>Accreditation</a:t>
            </a:r>
            <a:r>
              <a:rPr lang="fr-CH" sz="2000" dirty="0"/>
              <a:t> </a:t>
            </a:r>
            <a:r>
              <a:rPr lang="fr-CH" sz="2000" dirty="0" err="1"/>
              <a:t>Cooperation</a:t>
            </a:r>
            <a:endParaRPr lang="fr-CH" sz="2000" dirty="0"/>
          </a:p>
          <a:p>
            <a:pPr algn="ctr"/>
            <a:r>
              <a:rPr lang="fr-CH" sz="2000" dirty="0">
                <a:hlinkClick r:id="rId6"/>
              </a:rPr>
              <a:t>www.ilac.org</a:t>
            </a:r>
            <a:endParaRPr lang="fr-CH" sz="2000" dirty="0"/>
          </a:p>
          <a:p>
            <a:pPr algn="ctr"/>
            <a:endParaRPr lang="fr-CH" dirty="0"/>
          </a:p>
          <a:p>
            <a:pPr algn="ctr" rtl="1"/>
            <a:r>
              <a:rPr lang="ar-SA" sz="2400" dirty="0" smtClean="0"/>
              <a:t>المنظمة الدولية</a:t>
            </a:r>
            <a:r>
              <a:rPr lang="ar-EG" sz="2400" dirty="0"/>
              <a:t/>
            </a:r>
            <a:br>
              <a:rPr lang="ar-EG" sz="2400" dirty="0"/>
            </a:br>
            <a:r>
              <a:rPr lang="ar-SA" sz="2400" dirty="0" smtClean="0"/>
              <a:t>ل</a:t>
            </a:r>
            <a:r>
              <a:rPr lang="ar-EG" sz="2400" dirty="0" smtClean="0"/>
              <a:t>اعتماد </a:t>
            </a:r>
            <a:r>
              <a:rPr lang="ar-EG" sz="2400" dirty="0"/>
              <a:t>المختبرات</a:t>
            </a:r>
          </a:p>
          <a:p>
            <a:pPr algn="ctr" rtl="1"/>
            <a:r>
              <a:rPr lang="fr-CH" sz="2800" dirty="0"/>
              <a:t/>
            </a:r>
            <a:br>
              <a:rPr lang="fr-CH" sz="2800" dirty="0"/>
            </a:br>
            <a:r>
              <a:rPr lang="ar-EG" sz="2400" dirty="0"/>
              <a:t>اتفاقية متعددة الأطراف للاعتراف المتبادل</a:t>
            </a:r>
            <a:r>
              <a:rPr lang="fr-CH" sz="2000" dirty="0"/>
              <a:t> </a:t>
            </a:r>
            <a:r>
              <a:rPr lang="fr-CH" dirty="0" err="1"/>
              <a:t>Multilateral</a:t>
            </a:r>
            <a:r>
              <a:rPr lang="fr-CH" dirty="0"/>
              <a:t> Recognition </a:t>
            </a:r>
            <a:r>
              <a:rPr lang="ar-EG" dirty="0"/>
              <a:t/>
            </a:r>
            <a:br>
              <a:rPr lang="ar-EG" dirty="0"/>
            </a:br>
            <a:r>
              <a:rPr lang="fr-CH" dirty="0"/>
              <a:t>Arrangement (MRA)</a:t>
            </a:r>
            <a:r>
              <a:rPr lang="fr-CH" sz="2000" dirty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9" grpId="0"/>
      <p:bldP spid="542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ab ble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الاعتماد</a:t>
            </a:r>
            <a:endParaRPr lang="en-US" sz="54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7525" indent="-517525" algn="r" rtl="1">
              <a:buClr>
                <a:srgbClr val="FFFFCC"/>
              </a:buClr>
              <a:buSzPct val="70000"/>
              <a:buFont typeface="Wingdings" pitchFamily="2" charset="2"/>
              <a:buChar char="q"/>
            </a:pPr>
            <a:r>
              <a:rPr lang="en-US" dirty="0">
                <a:cs typeface="+mj-cs"/>
              </a:rPr>
              <a:t> </a:t>
            </a:r>
            <a:r>
              <a:rPr lang="ar-SA" b="1" i="1" dirty="0">
                <a:cs typeface="+mj-cs"/>
              </a:rPr>
              <a:t>"شهادة من طرف </a:t>
            </a:r>
            <a:r>
              <a:rPr lang="ar-SA" b="1" i="1" dirty="0" smtClean="0">
                <a:cs typeface="+mj-cs"/>
              </a:rPr>
              <a:t>ثالث، متعلقة بجهة تقويم مطابقة، </a:t>
            </a:r>
            <a:r>
              <a:rPr lang="ar-SA" b="1" i="1" dirty="0">
                <a:cs typeface="+mj-cs"/>
              </a:rPr>
              <a:t>توضح </a:t>
            </a:r>
            <a:r>
              <a:rPr lang="ar-SA" b="1" i="1" dirty="0">
                <a:solidFill>
                  <a:srgbClr val="FF0000"/>
                </a:solidFill>
                <a:cs typeface="+mj-cs"/>
              </a:rPr>
              <a:t>إثبات رسمي لكفاءتها </a:t>
            </a:r>
            <a:r>
              <a:rPr lang="ar-SA" b="1" i="1" dirty="0">
                <a:cs typeface="+mj-cs"/>
              </a:rPr>
              <a:t>لتنفيذ مهام </a:t>
            </a:r>
            <a:r>
              <a:rPr lang="ar-SA" b="1" i="1" dirty="0" smtClean="0">
                <a:cs typeface="+mj-cs"/>
              </a:rPr>
              <a:t>تقويم </a:t>
            </a:r>
            <a:r>
              <a:rPr lang="ar-SA" b="1" i="1" dirty="0">
                <a:cs typeface="+mj-cs"/>
              </a:rPr>
              <a:t>المطابقة المحددة"</a:t>
            </a:r>
            <a:r>
              <a:rPr lang="ar-SA" b="1" dirty="0">
                <a:cs typeface="+mj-cs"/>
              </a:rPr>
              <a:t> </a:t>
            </a:r>
            <a:r>
              <a:rPr lang="ar-SA" sz="1800" b="1" dirty="0">
                <a:cs typeface="+mj-cs"/>
              </a:rPr>
              <a:t>(</a:t>
            </a:r>
            <a:r>
              <a:rPr lang="ar-SA" sz="1800" b="1" dirty="0" err="1">
                <a:cs typeface="+mj-cs"/>
              </a:rPr>
              <a:t>آيزو</a:t>
            </a:r>
            <a:r>
              <a:rPr lang="ar-SA" sz="1800" b="1" dirty="0">
                <a:cs typeface="+mj-cs"/>
              </a:rPr>
              <a:t>/</a:t>
            </a:r>
            <a:r>
              <a:rPr lang="ar-SA" sz="1800" b="1" dirty="0" err="1">
                <a:cs typeface="+mj-cs"/>
              </a:rPr>
              <a:t>آييسي</a:t>
            </a:r>
            <a:r>
              <a:rPr lang="ar-SA" sz="1800" b="1" dirty="0">
                <a:cs typeface="+mj-cs"/>
              </a:rPr>
              <a:t> 2004:17000).</a:t>
            </a:r>
            <a:endParaRPr lang="en-US" b="1" dirty="0">
              <a:cs typeface="+mj-cs"/>
            </a:endParaRPr>
          </a:p>
          <a:p>
            <a:pPr marL="517525" indent="-517525" algn="r" rtl="1">
              <a:buClr>
                <a:srgbClr val="FFFFCC"/>
              </a:buClr>
              <a:buSzPct val="70000"/>
              <a:buFont typeface="Wingdings" pitchFamily="2" charset="2"/>
              <a:buChar char="q"/>
            </a:pPr>
            <a:r>
              <a:rPr lang="ar-SA" b="1" dirty="0">
                <a:cs typeface="+mj-cs"/>
              </a:rPr>
              <a:t>يتوجه أساسا :</a:t>
            </a:r>
          </a:p>
          <a:p>
            <a:pPr marL="1033463" lvl="1" algn="r" rtl="1">
              <a:buSzPct val="50000"/>
              <a:buFont typeface="Wingdings" pitchFamily="2" charset="2"/>
              <a:buChar char="v"/>
            </a:pPr>
            <a:r>
              <a:rPr lang="ar-SA" b="1" dirty="0">
                <a:cs typeface="+mj-cs"/>
              </a:rPr>
              <a:t>لمختبرات التجارب </a:t>
            </a:r>
            <a:r>
              <a:rPr lang="ar-SA" b="1" dirty="0" smtClean="0">
                <a:cs typeface="+mj-cs"/>
              </a:rPr>
              <a:t>والمعايرة</a:t>
            </a:r>
            <a:endParaRPr lang="ar-SA" b="1" dirty="0">
              <a:cs typeface="+mj-cs"/>
            </a:endParaRPr>
          </a:p>
          <a:p>
            <a:pPr marL="1033463" lvl="1" algn="r" rtl="1">
              <a:buSzPct val="50000"/>
              <a:buFont typeface="Wingdings" pitchFamily="2" charset="2"/>
              <a:buChar char="v"/>
            </a:pPr>
            <a:r>
              <a:rPr lang="ar-SA" b="1" dirty="0">
                <a:cs typeface="+mj-cs"/>
              </a:rPr>
              <a:t>لهيئات التفتيش</a:t>
            </a:r>
          </a:p>
          <a:p>
            <a:pPr marL="1033463" lvl="1" algn="r" rtl="1">
              <a:buSzPct val="50000"/>
              <a:buFont typeface="Wingdings" pitchFamily="2" charset="2"/>
              <a:buChar char="v"/>
            </a:pPr>
            <a:r>
              <a:rPr lang="ar-SA" b="1" dirty="0" smtClean="0">
                <a:cs typeface="+mj-cs"/>
              </a:rPr>
              <a:t>للجهات </a:t>
            </a:r>
            <a:r>
              <a:rPr lang="ar-SA" b="1" dirty="0">
                <a:cs typeface="+mj-cs"/>
              </a:rPr>
              <a:t>المانحة لشهادات المطابقة للمنتجات </a:t>
            </a:r>
            <a:r>
              <a:rPr lang="ar-SA" b="1" dirty="0" smtClean="0">
                <a:cs typeface="+mj-cs"/>
              </a:rPr>
              <a:t>وأنظمة </a:t>
            </a:r>
            <a:r>
              <a:rPr lang="ar-SA" b="1" dirty="0">
                <a:cs typeface="+mj-cs"/>
              </a:rPr>
              <a:t>التدبير </a:t>
            </a:r>
            <a:r>
              <a:rPr lang="ar-SA" b="1" dirty="0" smtClean="0">
                <a:cs typeface="+mj-cs"/>
              </a:rPr>
              <a:t>والأشخاص</a:t>
            </a:r>
            <a:r>
              <a:rPr lang="en-US" b="1" dirty="0" smtClean="0">
                <a:cs typeface="+mj-cs"/>
              </a:rPr>
              <a:t> </a:t>
            </a:r>
            <a:endParaRPr lang="en-US" b="1" dirty="0">
              <a:cs typeface="+mj-cs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D52-8413-4CE2-80D1-7CF3F231BA00}" type="slidenum">
              <a:rPr lang="ar-SA"/>
              <a:pPr/>
              <a:t>3</a:t>
            </a:fld>
            <a:endParaRPr lang="en-US"/>
          </a:p>
        </p:txBody>
      </p:sp>
      <p:pic>
        <p:nvPicPr>
          <p:cNvPr id="8" name="Picture 4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825" y="0"/>
            <a:ext cx="178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308600"/>
            <a:ext cx="72977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3" descr="mon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/>
          <p:cNvSpPr/>
          <p:nvPr/>
        </p:nvSpPr>
        <p:spPr>
          <a:xfrm>
            <a:off x="-1295400" y="1600200"/>
            <a:ext cx="11963400" cy="6400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-1676400" y="1752600"/>
            <a:ext cx="11963400" cy="64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066800" y="609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</a:t>
            </a:r>
          </a:p>
        </p:txBody>
      </p:sp>
      <p:pic>
        <p:nvPicPr>
          <p:cNvPr id="13" name="Picture 27" descr="GSO NEW LOGO Hoz (2)33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31699" r="1384" b="32156"/>
          <a:stretch>
            <a:fillRect/>
          </a:stretch>
        </p:blipFill>
        <p:spPr bwMode="auto">
          <a:xfrm>
            <a:off x="6553200" y="4038600"/>
            <a:ext cx="2590800" cy="8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5337"/>
          <a:stretch>
            <a:fillRect/>
          </a:stretch>
        </p:blipFill>
        <p:spPr bwMode="auto">
          <a:xfrm>
            <a:off x="3733800" y="1219200"/>
            <a:ext cx="2745213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1066800" y="2286000"/>
            <a:ext cx="3571900" cy="20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7200" y="4876800"/>
            <a:ext cx="2850336" cy="14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Image 14" descr="Sans titre-1 copie.jpg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429" t="29118"/>
          <a:stretch>
            <a:fillRect/>
          </a:stretch>
        </p:blipFill>
        <p:spPr>
          <a:xfrm>
            <a:off x="-228600" y="4648200"/>
            <a:ext cx="4182348" cy="164307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800px-BlankMap-World-162E-flat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صورة 2" descr="Company-Formatio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648200" cy="4191000"/>
          </a:xfrm>
          <a:prstGeom prst="rect">
            <a:avLst/>
          </a:prstGeom>
        </p:spPr>
      </p:pic>
      <p:sp>
        <p:nvSpPr>
          <p:cNvPr id="4" name="Rectangle 7"/>
          <p:cNvSpPr/>
          <p:nvPr/>
        </p:nvSpPr>
        <p:spPr>
          <a:xfrm>
            <a:off x="2133600" y="533400"/>
            <a:ext cx="53687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C00000"/>
                </a:solidFill>
                <a:latin typeface="Times New Roman" pitchFamily="18" charset="0"/>
              </a:rPr>
              <a:t>الإعتماد </a:t>
            </a:r>
            <a:r>
              <a:rPr lang="ar-SA" sz="3200" b="1" dirty="0" smtClean="0">
                <a:solidFill>
                  <a:srgbClr val="000066"/>
                </a:solidFill>
                <a:latin typeface="Times New Roman" pitchFamily="18" charset="0"/>
              </a:rPr>
              <a:t>ضمن</a:t>
            </a:r>
          </a:p>
          <a:p>
            <a:pPr lvl="1"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ar-SA" sz="3200" b="1" dirty="0" err="1" smtClean="0">
                <a:solidFill>
                  <a:srgbClr val="000066"/>
                </a:solidFill>
                <a:latin typeface="Times New Roman" pitchFamily="18" charset="0"/>
              </a:rPr>
              <a:t>الإتفاقيات</a:t>
            </a:r>
            <a:r>
              <a:rPr lang="ar-SA" sz="3200" b="1" dirty="0" smtClean="0">
                <a:solidFill>
                  <a:srgbClr val="000066"/>
                </a:solidFill>
                <a:latin typeface="Times New Roman" pitchFamily="18" charset="0"/>
              </a:rPr>
              <a:t> الدولية للتجارة </a:t>
            </a:r>
            <a:r>
              <a:rPr lang="ar-SA" sz="3200" b="1" dirty="0" err="1" smtClean="0">
                <a:solidFill>
                  <a:srgbClr val="000066"/>
                </a:solidFill>
                <a:latin typeface="Times New Roman" pitchFamily="18" charset="0"/>
              </a:rPr>
              <a:t>والتقييس</a:t>
            </a:r>
            <a:endParaRPr lang="fr-FR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ستطيل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7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2247900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52E5F3D5-FAAA-4C1B-ABE3-633716D599C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6" name="Picture 4" descr="File:MERCOSUR (orthographic projection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48200"/>
            <a:ext cx="1371600" cy="1371600"/>
          </a:xfrm>
          <a:prstGeom prst="rect">
            <a:avLst/>
          </a:prstGeom>
          <a:noFill/>
        </p:spPr>
      </p:pic>
      <p:pic>
        <p:nvPicPr>
          <p:cNvPr id="3078" name="Picture 6" descr="File:North American Agreement (orthographic projection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648200"/>
            <a:ext cx="1371600" cy="1371600"/>
          </a:xfrm>
          <a:prstGeom prst="rect">
            <a:avLst/>
          </a:prstGeom>
          <a:noFill/>
        </p:spPr>
      </p:pic>
      <p:pic>
        <p:nvPicPr>
          <p:cNvPr id="8" name="صورة 7" descr="eft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2667000"/>
            <a:ext cx="1433513" cy="1433513"/>
          </a:xfrm>
          <a:prstGeom prst="rect">
            <a:avLst/>
          </a:prstGeom>
        </p:spPr>
      </p:pic>
      <p:pic>
        <p:nvPicPr>
          <p:cNvPr id="3080" name="Picture 8" descr="File:APEC members 180E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0598" y="3352800"/>
            <a:ext cx="3453398" cy="1752600"/>
          </a:xfrm>
          <a:prstGeom prst="rect">
            <a:avLst/>
          </a:prstGeom>
          <a:noFill/>
        </p:spPr>
      </p:pic>
      <p:pic>
        <p:nvPicPr>
          <p:cNvPr id="11" name="صورة 10" descr="south afric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0" y="4267200"/>
            <a:ext cx="1758315" cy="1485900"/>
          </a:xfrm>
          <a:prstGeom prst="rect">
            <a:avLst/>
          </a:prstGeom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3505200" y="609600"/>
            <a:ext cx="220980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abic Transparent" pitchFamily="2" charset="0"/>
              </a:rPr>
              <a:t>WTO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13" name="Text Box 9" descr="Papyrus"/>
          <p:cNvSpPr txBox="1">
            <a:spLocks noChangeArrowheads="1"/>
          </p:cNvSpPr>
          <p:nvPr/>
        </p:nvSpPr>
        <p:spPr bwMode="auto">
          <a:xfrm>
            <a:off x="762000" y="2895600"/>
            <a:ext cx="190285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2000" b="1" dirty="0" smtClean="0">
                <a:latin typeface="Arial" pitchFamily="34" charset="0"/>
                <a:cs typeface="Arabic Transparent" pitchFamily="2" charset="0"/>
              </a:rPr>
              <a:t>PAC / APLAC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14" name="Text Box 9" descr="Papyrus"/>
          <p:cNvSpPr txBox="1">
            <a:spLocks noChangeArrowheads="1"/>
          </p:cNvSpPr>
          <p:nvPr/>
        </p:nvSpPr>
        <p:spPr bwMode="auto">
          <a:xfrm>
            <a:off x="3886200" y="1066800"/>
            <a:ext cx="1447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abic Transparent" pitchFamily="2" charset="0"/>
              </a:rPr>
              <a:t>ILAC / IAF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15" name="Text Box 9" descr="Papyrus"/>
          <p:cNvSpPr txBox="1">
            <a:spLocks noChangeArrowheads="1"/>
          </p:cNvSpPr>
          <p:nvPr/>
        </p:nvSpPr>
        <p:spPr bwMode="auto">
          <a:xfrm>
            <a:off x="7391400" y="2209800"/>
            <a:ext cx="609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abic Transparent" pitchFamily="2" charset="0"/>
              </a:rPr>
              <a:t>EA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16" name="Text Box 9" descr="Papyrus"/>
          <p:cNvSpPr txBox="1">
            <a:spLocks noChangeArrowheads="1"/>
          </p:cNvSpPr>
          <p:nvPr/>
        </p:nvSpPr>
        <p:spPr bwMode="auto">
          <a:xfrm>
            <a:off x="6096000" y="3733800"/>
            <a:ext cx="1143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abic Transparent" pitchFamily="2" charset="0"/>
              </a:rPr>
              <a:t>SADCA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17" name="Text Box 9" descr="Papyrus"/>
          <p:cNvSpPr txBox="1">
            <a:spLocks noChangeArrowheads="1"/>
          </p:cNvSpPr>
          <p:nvPr/>
        </p:nvSpPr>
        <p:spPr bwMode="auto">
          <a:xfrm>
            <a:off x="3581400" y="4191000"/>
            <a:ext cx="1905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abic Transparent" pitchFamily="2" charset="0"/>
              </a:rPr>
              <a:t>IAAC / PAC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7010400" y="1752600"/>
            <a:ext cx="144780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abic Transparent" pitchFamily="2" charset="0"/>
              </a:rPr>
              <a:t>EU / EFTA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6248400" y="3276600"/>
            <a:ext cx="9144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abic Transparent" pitchFamily="2" charset="0"/>
              </a:rPr>
              <a:t>SADC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4800600" y="3760857"/>
            <a:ext cx="9144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abic Transparent" pitchFamily="2" charset="0"/>
              </a:rPr>
              <a:t>NAFTA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3429000" y="3760857"/>
            <a:ext cx="1295400" cy="353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abic Transparent" pitchFamily="2" charset="0"/>
              </a:rPr>
              <a:t>MERCOSUR</a:t>
            </a:r>
          </a:p>
          <a:p>
            <a:pPr algn="ctr">
              <a:spcBef>
                <a:spcPct val="50000"/>
              </a:spcBef>
            </a:pPr>
            <a:endParaRPr lang="en-US" sz="200" b="1" dirty="0">
              <a:solidFill>
                <a:schemeClr val="bg1"/>
              </a:solidFill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990600" y="2438400"/>
            <a:ext cx="144780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abic Transparent" pitchFamily="2" charset="0"/>
              </a:rPr>
              <a:t>APEC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abic Transparent" pitchFamily="2" charset="0"/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>
            <a:off x="5791200" y="1524000"/>
            <a:ext cx="1066800" cy="76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16200000" flipH="1">
            <a:off x="4991100" y="1943100"/>
            <a:ext cx="1371600" cy="990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5400000">
            <a:off x="3695700" y="2780506"/>
            <a:ext cx="1447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10800000" flipV="1">
            <a:off x="2590800" y="1752600"/>
            <a:ext cx="1066800" cy="914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عنوان 6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الإعتماد ضمن الاتفاقيات الدولية</a:t>
            </a:r>
            <a:endParaRPr lang="en-US" sz="3600" b="1" dirty="0" smtClean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52E5F3D5-FAAA-4C1B-ABE3-633716D599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شكل بيضاوي 3"/>
          <p:cNvSpPr/>
          <p:nvPr/>
        </p:nvSpPr>
        <p:spPr>
          <a:xfrm>
            <a:off x="838200" y="1431925"/>
            <a:ext cx="7772400" cy="472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شكل بيضاوي 4"/>
          <p:cNvSpPr/>
          <p:nvPr/>
        </p:nvSpPr>
        <p:spPr>
          <a:xfrm>
            <a:off x="2133600" y="3184525"/>
            <a:ext cx="5257800" cy="1447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المطابقة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286000" y="3540125"/>
            <a:ext cx="2362200" cy="76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المبادلات التجارية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rot="10800000">
            <a:off x="4559300" y="391953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1447800" y="1736725"/>
            <a:ext cx="1676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CGPM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6248400" y="1736725"/>
            <a:ext cx="1676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WTO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6248400" y="5318125"/>
            <a:ext cx="1676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ISO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828800" y="5394325"/>
            <a:ext cx="1676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ILAC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IAF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30" name="رابط مستقيم 29"/>
          <p:cNvCxnSpPr>
            <a:stCxn id="12" idx="4"/>
          </p:cNvCxnSpPr>
          <p:nvPr/>
        </p:nvCxnSpPr>
        <p:spPr>
          <a:xfrm rot="16200000" flipH="1">
            <a:off x="2552700" y="2232025"/>
            <a:ext cx="762000" cy="1295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>
            <a:off x="5743136" y="4584261"/>
            <a:ext cx="1114864" cy="7338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2667000" y="4603739"/>
            <a:ext cx="1371600" cy="762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>
            <a:endCxn id="14" idx="4"/>
          </p:cNvCxnSpPr>
          <p:nvPr/>
        </p:nvCxnSpPr>
        <p:spPr>
          <a:xfrm flipV="1">
            <a:off x="5875608" y="2498725"/>
            <a:ext cx="1210992" cy="7057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2971800" y="478472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الإعتماد</a:t>
            </a:r>
            <a:endParaRPr lang="en-US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62600" y="257492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اللوائح</a:t>
            </a:r>
            <a:endParaRPr lang="en-US" sz="24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019800" y="470852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التقييس</a:t>
            </a:r>
            <a:endParaRPr lang="en-US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981200" y="272732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المعايرة</a:t>
            </a:r>
            <a:endParaRPr lang="en-US" sz="2400" b="1" dirty="0"/>
          </a:p>
        </p:txBody>
      </p:sp>
      <p:cxnSp>
        <p:nvCxnSpPr>
          <p:cNvPr id="38" name="رابط كسهم مستقيم 37"/>
          <p:cNvCxnSpPr/>
          <p:nvPr/>
        </p:nvCxnSpPr>
        <p:spPr>
          <a:xfrm>
            <a:off x="6665452" y="1730581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 flipV="1">
            <a:off x="6223000" y="5897563"/>
            <a:ext cx="304800" cy="74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V="1">
            <a:off x="1492250" y="2314575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>
            <a:off x="1828800" y="538797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 rot="16200000" flipV="1">
            <a:off x="7740650" y="2289175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 rot="10800000">
            <a:off x="3263900" y="5984875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rot="10800000" flipV="1">
            <a:off x="2595649" y="1718593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رابط كسهم مستقيم 51"/>
          <p:cNvCxnSpPr/>
          <p:nvPr/>
        </p:nvCxnSpPr>
        <p:spPr>
          <a:xfrm rot="10800000" flipV="1">
            <a:off x="7524750" y="5280025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2909483" y="55626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ar-SA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إتفاقيات</a:t>
            </a:r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دولية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31"/>
          <p:cNvSpPr/>
          <p:nvPr/>
        </p:nvSpPr>
        <p:spPr>
          <a:xfrm>
            <a:off x="0" y="13716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7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0035" name="Picture 3" descr="mon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305925" cy="4848225"/>
          </a:xfrm>
          <a:prstGeom prst="rect">
            <a:avLst/>
          </a:prstGeom>
          <a:noFill/>
        </p:spPr>
      </p:pic>
      <p:sp>
        <p:nvSpPr>
          <p:cNvPr id="300036" name="Freeform 4"/>
          <p:cNvSpPr>
            <a:spLocks/>
          </p:cNvSpPr>
          <p:nvPr/>
        </p:nvSpPr>
        <p:spPr bwMode="auto">
          <a:xfrm>
            <a:off x="5295900" y="1781175"/>
            <a:ext cx="3806825" cy="4459288"/>
          </a:xfrm>
          <a:custGeom>
            <a:avLst/>
            <a:gdLst/>
            <a:ahLst/>
            <a:cxnLst>
              <a:cxn ang="0">
                <a:pos x="732" y="30"/>
              </a:cxn>
              <a:cxn ang="0">
                <a:pos x="432" y="126"/>
              </a:cxn>
              <a:cxn ang="0">
                <a:pos x="342" y="198"/>
              </a:cxn>
              <a:cxn ang="0">
                <a:pos x="222" y="276"/>
              </a:cxn>
              <a:cxn ang="0">
                <a:pos x="108" y="360"/>
              </a:cxn>
              <a:cxn ang="0">
                <a:pos x="42" y="438"/>
              </a:cxn>
              <a:cxn ang="0">
                <a:pos x="12" y="636"/>
              </a:cxn>
              <a:cxn ang="0">
                <a:pos x="24" y="816"/>
              </a:cxn>
              <a:cxn ang="0">
                <a:pos x="84" y="864"/>
              </a:cxn>
              <a:cxn ang="0">
                <a:pos x="102" y="1032"/>
              </a:cxn>
              <a:cxn ang="0">
                <a:pos x="186" y="1044"/>
              </a:cxn>
              <a:cxn ang="0">
                <a:pos x="486" y="1128"/>
              </a:cxn>
              <a:cxn ang="0">
                <a:pos x="636" y="1218"/>
              </a:cxn>
              <a:cxn ang="0">
                <a:pos x="690" y="1242"/>
              </a:cxn>
              <a:cxn ang="0">
                <a:pos x="768" y="1512"/>
              </a:cxn>
              <a:cxn ang="0">
                <a:pos x="744" y="1770"/>
              </a:cxn>
              <a:cxn ang="0">
                <a:pos x="738" y="2016"/>
              </a:cxn>
              <a:cxn ang="0">
                <a:pos x="942" y="2118"/>
              </a:cxn>
              <a:cxn ang="0">
                <a:pos x="1068" y="2196"/>
              </a:cxn>
              <a:cxn ang="0">
                <a:pos x="1140" y="2340"/>
              </a:cxn>
              <a:cxn ang="0">
                <a:pos x="1254" y="2496"/>
              </a:cxn>
              <a:cxn ang="0">
                <a:pos x="1566" y="2574"/>
              </a:cxn>
              <a:cxn ang="0">
                <a:pos x="1686" y="2700"/>
              </a:cxn>
              <a:cxn ang="0">
                <a:pos x="1902" y="2694"/>
              </a:cxn>
              <a:cxn ang="0">
                <a:pos x="1974" y="2670"/>
              </a:cxn>
              <a:cxn ang="0">
                <a:pos x="2202" y="2808"/>
              </a:cxn>
              <a:cxn ang="0">
                <a:pos x="2328" y="2784"/>
              </a:cxn>
              <a:cxn ang="0">
                <a:pos x="2376" y="2580"/>
              </a:cxn>
              <a:cxn ang="0">
                <a:pos x="2304" y="2436"/>
              </a:cxn>
              <a:cxn ang="0">
                <a:pos x="2088" y="2376"/>
              </a:cxn>
              <a:cxn ang="0">
                <a:pos x="1968" y="2268"/>
              </a:cxn>
              <a:cxn ang="0">
                <a:pos x="1902" y="1998"/>
              </a:cxn>
              <a:cxn ang="0">
                <a:pos x="1740" y="1800"/>
              </a:cxn>
              <a:cxn ang="0">
                <a:pos x="1686" y="1734"/>
              </a:cxn>
              <a:cxn ang="0">
                <a:pos x="1602" y="1554"/>
              </a:cxn>
              <a:cxn ang="0">
                <a:pos x="1572" y="1494"/>
              </a:cxn>
              <a:cxn ang="0">
                <a:pos x="1680" y="1344"/>
              </a:cxn>
              <a:cxn ang="0">
                <a:pos x="1860" y="1218"/>
              </a:cxn>
              <a:cxn ang="0">
                <a:pos x="2004" y="1002"/>
              </a:cxn>
              <a:cxn ang="0">
                <a:pos x="2202" y="870"/>
              </a:cxn>
              <a:cxn ang="0">
                <a:pos x="2316" y="768"/>
              </a:cxn>
              <a:cxn ang="0">
                <a:pos x="2376" y="624"/>
              </a:cxn>
              <a:cxn ang="0">
                <a:pos x="2376" y="444"/>
              </a:cxn>
              <a:cxn ang="0">
                <a:pos x="2274" y="366"/>
              </a:cxn>
              <a:cxn ang="0">
                <a:pos x="2076" y="270"/>
              </a:cxn>
              <a:cxn ang="0">
                <a:pos x="1944" y="216"/>
              </a:cxn>
              <a:cxn ang="0">
                <a:pos x="1770" y="156"/>
              </a:cxn>
              <a:cxn ang="0">
                <a:pos x="1182" y="84"/>
              </a:cxn>
              <a:cxn ang="0">
                <a:pos x="1038" y="18"/>
              </a:cxn>
            </a:cxnLst>
            <a:rect l="0" t="0" r="r" b="b"/>
            <a:pathLst>
              <a:path w="2398" h="2809">
                <a:moveTo>
                  <a:pt x="888" y="6"/>
                </a:moveTo>
                <a:cubicBezTo>
                  <a:pt x="834" y="11"/>
                  <a:pt x="786" y="24"/>
                  <a:pt x="732" y="30"/>
                </a:cubicBezTo>
                <a:cubicBezTo>
                  <a:pt x="698" y="41"/>
                  <a:pt x="666" y="44"/>
                  <a:pt x="630" y="48"/>
                </a:cubicBezTo>
                <a:cubicBezTo>
                  <a:pt x="559" y="66"/>
                  <a:pt x="493" y="85"/>
                  <a:pt x="432" y="126"/>
                </a:cubicBezTo>
                <a:cubicBezTo>
                  <a:pt x="408" y="142"/>
                  <a:pt x="380" y="172"/>
                  <a:pt x="360" y="192"/>
                </a:cubicBezTo>
                <a:cubicBezTo>
                  <a:pt x="356" y="196"/>
                  <a:pt x="348" y="195"/>
                  <a:pt x="342" y="198"/>
                </a:cubicBezTo>
                <a:cubicBezTo>
                  <a:pt x="329" y="205"/>
                  <a:pt x="316" y="212"/>
                  <a:pt x="306" y="222"/>
                </a:cubicBezTo>
                <a:cubicBezTo>
                  <a:pt x="284" y="244"/>
                  <a:pt x="252" y="266"/>
                  <a:pt x="222" y="276"/>
                </a:cubicBezTo>
                <a:cubicBezTo>
                  <a:pt x="202" y="305"/>
                  <a:pt x="167" y="316"/>
                  <a:pt x="138" y="336"/>
                </a:cubicBezTo>
                <a:cubicBezTo>
                  <a:pt x="104" y="388"/>
                  <a:pt x="149" y="327"/>
                  <a:pt x="108" y="360"/>
                </a:cubicBezTo>
                <a:cubicBezTo>
                  <a:pt x="69" y="391"/>
                  <a:pt x="123" y="369"/>
                  <a:pt x="78" y="384"/>
                </a:cubicBezTo>
                <a:cubicBezTo>
                  <a:pt x="70" y="407"/>
                  <a:pt x="55" y="418"/>
                  <a:pt x="42" y="438"/>
                </a:cubicBezTo>
                <a:cubicBezTo>
                  <a:pt x="40" y="492"/>
                  <a:pt x="44" y="547"/>
                  <a:pt x="36" y="600"/>
                </a:cubicBezTo>
                <a:cubicBezTo>
                  <a:pt x="34" y="614"/>
                  <a:pt x="17" y="622"/>
                  <a:pt x="12" y="636"/>
                </a:cubicBezTo>
                <a:cubicBezTo>
                  <a:pt x="3" y="662"/>
                  <a:pt x="8" y="648"/>
                  <a:pt x="0" y="678"/>
                </a:cubicBezTo>
                <a:cubicBezTo>
                  <a:pt x="4" y="738"/>
                  <a:pt x="7" y="765"/>
                  <a:pt x="24" y="816"/>
                </a:cubicBezTo>
                <a:cubicBezTo>
                  <a:pt x="29" y="830"/>
                  <a:pt x="34" y="847"/>
                  <a:pt x="48" y="852"/>
                </a:cubicBezTo>
                <a:cubicBezTo>
                  <a:pt x="60" y="856"/>
                  <a:pt x="84" y="864"/>
                  <a:pt x="84" y="864"/>
                </a:cubicBezTo>
                <a:cubicBezTo>
                  <a:pt x="88" y="876"/>
                  <a:pt x="95" y="887"/>
                  <a:pt x="96" y="900"/>
                </a:cubicBezTo>
                <a:cubicBezTo>
                  <a:pt x="98" y="944"/>
                  <a:pt x="94" y="989"/>
                  <a:pt x="102" y="1032"/>
                </a:cubicBezTo>
                <a:cubicBezTo>
                  <a:pt x="103" y="1038"/>
                  <a:pt x="114" y="1037"/>
                  <a:pt x="120" y="1038"/>
                </a:cubicBezTo>
                <a:cubicBezTo>
                  <a:pt x="142" y="1041"/>
                  <a:pt x="164" y="1042"/>
                  <a:pt x="186" y="1044"/>
                </a:cubicBezTo>
                <a:cubicBezTo>
                  <a:pt x="243" y="1129"/>
                  <a:pt x="294" y="1111"/>
                  <a:pt x="396" y="1116"/>
                </a:cubicBezTo>
                <a:cubicBezTo>
                  <a:pt x="442" y="1131"/>
                  <a:pt x="388" y="1115"/>
                  <a:pt x="486" y="1128"/>
                </a:cubicBezTo>
                <a:cubicBezTo>
                  <a:pt x="506" y="1131"/>
                  <a:pt x="540" y="1158"/>
                  <a:pt x="540" y="1158"/>
                </a:cubicBezTo>
                <a:cubicBezTo>
                  <a:pt x="554" y="1199"/>
                  <a:pt x="599" y="1206"/>
                  <a:pt x="636" y="1218"/>
                </a:cubicBezTo>
                <a:cubicBezTo>
                  <a:pt x="643" y="1220"/>
                  <a:pt x="647" y="1227"/>
                  <a:pt x="654" y="1230"/>
                </a:cubicBezTo>
                <a:cubicBezTo>
                  <a:pt x="666" y="1235"/>
                  <a:pt x="690" y="1242"/>
                  <a:pt x="690" y="1242"/>
                </a:cubicBezTo>
                <a:cubicBezTo>
                  <a:pt x="713" y="1277"/>
                  <a:pt x="759" y="1307"/>
                  <a:pt x="798" y="1320"/>
                </a:cubicBezTo>
                <a:cubicBezTo>
                  <a:pt x="795" y="1366"/>
                  <a:pt x="796" y="1470"/>
                  <a:pt x="768" y="1512"/>
                </a:cubicBezTo>
                <a:cubicBezTo>
                  <a:pt x="763" y="1597"/>
                  <a:pt x="761" y="1619"/>
                  <a:pt x="720" y="1680"/>
                </a:cubicBezTo>
                <a:cubicBezTo>
                  <a:pt x="725" y="1713"/>
                  <a:pt x="725" y="1742"/>
                  <a:pt x="744" y="1770"/>
                </a:cubicBezTo>
                <a:cubicBezTo>
                  <a:pt x="703" y="1798"/>
                  <a:pt x="722" y="1789"/>
                  <a:pt x="690" y="1800"/>
                </a:cubicBezTo>
                <a:cubicBezTo>
                  <a:pt x="670" y="1860"/>
                  <a:pt x="677" y="1975"/>
                  <a:pt x="738" y="2016"/>
                </a:cubicBezTo>
                <a:cubicBezTo>
                  <a:pt x="745" y="2027"/>
                  <a:pt x="749" y="2041"/>
                  <a:pt x="756" y="2052"/>
                </a:cubicBezTo>
                <a:cubicBezTo>
                  <a:pt x="803" y="2122"/>
                  <a:pt x="856" y="2109"/>
                  <a:pt x="942" y="2118"/>
                </a:cubicBezTo>
                <a:cubicBezTo>
                  <a:pt x="980" y="2131"/>
                  <a:pt x="1001" y="2157"/>
                  <a:pt x="1032" y="2178"/>
                </a:cubicBezTo>
                <a:cubicBezTo>
                  <a:pt x="1043" y="2185"/>
                  <a:pt x="1057" y="2189"/>
                  <a:pt x="1068" y="2196"/>
                </a:cubicBezTo>
                <a:cubicBezTo>
                  <a:pt x="1077" y="2231"/>
                  <a:pt x="1086" y="2267"/>
                  <a:pt x="1104" y="2298"/>
                </a:cubicBezTo>
                <a:cubicBezTo>
                  <a:pt x="1133" y="2349"/>
                  <a:pt x="1110" y="2297"/>
                  <a:pt x="1140" y="2340"/>
                </a:cubicBezTo>
                <a:cubicBezTo>
                  <a:pt x="1169" y="2381"/>
                  <a:pt x="1191" y="2431"/>
                  <a:pt x="1218" y="2472"/>
                </a:cubicBezTo>
                <a:cubicBezTo>
                  <a:pt x="1237" y="2500"/>
                  <a:pt x="1231" y="2483"/>
                  <a:pt x="1254" y="2496"/>
                </a:cubicBezTo>
                <a:cubicBezTo>
                  <a:pt x="1300" y="2522"/>
                  <a:pt x="1341" y="2551"/>
                  <a:pt x="1392" y="2568"/>
                </a:cubicBezTo>
                <a:cubicBezTo>
                  <a:pt x="1447" y="2586"/>
                  <a:pt x="1508" y="2572"/>
                  <a:pt x="1566" y="2574"/>
                </a:cubicBezTo>
                <a:cubicBezTo>
                  <a:pt x="1610" y="2585"/>
                  <a:pt x="1627" y="2622"/>
                  <a:pt x="1662" y="2646"/>
                </a:cubicBezTo>
                <a:cubicBezTo>
                  <a:pt x="1664" y="2652"/>
                  <a:pt x="1674" y="2692"/>
                  <a:pt x="1686" y="2700"/>
                </a:cubicBezTo>
                <a:cubicBezTo>
                  <a:pt x="1706" y="2712"/>
                  <a:pt x="1743" y="2715"/>
                  <a:pt x="1764" y="2718"/>
                </a:cubicBezTo>
                <a:cubicBezTo>
                  <a:pt x="1846" y="2713"/>
                  <a:pt x="1847" y="2718"/>
                  <a:pt x="1902" y="2694"/>
                </a:cubicBezTo>
                <a:cubicBezTo>
                  <a:pt x="1919" y="2686"/>
                  <a:pt x="1938" y="2682"/>
                  <a:pt x="1956" y="2676"/>
                </a:cubicBezTo>
                <a:cubicBezTo>
                  <a:pt x="1962" y="2674"/>
                  <a:pt x="1974" y="2670"/>
                  <a:pt x="1974" y="2670"/>
                </a:cubicBezTo>
                <a:cubicBezTo>
                  <a:pt x="2036" y="2680"/>
                  <a:pt x="1994" y="2678"/>
                  <a:pt x="2034" y="2712"/>
                </a:cubicBezTo>
                <a:cubicBezTo>
                  <a:pt x="2080" y="2751"/>
                  <a:pt x="2142" y="2796"/>
                  <a:pt x="2202" y="2808"/>
                </a:cubicBezTo>
                <a:cubicBezTo>
                  <a:pt x="2242" y="2806"/>
                  <a:pt x="2283" y="2809"/>
                  <a:pt x="2322" y="2802"/>
                </a:cubicBezTo>
                <a:cubicBezTo>
                  <a:pt x="2328" y="2801"/>
                  <a:pt x="2327" y="2790"/>
                  <a:pt x="2328" y="2784"/>
                </a:cubicBezTo>
                <a:cubicBezTo>
                  <a:pt x="2331" y="2758"/>
                  <a:pt x="2331" y="2732"/>
                  <a:pt x="2334" y="2706"/>
                </a:cubicBezTo>
                <a:cubicBezTo>
                  <a:pt x="2338" y="2666"/>
                  <a:pt x="2363" y="2620"/>
                  <a:pt x="2376" y="2580"/>
                </a:cubicBezTo>
                <a:cubicBezTo>
                  <a:pt x="2374" y="2548"/>
                  <a:pt x="2375" y="2516"/>
                  <a:pt x="2370" y="2484"/>
                </a:cubicBezTo>
                <a:cubicBezTo>
                  <a:pt x="2365" y="2454"/>
                  <a:pt x="2325" y="2443"/>
                  <a:pt x="2304" y="2436"/>
                </a:cubicBezTo>
                <a:cubicBezTo>
                  <a:pt x="2267" y="2424"/>
                  <a:pt x="2235" y="2394"/>
                  <a:pt x="2196" y="2388"/>
                </a:cubicBezTo>
                <a:cubicBezTo>
                  <a:pt x="2132" y="2379"/>
                  <a:pt x="2168" y="2383"/>
                  <a:pt x="2088" y="2376"/>
                </a:cubicBezTo>
                <a:cubicBezTo>
                  <a:pt x="2062" y="2359"/>
                  <a:pt x="2041" y="2339"/>
                  <a:pt x="2016" y="2322"/>
                </a:cubicBezTo>
                <a:cubicBezTo>
                  <a:pt x="2003" y="2302"/>
                  <a:pt x="1968" y="2268"/>
                  <a:pt x="1968" y="2268"/>
                </a:cubicBezTo>
                <a:cubicBezTo>
                  <a:pt x="1947" y="2204"/>
                  <a:pt x="1968" y="2273"/>
                  <a:pt x="1956" y="2112"/>
                </a:cubicBezTo>
                <a:cubicBezTo>
                  <a:pt x="1953" y="2078"/>
                  <a:pt x="1921" y="2027"/>
                  <a:pt x="1902" y="1998"/>
                </a:cubicBezTo>
                <a:cubicBezTo>
                  <a:pt x="1870" y="1950"/>
                  <a:pt x="1856" y="1899"/>
                  <a:pt x="1812" y="1860"/>
                </a:cubicBezTo>
                <a:cubicBezTo>
                  <a:pt x="1785" y="1836"/>
                  <a:pt x="1773" y="1811"/>
                  <a:pt x="1740" y="1800"/>
                </a:cubicBezTo>
                <a:cubicBezTo>
                  <a:pt x="1729" y="1789"/>
                  <a:pt x="1714" y="1782"/>
                  <a:pt x="1704" y="1770"/>
                </a:cubicBezTo>
                <a:cubicBezTo>
                  <a:pt x="1696" y="1760"/>
                  <a:pt x="1693" y="1745"/>
                  <a:pt x="1686" y="1734"/>
                </a:cubicBezTo>
                <a:cubicBezTo>
                  <a:pt x="1675" y="1677"/>
                  <a:pt x="1682" y="1595"/>
                  <a:pt x="1614" y="1572"/>
                </a:cubicBezTo>
                <a:cubicBezTo>
                  <a:pt x="1610" y="1566"/>
                  <a:pt x="1607" y="1559"/>
                  <a:pt x="1602" y="1554"/>
                </a:cubicBezTo>
                <a:cubicBezTo>
                  <a:pt x="1597" y="1549"/>
                  <a:pt x="1588" y="1548"/>
                  <a:pt x="1584" y="1542"/>
                </a:cubicBezTo>
                <a:cubicBezTo>
                  <a:pt x="1576" y="1528"/>
                  <a:pt x="1577" y="1510"/>
                  <a:pt x="1572" y="1494"/>
                </a:cubicBezTo>
                <a:cubicBezTo>
                  <a:pt x="1579" y="1455"/>
                  <a:pt x="1597" y="1371"/>
                  <a:pt x="1644" y="1350"/>
                </a:cubicBezTo>
                <a:cubicBezTo>
                  <a:pt x="1655" y="1345"/>
                  <a:pt x="1668" y="1346"/>
                  <a:pt x="1680" y="1344"/>
                </a:cubicBezTo>
                <a:cubicBezTo>
                  <a:pt x="1714" y="1337"/>
                  <a:pt x="1728" y="1328"/>
                  <a:pt x="1758" y="1308"/>
                </a:cubicBezTo>
                <a:cubicBezTo>
                  <a:pt x="1797" y="1282"/>
                  <a:pt x="1823" y="1243"/>
                  <a:pt x="1860" y="1218"/>
                </a:cubicBezTo>
                <a:cubicBezTo>
                  <a:pt x="1881" y="1187"/>
                  <a:pt x="1905" y="1159"/>
                  <a:pt x="1926" y="1128"/>
                </a:cubicBezTo>
                <a:cubicBezTo>
                  <a:pt x="1957" y="1082"/>
                  <a:pt x="1952" y="1036"/>
                  <a:pt x="2004" y="1002"/>
                </a:cubicBezTo>
                <a:cubicBezTo>
                  <a:pt x="2044" y="975"/>
                  <a:pt x="2096" y="958"/>
                  <a:pt x="2130" y="924"/>
                </a:cubicBezTo>
                <a:cubicBezTo>
                  <a:pt x="2151" y="903"/>
                  <a:pt x="2175" y="879"/>
                  <a:pt x="2202" y="870"/>
                </a:cubicBezTo>
                <a:cubicBezTo>
                  <a:pt x="2220" y="842"/>
                  <a:pt x="2257" y="809"/>
                  <a:pt x="2280" y="786"/>
                </a:cubicBezTo>
                <a:cubicBezTo>
                  <a:pt x="2289" y="777"/>
                  <a:pt x="2305" y="775"/>
                  <a:pt x="2316" y="768"/>
                </a:cubicBezTo>
                <a:cubicBezTo>
                  <a:pt x="2343" y="727"/>
                  <a:pt x="2358" y="701"/>
                  <a:pt x="2370" y="654"/>
                </a:cubicBezTo>
                <a:cubicBezTo>
                  <a:pt x="2372" y="644"/>
                  <a:pt x="2373" y="634"/>
                  <a:pt x="2376" y="624"/>
                </a:cubicBezTo>
                <a:cubicBezTo>
                  <a:pt x="2379" y="612"/>
                  <a:pt x="2388" y="588"/>
                  <a:pt x="2388" y="588"/>
                </a:cubicBezTo>
                <a:cubicBezTo>
                  <a:pt x="2386" y="540"/>
                  <a:pt x="2398" y="487"/>
                  <a:pt x="2376" y="444"/>
                </a:cubicBezTo>
                <a:cubicBezTo>
                  <a:pt x="2362" y="416"/>
                  <a:pt x="2318" y="401"/>
                  <a:pt x="2292" y="384"/>
                </a:cubicBezTo>
                <a:cubicBezTo>
                  <a:pt x="2285" y="379"/>
                  <a:pt x="2281" y="371"/>
                  <a:pt x="2274" y="366"/>
                </a:cubicBezTo>
                <a:cubicBezTo>
                  <a:pt x="2259" y="356"/>
                  <a:pt x="2237" y="350"/>
                  <a:pt x="2220" y="342"/>
                </a:cubicBezTo>
                <a:cubicBezTo>
                  <a:pt x="2172" y="318"/>
                  <a:pt x="2126" y="291"/>
                  <a:pt x="2076" y="270"/>
                </a:cubicBezTo>
                <a:cubicBezTo>
                  <a:pt x="2051" y="259"/>
                  <a:pt x="2039" y="240"/>
                  <a:pt x="2016" y="228"/>
                </a:cubicBezTo>
                <a:cubicBezTo>
                  <a:pt x="1996" y="218"/>
                  <a:pt x="1961" y="218"/>
                  <a:pt x="1944" y="216"/>
                </a:cubicBezTo>
                <a:cubicBezTo>
                  <a:pt x="1914" y="206"/>
                  <a:pt x="1894" y="192"/>
                  <a:pt x="1866" y="180"/>
                </a:cubicBezTo>
                <a:cubicBezTo>
                  <a:pt x="1837" y="168"/>
                  <a:pt x="1801" y="162"/>
                  <a:pt x="1770" y="156"/>
                </a:cubicBezTo>
                <a:cubicBezTo>
                  <a:pt x="1659" y="82"/>
                  <a:pt x="1333" y="120"/>
                  <a:pt x="1314" y="120"/>
                </a:cubicBezTo>
                <a:cubicBezTo>
                  <a:pt x="1275" y="115"/>
                  <a:pt x="1217" y="103"/>
                  <a:pt x="1182" y="84"/>
                </a:cubicBezTo>
                <a:cubicBezTo>
                  <a:pt x="1145" y="63"/>
                  <a:pt x="1115" y="50"/>
                  <a:pt x="1074" y="36"/>
                </a:cubicBezTo>
                <a:cubicBezTo>
                  <a:pt x="1061" y="32"/>
                  <a:pt x="1051" y="19"/>
                  <a:pt x="1038" y="18"/>
                </a:cubicBezTo>
                <a:cubicBezTo>
                  <a:pt x="880" y="0"/>
                  <a:pt x="929" y="47"/>
                  <a:pt x="888" y="6"/>
                </a:cubicBezTo>
                <a:close/>
              </a:path>
            </a:pathLst>
          </a:custGeom>
          <a:solidFill>
            <a:srgbClr val="FF00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60350"/>
            <a:ext cx="8610600" cy="882650"/>
          </a:xfrm>
        </p:spPr>
        <p:txBody>
          <a:bodyPr>
            <a:noAutofit/>
          </a:bodyPr>
          <a:lstStyle/>
          <a:p>
            <a:pPr rtl="1"/>
            <a:r>
              <a:rPr lang="ar-SA" sz="32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المنظمات الإقليمية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للتقييس</a:t>
            </a:r>
            <a:r>
              <a:rPr lang="ar-SA" sz="32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/>
            </a:r>
            <a:br>
              <a:rPr lang="ar-SA" sz="32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</a:br>
            <a:r>
              <a:rPr lang="ar-SA" sz="32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 والمنظمات الإقليمية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للإعتماد</a:t>
            </a:r>
            <a:endParaRPr lang="fr-FR" sz="32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3D5-FAAA-4C1B-ABE3-633716D599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0038" name="Freeform 6"/>
          <p:cNvSpPr>
            <a:spLocks/>
          </p:cNvSpPr>
          <p:nvPr/>
        </p:nvSpPr>
        <p:spPr bwMode="auto">
          <a:xfrm>
            <a:off x="4048125" y="2311400"/>
            <a:ext cx="1460500" cy="1436688"/>
          </a:xfrm>
          <a:custGeom>
            <a:avLst/>
            <a:gdLst/>
            <a:ahLst/>
            <a:cxnLst>
              <a:cxn ang="0">
                <a:pos x="135" y="266"/>
              </a:cxn>
              <a:cxn ang="0">
                <a:pos x="63" y="308"/>
              </a:cxn>
              <a:cxn ang="0">
                <a:pos x="33" y="359"/>
              </a:cxn>
              <a:cxn ang="0">
                <a:pos x="21" y="389"/>
              </a:cxn>
              <a:cxn ang="0">
                <a:pos x="9" y="413"/>
              </a:cxn>
              <a:cxn ang="0">
                <a:pos x="0" y="560"/>
              </a:cxn>
              <a:cxn ang="0">
                <a:pos x="3" y="800"/>
              </a:cxn>
              <a:cxn ang="0">
                <a:pos x="12" y="830"/>
              </a:cxn>
              <a:cxn ang="0">
                <a:pos x="15" y="866"/>
              </a:cxn>
              <a:cxn ang="0">
                <a:pos x="39" y="881"/>
              </a:cxn>
              <a:cxn ang="0">
                <a:pos x="204" y="851"/>
              </a:cxn>
              <a:cxn ang="0">
                <a:pos x="258" y="815"/>
              </a:cxn>
              <a:cxn ang="0">
                <a:pos x="294" y="851"/>
              </a:cxn>
              <a:cxn ang="0">
                <a:pos x="381" y="854"/>
              </a:cxn>
              <a:cxn ang="0">
                <a:pos x="525" y="884"/>
              </a:cxn>
              <a:cxn ang="0">
                <a:pos x="570" y="890"/>
              </a:cxn>
              <a:cxn ang="0">
                <a:pos x="588" y="866"/>
              </a:cxn>
              <a:cxn ang="0">
                <a:pos x="621" y="872"/>
              </a:cxn>
              <a:cxn ang="0">
                <a:pos x="627" y="881"/>
              </a:cxn>
              <a:cxn ang="0">
                <a:pos x="696" y="890"/>
              </a:cxn>
              <a:cxn ang="0">
                <a:pos x="786" y="863"/>
              </a:cxn>
              <a:cxn ang="0">
                <a:pos x="798" y="836"/>
              </a:cxn>
              <a:cxn ang="0">
                <a:pos x="816" y="770"/>
              </a:cxn>
              <a:cxn ang="0">
                <a:pos x="873" y="746"/>
              </a:cxn>
              <a:cxn ang="0">
                <a:pos x="891" y="734"/>
              </a:cxn>
              <a:cxn ang="0">
                <a:pos x="906" y="707"/>
              </a:cxn>
              <a:cxn ang="0">
                <a:pos x="849" y="503"/>
              </a:cxn>
              <a:cxn ang="0">
                <a:pos x="807" y="440"/>
              </a:cxn>
              <a:cxn ang="0">
                <a:pos x="792" y="422"/>
              </a:cxn>
              <a:cxn ang="0">
                <a:pos x="786" y="404"/>
              </a:cxn>
              <a:cxn ang="0">
                <a:pos x="804" y="341"/>
              </a:cxn>
              <a:cxn ang="0">
                <a:pos x="813" y="257"/>
              </a:cxn>
              <a:cxn ang="0">
                <a:pos x="822" y="230"/>
              </a:cxn>
              <a:cxn ang="0">
                <a:pos x="834" y="212"/>
              </a:cxn>
              <a:cxn ang="0">
                <a:pos x="792" y="83"/>
              </a:cxn>
              <a:cxn ang="0">
                <a:pos x="675" y="20"/>
              </a:cxn>
              <a:cxn ang="0">
                <a:pos x="570" y="17"/>
              </a:cxn>
              <a:cxn ang="0">
                <a:pos x="507" y="29"/>
              </a:cxn>
              <a:cxn ang="0">
                <a:pos x="498" y="35"/>
              </a:cxn>
              <a:cxn ang="0">
                <a:pos x="480" y="41"/>
              </a:cxn>
              <a:cxn ang="0">
                <a:pos x="471" y="44"/>
              </a:cxn>
              <a:cxn ang="0">
                <a:pos x="444" y="59"/>
              </a:cxn>
              <a:cxn ang="0">
                <a:pos x="435" y="62"/>
              </a:cxn>
              <a:cxn ang="0">
                <a:pos x="402" y="83"/>
              </a:cxn>
              <a:cxn ang="0">
                <a:pos x="306" y="146"/>
              </a:cxn>
              <a:cxn ang="0">
                <a:pos x="264" y="167"/>
              </a:cxn>
              <a:cxn ang="0">
                <a:pos x="246" y="173"/>
              </a:cxn>
              <a:cxn ang="0">
                <a:pos x="177" y="200"/>
              </a:cxn>
              <a:cxn ang="0">
                <a:pos x="135" y="266"/>
              </a:cxn>
            </a:cxnLst>
            <a:rect l="0" t="0" r="r" b="b"/>
            <a:pathLst>
              <a:path w="920" h="905">
                <a:moveTo>
                  <a:pt x="135" y="266"/>
                </a:moveTo>
                <a:cubicBezTo>
                  <a:pt x="109" y="272"/>
                  <a:pt x="82" y="289"/>
                  <a:pt x="63" y="308"/>
                </a:cubicBezTo>
                <a:cubicBezTo>
                  <a:pt x="56" y="325"/>
                  <a:pt x="48" y="349"/>
                  <a:pt x="33" y="359"/>
                </a:cubicBezTo>
                <a:cubicBezTo>
                  <a:pt x="28" y="369"/>
                  <a:pt x="26" y="379"/>
                  <a:pt x="21" y="389"/>
                </a:cubicBezTo>
                <a:cubicBezTo>
                  <a:pt x="17" y="397"/>
                  <a:pt x="9" y="413"/>
                  <a:pt x="9" y="413"/>
                </a:cubicBezTo>
                <a:cubicBezTo>
                  <a:pt x="7" y="463"/>
                  <a:pt x="5" y="511"/>
                  <a:pt x="0" y="560"/>
                </a:cubicBezTo>
                <a:cubicBezTo>
                  <a:pt x="1" y="640"/>
                  <a:pt x="1" y="720"/>
                  <a:pt x="3" y="800"/>
                </a:cubicBezTo>
                <a:cubicBezTo>
                  <a:pt x="3" y="810"/>
                  <a:pt x="12" y="830"/>
                  <a:pt x="12" y="830"/>
                </a:cubicBezTo>
                <a:cubicBezTo>
                  <a:pt x="13" y="842"/>
                  <a:pt x="13" y="854"/>
                  <a:pt x="15" y="866"/>
                </a:cubicBezTo>
                <a:cubicBezTo>
                  <a:pt x="17" y="875"/>
                  <a:pt x="39" y="881"/>
                  <a:pt x="39" y="881"/>
                </a:cubicBezTo>
                <a:cubicBezTo>
                  <a:pt x="127" y="879"/>
                  <a:pt x="142" y="882"/>
                  <a:pt x="204" y="851"/>
                </a:cubicBezTo>
                <a:cubicBezTo>
                  <a:pt x="212" y="827"/>
                  <a:pt x="235" y="819"/>
                  <a:pt x="258" y="815"/>
                </a:cubicBezTo>
                <a:cubicBezTo>
                  <a:pt x="284" y="820"/>
                  <a:pt x="278" y="850"/>
                  <a:pt x="294" y="851"/>
                </a:cubicBezTo>
                <a:cubicBezTo>
                  <a:pt x="323" y="854"/>
                  <a:pt x="352" y="853"/>
                  <a:pt x="381" y="854"/>
                </a:cubicBezTo>
                <a:cubicBezTo>
                  <a:pt x="415" y="905"/>
                  <a:pt x="448" y="882"/>
                  <a:pt x="525" y="884"/>
                </a:cubicBezTo>
                <a:cubicBezTo>
                  <a:pt x="544" y="888"/>
                  <a:pt x="550" y="893"/>
                  <a:pt x="570" y="890"/>
                </a:cubicBezTo>
                <a:cubicBezTo>
                  <a:pt x="580" y="883"/>
                  <a:pt x="584" y="878"/>
                  <a:pt x="588" y="866"/>
                </a:cubicBezTo>
                <a:cubicBezTo>
                  <a:pt x="599" y="867"/>
                  <a:pt x="612" y="865"/>
                  <a:pt x="621" y="872"/>
                </a:cubicBezTo>
                <a:cubicBezTo>
                  <a:pt x="624" y="874"/>
                  <a:pt x="624" y="880"/>
                  <a:pt x="627" y="881"/>
                </a:cubicBezTo>
                <a:cubicBezTo>
                  <a:pt x="648" y="887"/>
                  <a:pt x="674" y="884"/>
                  <a:pt x="696" y="890"/>
                </a:cubicBezTo>
                <a:cubicBezTo>
                  <a:pt x="732" y="886"/>
                  <a:pt x="756" y="883"/>
                  <a:pt x="786" y="863"/>
                </a:cubicBezTo>
                <a:cubicBezTo>
                  <a:pt x="791" y="855"/>
                  <a:pt x="798" y="836"/>
                  <a:pt x="798" y="836"/>
                </a:cubicBezTo>
                <a:cubicBezTo>
                  <a:pt x="800" y="819"/>
                  <a:pt x="797" y="781"/>
                  <a:pt x="816" y="770"/>
                </a:cubicBezTo>
                <a:cubicBezTo>
                  <a:pt x="833" y="761"/>
                  <a:pt x="855" y="752"/>
                  <a:pt x="873" y="746"/>
                </a:cubicBezTo>
                <a:cubicBezTo>
                  <a:pt x="880" y="744"/>
                  <a:pt x="891" y="734"/>
                  <a:pt x="891" y="734"/>
                </a:cubicBezTo>
                <a:cubicBezTo>
                  <a:pt x="905" y="713"/>
                  <a:pt x="901" y="723"/>
                  <a:pt x="906" y="707"/>
                </a:cubicBezTo>
                <a:cubicBezTo>
                  <a:pt x="920" y="599"/>
                  <a:pt x="914" y="568"/>
                  <a:pt x="849" y="503"/>
                </a:cubicBezTo>
                <a:cubicBezTo>
                  <a:pt x="846" y="493"/>
                  <a:pt x="816" y="454"/>
                  <a:pt x="807" y="440"/>
                </a:cubicBezTo>
                <a:cubicBezTo>
                  <a:pt x="798" y="426"/>
                  <a:pt x="799" y="437"/>
                  <a:pt x="792" y="422"/>
                </a:cubicBezTo>
                <a:cubicBezTo>
                  <a:pt x="789" y="416"/>
                  <a:pt x="786" y="404"/>
                  <a:pt x="786" y="404"/>
                </a:cubicBezTo>
                <a:cubicBezTo>
                  <a:pt x="788" y="379"/>
                  <a:pt x="790" y="362"/>
                  <a:pt x="804" y="341"/>
                </a:cubicBezTo>
                <a:cubicBezTo>
                  <a:pt x="811" y="313"/>
                  <a:pt x="807" y="285"/>
                  <a:pt x="813" y="257"/>
                </a:cubicBezTo>
                <a:cubicBezTo>
                  <a:pt x="815" y="248"/>
                  <a:pt x="817" y="238"/>
                  <a:pt x="822" y="230"/>
                </a:cubicBezTo>
                <a:cubicBezTo>
                  <a:pt x="826" y="224"/>
                  <a:pt x="834" y="212"/>
                  <a:pt x="834" y="212"/>
                </a:cubicBezTo>
                <a:cubicBezTo>
                  <a:pt x="845" y="167"/>
                  <a:pt x="845" y="101"/>
                  <a:pt x="792" y="83"/>
                </a:cubicBezTo>
                <a:cubicBezTo>
                  <a:pt x="760" y="59"/>
                  <a:pt x="714" y="30"/>
                  <a:pt x="675" y="20"/>
                </a:cubicBezTo>
                <a:cubicBezTo>
                  <a:pt x="645" y="0"/>
                  <a:pt x="603" y="14"/>
                  <a:pt x="570" y="17"/>
                </a:cubicBezTo>
                <a:cubicBezTo>
                  <a:pt x="549" y="21"/>
                  <a:pt x="527" y="20"/>
                  <a:pt x="507" y="29"/>
                </a:cubicBezTo>
                <a:cubicBezTo>
                  <a:pt x="504" y="30"/>
                  <a:pt x="501" y="34"/>
                  <a:pt x="498" y="35"/>
                </a:cubicBezTo>
                <a:cubicBezTo>
                  <a:pt x="492" y="38"/>
                  <a:pt x="486" y="39"/>
                  <a:pt x="480" y="41"/>
                </a:cubicBezTo>
                <a:cubicBezTo>
                  <a:pt x="477" y="42"/>
                  <a:pt x="471" y="44"/>
                  <a:pt x="471" y="44"/>
                </a:cubicBezTo>
                <a:cubicBezTo>
                  <a:pt x="458" y="57"/>
                  <a:pt x="466" y="52"/>
                  <a:pt x="444" y="59"/>
                </a:cubicBezTo>
                <a:cubicBezTo>
                  <a:pt x="441" y="60"/>
                  <a:pt x="435" y="62"/>
                  <a:pt x="435" y="62"/>
                </a:cubicBezTo>
                <a:cubicBezTo>
                  <a:pt x="427" y="75"/>
                  <a:pt x="415" y="76"/>
                  <a:pt x="402" y="83"/>
                </a:cubicBezTo>
                <a:cubicBezTo>
                  <a:pt x="369" y="101"/>
                  <a:pt x="337" y="125"/>
                  <a:pt x="306" y="146"/>
                </a:cubicBezTo>
                <a:cubicBezTo>
                  <a:pt x="293" y="155"/>
                  <a:pt x="279" y="163"/>
                  <a:pt x="264" y="167"/>
                </a:cubicBezTo>
                <a:cubicBezTo>
                  <a:pt x="258" y="169"/>
                  <a:pt x="246" y="173"/>
                  <a:pt x="246" y="173"/>
                </a:cubicBezTo>
                <a:cubicBezTo>
                  <a:pt x="225" y="189"/>
                  <a:pt x="198" y="182"/>
                  <a:pt x="177" y="200"/>
                </a:cubicBezTo>
                <a:cubicBezTo>
                  <a:pt x="155" y="218"/>
                  <a:pt x="153" y="248"/>
                  <a:pt x="135" y="2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9" name="Freeform 7"/>
          <p:cNvSpPr>
            <a:spLocks/>
          </p:cNvSpPr>
          <p:nvPr/>
        </p:nvSpPr>
        <p:spPr bwMode="auto">
          <a:xfrm>
            <a:off x="3838574" y="3578225"/>
            <a:ext cx="2257425" cy="1069975"/>
          </a:xfrm>
          <a:custGeom>
            <a:avLst/>
            <a:gdLst/>
            <a:ahLst/>
            <a:cxnLst>
              <a:cxn ang="0">
                <a:pos x="195" y="92"/>
              </a:cxn>
              <a:cxn ang="0">
                <a:pos x="147" y="107"/>
              </a:cxn>
              <a:cxn ang="0">
                <a:pos x="129" y="119"/>
              </a:cxn>
              <a:cxn ang="0">
                <a:pos x="117" y="125"/>
              </a:cxn>
              <a:cxn ang="0">
                <a:pos x="99" y="137"/>
              </a:cxn>
              <a:cxn ang="0">
                <a:pos x="54" y="227"/>
              </a:cxn>
              <a:cxn ang="0">
                <a:pos x="48" y="236"/>
              </a:cxn>
              <a:cxn ang="0">
                <a:pos x="39" y="239"/>
              </a:cxn>
              <a:cxn ang="0">
                <a:pos x="27" y="269"/>
              </a:cxn>
              <a:cxn ang="0">
                <a:pos x="12" y="341"/>
              </a:cxn>
              <a:cxn ang="0">
                <a:pos x="9" y="350"/>
              </a:cxn>
              <a:cxn ang="0">
                <a:pos x="6" y="362"/>
              </a:cxn>
              <a:cxn ang="0">
                <a:pos x="0" y="380"/>
              </a:cxn>
              <a:cxn ang="0">
                <a:pos x="9" y="440"/>
              </a:cxn>
              <a:cxn ang="0">
                <a:pos x="27" y="446"/>
              </a:cxn>
              <a:cxn ang="0">
                <a:pos x="90" y="461"/>
              </a:cxn>
              <a:cxn ang="0">
                <a:pos x="201" y="458"/>
              </a:cxn>
              <a:cxn ang="0">
                <a:pos x="270" y="443"/>
              </a:cxn>
              <a:cxn ang="0">
                <a:pos x="507" y="434"/>
              </a:cxn>
              <a:cxn ang="0">
                <a:pos x="591" y="431"/>
              </a:cxn>
              <a:cxn ang="0">
                <a:pos x="705" y="437"/>
              </a:cxn>
              <a:cxn ang="0">
                <a:pos x="729" y="443"/>
              </a:cxn>
              <a:cxn ang="0">
                <a:pos x="831" y="428"/>
              </a:cxn>
              <a:cxn ang="0">
                <a:pos x="915" y="425"/>
              </a:cxn>
              <a:cxn ang="0">
                <a:pos x="942" y="446"/>
              </a:cxn>
              <a:cxn ang="0">
                <a:pos x="978" y="554"/>
              </a:cxn>
              <a:cxn ang="0">
                <a:pos x="1014" y="551"/>
              </a:cxn>
              <a:cxn ang="0">
                <a:pos x="1011" y="536"/>
              </a:cxn>
              <a:cxn ang="0">
                <a:pos x="981" y="461"/>
              </a:cxn>
              <a:cxn ang="0">
                <a:pos x="957" y="428"/>
              </a:cxn>
              <a:cxn ang="0">
                <a:pos x="942" y="401"/>
              </a:cxn>
              <a:cxn ang="0">
                <a:pos x="978" y="368"/>
              </a:cxn>
              <a:cxn ang="0">
                <a:pos x="999" y="461"/>
              </a:cxn>
              <a:cxn ang="0">
                <a:pos x="1029" y="461"/>
              </a:cxn>
              <a:cxn ang="0">
                <a:pos x="1056" y="512"/>
              </a:cxn>
              <a:cxn ang="0">
                <a:pos x="1125" y="518"/>
              </a:cxn>
              <a:cxn ang="0">
                <a:pos x="1224" y="515"/>
              </a:cxn>
              <a:cxn ang="0">
                <a:pos x="1251" y="482"/>
              </a:cxn>
              <a:cxn ang="0">
                <a:pos x="1284" y="452"/>
              </a:cxn>
              <a:cxn ang="0">
                <a:pos x="1251" y="287"/>
              </a:cxn>
              <a:cxn ang="0">
                <a:pos x="1227" y="263"/>
              </a:cxn>
              <a:cxn ang="0">
                <a:pos x="1188" y="224"/>
              </a:cxn>
              <a:cxn ang="0">
                <a:pos x="1158" y="194"/>
              </a:cxn>
              <a:cxn ang="0">
                <a:pos x="1137" y="170"/>
              </a:cxn>
              <a:cxn ang="0">
                <a:pos x="1086" y="86"/>
              </a:cxn>
              <a:cxn ang="0">
                <a:pos x="1023" y="23"/>
              </a:cxn>
              <a:cxn ang="0">
                <a:pos x="996" y="2"/>
              </a:cxn>
              <a:cxn ang="0">
                <a:pos x="945" y="5"/>
              </a:cxn>
              <a:cxn ang="0">
                <a:pos x="915" y="50"/>
              </a:cxn>
              <a:cxn ang="0">
                <a:pos x="831" y="95"/>
              </a:cxn>
              <a:cxn ang="0">
                <a:pos x="576" y="92"/>
              </a:cxn>
              <a:cxn ang="0">
                <a:pos x="549" y="83"/>
              </a:cxn>
              <a:cxn ang="0">
                <a:pos x="405" y="44"/>
              </a:cxn>
              <a:cxn ang="0">
                <a:pos x="267" y="44"/>
              </a:cxn>
              <a:cxn ang="0">
                <a:pos x="240" y="56"/>
              </a:cxn>
              <a:cxn ang="0">
                <a:pos x="231" y="59"/>
              </a:cxn>
              <a:cxn ang="0">
                <a:pos x="216" y="77"/>
              </a:cxn>
              <a:cxn ang="0">
                <a:pos x="195" y="92"/>
              </a:cxn>
            </a:cxnLst>
            <a:rect l="0" t="0" r="r" b="b"/>
            <a:pathLst>
              <a:path w="1303" h="557">
                <a:moveTo>
                  <a:pt x="195" y="92"/>
                </a:moveTo>
                <a:cubicBezTo>
                  <a:pt x="181" y="101"/>
                  <a:pt x="163" y="104"/>
                  <a:pt x="147" y="107"/>
                </a:cubicBezTo>
                <a:cubicBezTo>
                  <a:pt x="141" y="111"/>
                  <a:pt x="135" y="116"/>
                  <a:pt x="129" y="119"/>
                </a:cubicBezTo>
                <a:cubicBezTo>
                  <a:pt x="125" y="121"/>
                  <a:pt x="121" y="123"/>
                  <a:pt x="117" y="125"/>
                </a:cubicBezTo>
                <a:cubicBezTo>
                  <a:pt x="111" y="129"/>
                  <a:pt x="99" y="137"/>
                  <a:pt x="99" y="137"/>
                </a:cubicBezTo>
                <a:cubicBezTo>
                  <a:pt x="82" y="163"/>
                  <a:pt x="80" y="210"/>
                  <a:pt x="54" y="227"/>
                </a:cubicBezTo>
                <a:cubicBezTo>
                  <a:pt x="52" y="230"/>
                  <a:pt x="51" y="234"/>
                  <a:pt x="48" y="236"/>
                </a:cubicBezTo>
                <a:cubicBezTo>
                  <a:pt x="46" y="238"/>
                  <a:pt x="41" y="237"/>
                  <a:pt x="39" y="239"/>
                </a:cubicBezTo>
                <a:cubicBezTo>
                  <a:pt x="34" y="246"/>
                  <a:pt x="32" y="261"/>
                  <a:pt x="27" y="269"/>
                </a:cubicBezTo>
                <a:cubicBezTo>
                  <a:pt x="25" y="295"/>
                  <a:pt x="31" y="322"/>
                  <a:pt x="12" y="341"/>
                </a:cubicBezTo>
                <a:cubicBezTo>
                  <a:pt x="11" y="344"/>
                  <a:pt x="10" y="347"/>
                  <a:pt x="9" y="350"/>
                </a:cubicBezTo>
                <a:cubicBezTo>
                  <a:pt x="8" y="354"/>
                  <a:pt x="7" y="358"/>
                  <a:pt x="6" y="362"/>
                </a:cubicBezTo>
                <a:cubicBezTo>
                  <a:pt x="4" y="368"/>
                  <a:pt x="0" y="380"/>
                  <a:pt x="0" y="380"/>
                </a:cubicBezTo>
                <a:cubicBezTo>
                  <a:pt x="4" y="424"/>
                  <a:pt x="0" y="404"/>
                  <a:pt x="9" y="440"/>
                </a:cubicBezTo>
                <a:cubicBezTo>
                  <a:pt x="11" y="446"/>
                  <a:pt x="21" y="444"/>
                  <a:pt x="27" y="446"/>
                </a:cubicBezTo>
                <a:cubicBezTo>
                  <a:pt x="48" y="453"/>
                  <a:pt x="69" y="456"/>
                  <a:pt x="90" y="461"/>
                </a:cubicBezTo>
                <a:cubicBezTo>
                  <a:pt x="127" y="460"/>
                  <a:pt x="164" y="460"/>
                  <a:pt x="201" y="458"/>
                </a:cubicBezTo>
                <a:cubicBezTo>
                  <a:pt x="223" y="457"/>
                  <a:pt x="246" y="445"/>
                  <a:pt x="270" y="443"/>
                </a:cubicBezTo>
                <a:cubicBezTo>
                  <a:pt x="345" y="418"/>
                  <a:pt x="428" y="435"/>
                  <a:pt x="507" y="434"/>
                </a:cubicBezTo>
                <a:cubicBezTo>
                  <a:pt x="546" y="421"/>
                  <a:pt x="519" y="428"/>
                  <a:pt x="591" y="431"/>
                </a:cubicBezTo>
                <a:cubicBezTo>
                  <a:pt x="635" y="446"/>
                  <a:pt x="580" y="428"/>
                  <a:pt x="705" y="437"/>
                </a:cubicBezTo>
                <a:cubicBezTo>
                  <a:pt x="713" y="438"/>
                  <a:pt x="729" y="443"/>
                  <a:pt x="729" y="443"/>
                </a:cubicBezTo>
                <a:cubicBezTo>
                  <a:pt x="880" y="438"/>
                  <a:pt x="775" y="447"/>
                  <a:pt x="831" y="428"/>
                </a:cubicBezTo>
                <a:cubicBezTo>
                  <a:pt x="847" y="404"/>
                  <a:pt x="890" y="419"/>
                  <a:pt x="915" y="425"/>
                </a:cubicBezTo>
                <a:cubicBezTo>
                  <a:pt x="925" y="431"/>
                  <a:pt x="932" y="440"/>
                  <a:pt x="942" y="446"/>
                </a:cubicBezTo>
                <a:cubicBezTo>
                  <a:pt x="944" y="486"/>
                  <a:pt x="942" y="530"/>
                  <a:pt x="978" y="554"/>
                </a:cubicBezTo>
                <a:cubicBezTo>
                  <a:pt x="990" y="553"/>
                  <a:pt x="1003" y="557"/>
                  <a:pt x="1014" y="551"/>
                </a:cubicBezTo>
                <a:cubicBezTo>
                  <a:pt x="1018" y="549"/>
                  <a:pt x="1012" y="541"/>
                  <a:pt x="1011" y="536"/>
                </a:cubicBezTo>
                <a:cubicBezTo>
                  <a:pt x="1008" y="508"/>
                  <a:pt x="1006" y="478"/>
                  <a:pt x="981" y="461"/>
                </a:cubicBezTo>
                <a:cubicBezTo>
                  <a:pt x="972" y="448"/>
                  <a:pt x="971" y="437"/>
                  <a:pt x="957" y="428"/>
                </a:cubicBezTo>
                <a:cubicBezTo>
                  <a:pt x="943" y="407"/>
                  <a:pt x="947" y="417"/>
                  <a:pt x="942" y="401"/>
                </a:cubicBezTo>
                <a:cubicBezTo>
                  <a:pt x="946" y="345"/>
                  <a:pt x="937" y="354"/>
                  <a:pt x="978" y="368"/>
                </a:cubicBezTo>
                <a:cubicBezTo>
                  <a:pt x="997" y="396"/>
                  <a:pt x="965" y="450"/>
                  <a:pt x="999" y="461"/>
                </a:cubicBezTo>
                <a:cubicBezTo>
                  <a:pt x="1006" y="460"/>
                  <a:pt x="1021" y="455"/>
                  <a:pt x="1029" y="461"/>
                </a:cubicBezTo>
                <a:cubicBezTo>
                  <a:pt x="1042" y="471"/>
                  <a:pt x="1037" y="509"/>
                  <a:pt x="1056" y="512"/>
                </a:cubicBezTo>
                <a:cubicBezTo>
                  <a:pt x="1079" y="516"/>
                  <a:pt x="1125" y="518"/>
                  <a:pt x="1125" y="518"/>
                </a:cubicBezTo>
                <a:cubicBezTo>
                  <a:pt x="1158" y="517"/>
                  <a:pt x="1192" y="521"/>
                  <a:pt x="1224" y="515"/>
                </a:cubicBezTo>
                <a:cubicBezTo>
                  <a:pt x="1225" y="515"/>
                  <a:pt x="1244" y="487"/>
                  <a:pt x="1251" y="482"/>
                </a:cubicBezTo>
                <a:cubicBezTo>
                  <a:pt x="1259" y="471"/>
                  <a:pt x="1271" y="456"/>
                  <a:pt x="1284" y="452"/>
                </a:cubicBezTo>
                <a:cubicBezTo>
                  <a:pt x="1283" y="402"/>
                  <a:pt x="1303" y="321"/>
                  <a:pt x="1251" y="287"/>
                </a:cubicBezTo>
                <a:cubicBezTo>
                  <a:pt x="1244" y="277"/>
                  <a:pt x="1237" y="270"/>
                  <a:pt x="1227" y="263"/>
                </a:cubicBezTo>
                <a:cubicBezTo>
                  <a:pt x="1218" y="249"/>
                  <a:pt x="1202" y="234"/>
                  <a:pt x="1188" y="224"/>
                </a:cubicBezTo>
                <a:cubicBezTo>
                  <a:pt x="1181" y="213"/>
                  <a:pt x="1169" y="201"/>
                  <a:pt x="1158" y="194"/>
                </a:cubicBezTo>
                <a:cubicBezTo>
                  <a:pt x="1144" y="173"/>
                  <a:pt x="1152" y="180"/>
                  <a:pt x="1137" y="170"/>
                </a:cubicBezTo>
                <a:cubicBezTo>
                  <a:pt x="1125" y="133"/>
                  <a:pt x="1120" y="108"/>
                  <a:pt x="1086" y="86"/>
                </a:cubicBezTo>
                <a:cubicBezTo>
                  <a:pt x="1070" y="61"/>
                  <a:pt x="1045" y="43"/>
                  <a:pt x="1023" y="23"/>
                </a:cubicBezTo>
                <a:cubicBezTo>
                  <a:pt x="999" y="1"/>
                  <a:pt x="1015" y="8"/>
                  <a:pt x="996" y="2"/>
                </a:cubicBezTo>
                <a:cubicBezTo>
                  <a:pt x="979" y="3"/>
                  <a:pt x="961" y="0"/>
                  <a:pt x="945" y="5"/>
                </a:cubicBezTo>
                <a:cubicBezTo>
                  <a:pt x="938" y="7"/>
                  <a:pt x="920" y="42"/>
                  <a:pt x="915" y="50"/>
                </a:cubicBezTo>
                <a:cubicBezTo>
                  <a:pt x="899" y="74"/>
                  <a:pt x="858" y="86"/>
                  <a:pt x="831" y="95"/>
                </a:cubicBezTo>
                <a:cubicBezTo>
                  <a:pt x="746" y="94"/>
                  <a:pt x="661" y="95"/>
                  <a:pt x="576" y="92"/>
                </a:cubicBezTo>
                <a:cubicBezTo>
                  <a:pt x="567" y="92"/>
                  <a:pt x="549" y="83"/>
                  <a:pt x="549" y="83"/>
                </a:cubicBezTo>
                <a:cubicBezTo>
                  <a:pt x="515" y="32"/>
                  <a:pt x="465" y="46"/>
                  <a:pt x="405" y="44"/>
                </a:cubicBezTo>
                <a:cubicBezTo>
                  <a:pt x="362" y="30"/>
                  <a:pt x="312" y="41"/>
                  <a:pt x="267" y="44"/>
                </a:cubicBezTo>
                <a:cubicBezTo>
                  <a:pt x="253" y="54"/>
                  <a:pt x="261" y="49"/>
                  <a:pt x="240" y="56"/>
                </a:cubicBezTo>
                <a:cubicBezTo>
                  <a:pt x="237" y="57"/>
                  <a:pt x="231" y="59"/>
                  <a:pt x="231" y="59"/>
                </a:cubicBezTo>
                <a:cubicBezTo>
                  <a:pt x="227" y="65"/>
                  <a:pt x="222" y="74"/>
                  <a:pt x="216" y="77"/>
                </a:cubicBezTo>
                <a:cubicBezTo>
                  <a:pt x="193" y="90"/>
                  <a:pt x="201" y="74"/>
                  <a:pt x="195" y="92"/>
                </a:cubicBezTo>
                <a:close/>
              </a:path>
            </a:pathLst>
          </a:custGeom>
          <a:solidFill>
            <a:srgbClr val="99FF33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0" name="Freeform 8"/>
          <p:cNvSpPr>
            <a:spLocks/>
          </p:cNvSpPr>
          <p:nvPr/>
        </p:nvSpPr>
        <p:spPr bwMode="auto">
          <a:xfrm>
            <a:off x="6443663" y="3860800"/>
            <a:ext cx="1400175" cy="1228725"/>
          </a:xfrm>
          <a:custGeom>
            <a:avLst/>
            <a:gdLst/>
            <a:ahLst/>
            <a:cxnLst>
              <a:cxn ang="0">
                <a:pos x="132" y="47"/>
              </a:cxn>
              <a:cxn ang="0">
                <a:pos x="96" y="143"/>
              </a:cxn>
              <a:cxn ang="0">
                <a:pos x="60" y="347"/>
              </a:cxn>
              <a:cxn ang="0">
                <a:pos x="12" y="419"/>
              </a:cxn>
              <a:cxn ang="0">
                <a:pos x="0" y="455"/>
              </a:cxn>
              <a:cxn ang="0">
                <a:pos x="24" y="563"/>
              </a:cxn>
              <a:cxn ang="0">
                <a:pos x="66" y="695"/>
              </a:cxn>
              <a:cxn ang="0">
                <a:pos x="360" y="737"/>
              </a:cxn>
              <a:cxn ang="0">
                <a:pos x="540" y="773"/>
              </a:cxn>
              <a:cxn ang="0">
                <a:pos x="648" y="767"/>
              </a:cxn>
              <a:cxn ang="0">
                <a:pos x="684" y="743"/>
              </a:cxn>
              <a:cxn ang="0">
                <a:pos x="726" y="737"/>
              </a:cxn>
              <a:cxn ang="0">
                <a:pos x="816" y="671"/>
              </a:cxn>
              <a:cxn ang="0">
                <a:pos x="846" y="635"/>
              </a:cxn>
              <a:cxn ang="0">
                <a:pos x="858" y="599"/>
              </a:cxn>
              <a:cxn ang="0">
                <a:pos x="882" y="563"/>
              </a:cxn>
              <a:cxn ang="0">
                <a:pos x="804" y="329"/>
              </a:cxn>
              <a:cxn ang="0">
                <a:pos x="780" y="317"/>
              </a:cxn>
              <a:cxn ang="0">
                <a:pos x="708" y="269"/>
              </a:cxn>
              <a:cxn ang="0">
                <a:pos x="678" y="185"/>
              </a:cxn>
              <a:cxn ang="0">
                <a:pos x="660" y="107"/>
              </a:cxn>
              <a:cxn ang="0">
                <a:pos x="588" y="65"/>
              </a:cxn>
              <a:cxn ang="0">
                <a:pos x="462" y="11"/>
              </a:cxn>
              <a:cxn ang="0">
                <a:pos x="336" y="17"/>
              </a:cxn>
              <a:cxn ang="0">
                <a:pos x="300" y="35"/>
              </a:cxn>
              <a:cxn ang="0">
                <a:pos x="132" y="47"/>
              </a:cxn>
            </a:cxnLst>
            <a:rect l="0" t="0" r="r" b="b"/>
            <a:pathLst>
              <a:path w="882" h="774">
                <a:moveTo>
                  <a:pt x="132" y="47"/>
                </a:moveTo>
                <a:cubicBezTo>
                  <a:pt x="121" y="80"/>
                  <a:pt x="115" y="114"/>
                  <a:pt x="96" y="143"/>
                </a:cubicBezTo>
                <a:cubicBezTo>
                  <a:pt x="91" y="273"/>
                  <a:pt x="111" y="270"/>
                  <a:pt x="60" y="347"/>
                </a:cubicBezTo>
                <a:cubicBezTo>
                  <a:pt x="46" y="368"/>
                  <a:pt x="20" y="395"/>
                  <a:pt x="12" y="419"/>
                </a:cubicBezTo>
                <a:cubicBezTo>
                  <a:pt x="8" y="431"/>
                  <a:pt x="0" y="455"/>
                  <a:pt x="0" y="455"/>
                </a:cubicBezTo>
                <a:cubicBezTo>
                  <a:pt x="6" y="491"/>
                  <a:pt x="12" y="528"/>
                  <a:pt x="24" y="563"/>
                </a:cubicBezTo>
                <a:cubicBezTo>
                  <a:pt x="27" y="590"/>
                  <a:pt x="37" y="675"/>
                  <a:pt x="66" y="695"/>
                </a:cubicBezTo>
                <a:cubicBezTo>
                  <a:pt x="146" y="748"/>
                  <a:pt x="270" y="730"/>
                  <a:pt x="360" y="737"/>
                </a:cubicBezTo>
                <a:cubicBezTo>
                  <a:pt x="429" y="754"/>
                  <a:pt x="465" y="767"/>
                  <a:pt x="540" y="773"/>
                </a:cubicBezTo>
                <a:cubicBezTo>
                  <a:pt x="576" y="771"/>
                  <a:pt x="613" y="774"/>
                  <a:pt x="648" y="767"/>
                </a:cubicBezTo>
                <a:cubicBezTo>
                  <a:pt x="662" y="764"/>
                  <a:pt x="670" y="745"/>
                  <a:pt x="684" y="743"/>
                </a:cubicBezTo>
                <a:cubicBezTo>
                  <a:pt x="698" y="741"/>
                  <a:pt x="712" y="739"/>
                  <a:pt x="726" y="737"/>
                </a:cubicBezTo>
                <a:cubicBezTo>
                  <a:pt x="759" y="715"/>
                  <a:pt x="775" y="681"/>
                  <a:pt x="816" y="671"/>
                </a:cubicBezTo>
                <a:cubicBezTo>
                  <a:pt x="825" y="658"/>
                  <a:pt x="838" y="649"/>
                  <a:pt x="846" y="635"/>
                </a:cubicBezTo>
                <a:cubicBezTo>
                  <a:pt x="852" y="624"/>
                  <a:pt x="851" y="610"/>
                  <a:pt x="858" y="599"/>
                </a:cubicBezTo>
                <a:cubicBezTo>
                  <a:pt x="866" y="587"/>
                  <a:pt x="882" y="563"/>
                  <a:pt x="882" y="563"/>
                </a:cubicBezTo>
                <a:cubicBezTo>
                  <a:pt x="871" y="455"/>
                  <a:pt x="862" y="416"/>
                  <a:pt x="804" y="329"/>
                </a:cubicBezTo>
                <a:cubicBezTo>
                  <a:pt x="799" y="322"/>
                  <a:pt x="787" y="322"/>
                  <a:pt x="780" y="317"/>
                </a:cubicBezTo>
                <a:cubicBezTo>
                  <a:pt x="755" y="299"/>
                  <a:pt x="738" y="279"/>
                  <a:pt x="708" y="269"/>
                </a:cubicBezTo>
                <a:cubicBezTo>
                  <a:pt x="690" y="241"/>
                  <a:pt x="696" y="213"/>
                  <a:pt x="678" y="185"/>
                </a:cubicBezTo>
                <a:cubicBezTo>
                  <a:pt x="675" y="164"/>
                  <a:pt x="673" y="126"/>
                  <a:pt x="660" y="107"/>
                </a:cubicBezTo>
                <a:cubicBezTo>
                  <a:pt x="640" y="77"/>
                  <a:pt x="615" y="83"/>
                  <a:pt x="588" y="65"/>
                </a:cubicBezTo>
                <a:cubicBezTo>
                  <a:pt x="549" y="39"/>
                  <a:pt x="506" y="26"/>
                  <a:pt x="462" y="11"/>
                </a:cubicBezTo>
                <a:cubicBezTo>
                  <a:pt x="420" y="13"/>
                  <a:pt x="378" y="12"/>
                  <a:pt x="336" y="17"/>
                </a:cubicBezTo>
                <a:cubicBezTo>
                  <a:pt x="234" y="30"/>
                  <a:pt x="394" y="29"/>
                  <a:pt x="300" y="35"/>
                </a:cubicBezTo>
                <a:cubicBezTo>
                  <a:pt x="128" y="46"/>
                  <a:pt x="85" y="0"/>
                  <a:pt x="132" y="47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1" name="Freeform 9"/>
          <p:cNvSpPr>
            <a:spLocks/>
          </p:cNvSpPr>
          <p:nvPr/>
        </p:nvSpPr>
        <p:spPr bwMode="auto">
          <a:xfrm>
            <a:off x="5264150" y="2065338"/>
            <a:ext cx="3844925" cy="1411287"/>
          </a:xfrm>
          <a:custGeom>
            <a:avLst/>
            <a:gdLst/>
            <a:ahLst/>
            <a:cxnLst>
              <a:cxn ang="0">
                <a:pos x="86" y="241"/>
              </a:cxn>
              <a:cxn ang="0">
                <a:pos x="56" y="331"/>
              </a:cxn>
              <a:cxn ang="0">
                <a:pos x="38" y="457"/>
              </a:cxn>
              <a:cxn ang="0">
                <a:pos x="2" y="511"/>
              </a:cxn>
              <a:cxn ang="0">
                <a:pos x="44" y="583"/>
              </a:cxn>
              <a:cxn ang="0">
                <a:pos x="80" y="643"/>
              </a:cxn>
              <a:cxn ang="0">
                <a:pos x="104" y="697"/>
              </a:cxn>
              <a:cxn ang="0">
                <a:pos x="140" y="793"/>
              </a:cxn>
              <a:cxn ang="0">
                <a:pos x="176" y="865"/>
              </a:cxn>
              <a:cxn ang="0">
                <a:pos x="266" y="889"/>
              </a:cxn>
              <a:cxn ang="0">
                <a:pos x="1184" y="871"/>
              </a:cxn>
              <a:cxn ang="0">
                <a:pos x="1238" y="841"/>
              </a:cxn>
              <a:cxn ang="0">
                <a:pos x="1274" y="829"/>
              </a:cxn>
              <a:cxn ang="0">
                <a:pos x="1820" y="829"/>
              </a:cxn>
              <a:cxn ang="0">
                <a:pos x="1952" y="793"/>
              </a:cxn>
              <a:cxn ang="0">
                <a:pos x="2072" y="757"/>
              </a:cxn>
              <a:cxn ang="0">
                <a:pos x="2156" y="697"/>
              </a:cxn>
              <a:cxn ang="0">
                <a:pos x="2228" y="637"/>
              </a:cxn>
              <a:cxn ang="0">
                <a:pos x="2294" y="631"/>
              </a:cxn>
              <a:cxn ang="0">
                <a:pos x="2312" y="613"/>
              </a:cxn>
              <a:cxn ang="0">
                <a:pos x="2324" y="577"/>
              </a:cxn>
              <a:cxn ang="0">
                <a:pos x="2378" y="481"/>
              </a:cxn>
              <a:cxn ang="0">
                <a:pos x="2402" y="427"/>
              </a:cxn>
              <a:cxn ang="0">
                <a:pos x="2378" y="289"/>
              </a:cxn>
              <a:cxn ang="0">
                <a:pos x="2330" y="259"/>
              </a:cxn>
              <a:cxn ang="0">
                <a:pos x="2006" y="253"/>
              </a:cxn>
              <a:cxn ang="0">
                <a:pos x="1958" y="235"/>
              </a:cxn>
              <a:cxn ang="0">
                <a:pos x="1826" y="181"/>
              </a:cxn>
              <a:cxn ang="0">
                <a:pos x="1664" y="175"/>
              </a:cxn>
              <a:cxn ang="0">
                <a:pos x="1562" y="133"/>
              </a:cxn>
              <a:cxn ang="0">
                <a:pos x="1496" y="103"/>
              </a:cxn>
              <a:cxn ang="0">
                <a:pos x="1334" y="97"/>
              </a:cxn>
              <a:cxn ang="0">
                <a:pos x="1274" y="73"/>
              </a:cxn>
              <a:cxn ang="0">
                <a:pos x="1268" y="55"/>
              </a:cxn>
              <a:cxn ang="0">
                <a:pos x="1214" y="19"/>
              </a:cxn>
              <a:cxn ang="0">
                <a:pos x="1196" y="7"/>
              </a:cxn>
              <a:cxn ang="0">
                <a:pos x="902" y="19"/>
              </a:cxn>
              <a:cxn ang="0">
                <a:pos x="716" y="121"/>
              </a:cxn>
              <a:cxn ang="0">
                <a:pos x="524" y="145"/>
              </a:cxn>
              <a:cxn ang="0">
                <a:pos x="464" y="157"/>
              </a:cxn>
              <a:cxn ang="0">
                <a:pos x="428" y="169"/>
              </a:cxn>
              <a:cxn ang="0">
                <a:pos x="170" y="205"/>
              </a:cxn>
              <a:cxn ang="0">
                <a:pos x="152" y="211"/>
              </a:cxn>
              <a:cxn ang="0">
                <a:pos x="140" y="229"/>
              </a:cxn>
              <a:cxn ang="0">
                <a:pos x="98" y="235"/>
              </a:cxn>
              <a:cxn ang="0">
                <a:pos x="86" y="241"/>
              </a:cxn>
            </a:cxnLst>
            <a:rect l="0" t="0" r="r" b="b"/>
            <a:pathLst>
              <a:path w="2422" h="889">
                <a:moveTo>
                  <a:pt x="86" y="241"/>
                </a:moveTo>
                <a:cubicBezTo>
                  <a:pt x="69" y="267"/>
                  <a:pt x="64" y="300"/>
                  <a:pt x="56" y="331"/>
                </a:cubicBezTo>
                <a:cubicBezTo>
                  <a:pt x="58" y="362"/>
                  <a:pt x="83" y="442"/>
                  <a:pt x="38" y="457"/>
                </a:cubicBezTo>
                <a:cubicBezTo>
                  <a:pt x="20" y="475"/>
                  <a:pt x="10" y="487"/>
                  <a:pt x="2" y="511"/>
                </a:cubicBezTo>
                <a:cubicBezTo>
                  <a:pt x="8" y="564"/>
                  <a:pt x="0" y="568"/>
                  <a:pt x="44" y="583"/>
                </a:cubicBezTo>
                <a:cubicBezTo>
                  <a:pt x="63" y="612"/>
                  <a:pt x="46" y="632"/>
                  <a:pt x="80" y="643"/>
                </a:cubicBezTo>
                <a:cubicBezTo>
                  <a:pt x="86" y="662"/>
                  <a:pt x="100" y="677"/>
                  <a:pt x="104" y="697"/>
                </a:cubicBezTo>
                <a:cubicBezTo>
                  <a:pt x="113" y="736"/>
                  <a:pt x="111" y="764"/>
                  <a:pt x="140" y="793"/>
                </a:cubicBezTo>
                <a:cubicBezTo>
                  <a:pt x="144" y="805"/>
                  <a:pt x="166" y="858"/>
                  <a:pt x="176" y="865"/>
                </a:cubicBezTo>
                <a:cubicBezTo>
                  <a:pt x="193" y="877"/>
                  <a:pt x="243" y="884"/>
                  <a:pt x="266" y="889"/>
                </a:cubicBezTo>
                <a:cubicBezTo>
                  <a:pt x="595" y="880"/>
                  <a:pt x="813" y="874"/>
                  <a:pt x="1184" y="871"/>
                </a:cubicBezTo>
                <a:cubicBezTo>
                  <a:pt x="1200" y="860"/>
                  <a:pt x="1220" y="849"/>
                  <a:pt x="1238" y="841"/>
                </a:cubicBezTo>
                <a:cubicBezTo>
                  <a:pt x="1250" y="836"/>
                  <a:pt x="1274" y="829"/>
                  <a:pt x="1274" y="829"/>
                </a:cubicBezTo>
                <a:cubicBezTo>
                  <a:pt x="1527" y="838"/>
                  <a:pt x="1486" y="839"/>
                  <a:pt x="1820" y="829"/>
                </a:cubicBezTo>
                <a:cubicBezTo>
                  <a:pt x="1863" y="828"/>
                  <a:pt x="1908" y="800"/>
                  <a:pt x="1952" y="793"/>
                </a:cubicBezTo>
                <a:cubicBezTo>
                  <a:pt x="1993" y="777"/>
                  <a:pt x="2033" y="777"/>
                  <a:pt x="2072" y="757"/>
                </a:cubicBezTo>
                <a:cubicBezTo>
                  <a:pt x="2098" y="744"/>
                  <a:pt x="2135" y="718"/>
                  <a:pt x="2156" y="697"/>
                </a:cubicBezTo>
                <a:cubicBezTo>
                  <a:pt x="2176" y="677"/>
                  <a:pt x="2197" y="643"/>
                  <a:pt x="2228" y="637"/>
                </a:cubicBezTo>
                <a:cubicBezTo>
                  <a:pt x="2250" y="633"/>
                  <a:pt x="2272" y="633"/>
                  <a:pt x="2294" y="631"/>
                </a:cubicBezTo>
                <a:cubicBezTo>
                  <a:pt x="2300" y="625"/>
                  <a:pt x="2308" y="620"/>
                  <a:pt x="2312" y="613"/>
                </a:cubicBezTo>
                <a:cubicBezTo>
                  <a:pt x="2318" y="602"/>
                  <a:pt x="2324" y="577"/>
                  <a:pt x="2324" y="577"/>
                </a:cubicBezTo>
                <a:cubicBezTo>
                  <a:pt x="2332" y="494"/>
                  <a:pt x="2324" y="517"/>
                  <a:pt x="2378" y="481"/>
                </a:cubicBezTo>
                <a:cubicBezTo>
                  <a:pt x="2389" y="465"/>
                  <a:pt x="2402" y="427"/>
                  <a:pt x="2402" y="427"/>
                </a:cubicBezTo>
                <a:cubicBezTo>
                  <a:pt x="2407" y="381"/>
                  <a:pt x="2422" y="318"/>
                  <a:pt x="2378" y="289"/>
                </a:cubicBezTo>
                <a:cubicBezTo>
                  <a:pt x="2359" y="260"/>
                  <a:pt x="2373" y="273"/>
                  <a:pt x="2330" y="259"/>
                </a:cubicBezTo>
                <a:cubicBezTo>
                  <a:pt x="2228" y="225"/>
                  <a:pt x="2114" y="255"/>
                  <a:pt x="2006" y="253"/>
                </a:cubicBezTo>
                <a:cubicBezTo>
                  <a:pt x="1964" y="225"/>
                  <a:pt x="2017" y="257"/>
                  <a:pt x="1958" y="235"/>
                </a:cubicBezTo>
                <a:cubicBezTo>
                  <a:pt x="1914" y="219"/>
                  <a:pt x="1875" y="184"/>
                  <a:pt x="1826" y="181"/>
                </a:cubicBezTo>
                <a:cubicBezTo>
                  <a:pt x="1772" y="177"/>
                  <a:pt x="1718" y="177"/>
                  <a:pt x="1664" y="175"/>
                </a:cubicBezTo>
                <a:cubicBezTo>
                  <a:pt x="1632" y="154"/>
                  <a:pt x="1597" y="148"/>
                  <a:pt x="1562" y="133"/>
                </a:cubicBezTo>
                <a:cubicBezTo>
                  <a:pt x="1539" y="123"/>
                  <a:pt x="1522" y="105"/>
                  <a:pt x="1496" y="103"/>
                </a:cubicBezTo>
                <a:cubicBezTo>
                  <a:pt x="1442" y="100"/>
                  <a:pt x="1388" y="99"/>
                  <a:pt x="1334" y="97"/>
                </a:cubicBezTo>
                <a:cubicBezTo>
                  <a:pt x="1291" y="92"/>
                  <a:pt x="1289" y="104"/>
                  <a:pt x="1274" y="73"/>
                </a:cubicBezTo>
                <a:cubicBezTo>
                  <a:pt x="1271" y="67"/>
                  <a:pt x="1272" y="59"/>
                  <a:pt x="1268" y="55"/>
                </a:cubicBezTo>
                <a:cubicBezTo>
                  <a:pt x="1268" y="55"/>
                  <a:pt x="1223" y="25"/>
                  <a:pt x="1214" y="19"/>
                </a:cubicBezTo>
                <a:cubicBezTo>
                  <a:pt x="1208" y="15"/>
                  <a:pt x="1196" y="7"/>
                  <a:pt x="1196" y="7"/>
                </a:cubicBezTo>
                <a:cubicBezTo>
                  <a:pt x="1164" y="8"/>
                  <a:pt x="989" y="0"/>
                  <a:pt x="902" y="19"/>
                </a:cubicBezTo>
                <a:cubicBezTo>
                  <a:pt x="835" y="34"/>
                  <a:pt x="777" y="91"/>
                  <a:pt x="716" y="121"/>
                </a:cubicBezTo>
                <a:cubicBezTo>
                  <a:pt x="664" y="147"/>
                  <a:pt x="580" y="140"/>
                  <a:pt x="524" y="145"/>
                </a:cubicBezTo>
                <a:cubicBezTo>
                  <a:pt x="474" y="162"/>
                  <a:pt x="554" y="136"/>
                  <a:pt x="464" y="157"/>
                </a:cubicBezTo>
                <a:cubicBezTo>
                  <a:pt x="452" y="160"/>
                  <a:pt x="428" y="169"/>
                  <a:pt x="428" y="169"/>
                </a:cubicBezTo>
                <a:cubicBezTo>
                  <a:pt x="366" y="231"/>
                  <a:pt x="235" y="203"/>
                  <a:pt x="170" y="205"/>
                </a:cubicBezTo>
                <a:cubicBezTo>
                  <a:pt x="164" y="207"/>
                  <a:pt x="157" y="207"/>
                  <a:pt x="152" y="211"/>
                </a:cubicBezTo>
                <a:cubicBezTo>
                  <a:pt x="146" y="216"/>
                  <a:pt x="147" y="226"/>
                  <a:pt x="140" y="229"/>
                </a:cubicBezTo>
                <a:cubicBezTo>
                  <a:pt x="127" y="235"/>
                  <a:pt x="112" y="232"/>
                  <a:pt x="98" y="235"/>
                </a:cubicBezTo>
                <a:cubicBezTo>
                  <a:pt x="94" y="236"/>
                  <a:pt x="90" y="239"/>
                  <a:pt x="86" y="241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2" name="Freeform 10"/>
          <p:cNvSpPr>
            <a:spLocks/>
          </p:cNvSpPr>
          <p:nvPr/>
        </p:nvSpPr>
        <p:spPr bwMode="auto">
          <a:xfrm>
            <a:off x="4627563" y="5373688"/>
            <a:ext cx="582612" cy="415925"/>
          </a:xfrm>
          <a:custGeom>
            <a:avLst/>
            <a:gdLst/>
            <a:ahLst/>
            <a:cxnLst>
              <a:cxn ang="0">
                <a:pos x="289" y="14"/>
              </a:cxn>
              <a:cxn ang="0">
                <a:pos x="37" y="14"/>
              </a:cxn>
              <a:cxn ang="0">
                <a:pos x="37" y="188"/>
              </a:cxn>
              <a:cxn ang="0">
                <a:pos x="91" y="206"/>
              </a:cxn>
              <a:cxn ang="0">
                <a:pos x="199" y="254"/>
              </a:cxn>
              <a:cxn ang="0">
                <a:pos x="283" y="242"/>
              </a:cxn>
              <a:cxn ang="0">
                <a:pos x="337" y="182"/>
              </a:cxn>
              <a:cxn ang="0">
                <a:pos x="367" y="128"/>
              </a:cxn>
              <a:cxn ang="0">
                <a:pos x="307" y="56"/>
              </a:cxn>
              <a:cxn ang="0">
                <a:pos x="289" y="14"/>
              </a:cxn>
            </a:cxnLst>
            <a:rect l="0" t="0" r="r" b="b"/>
            <a:pathLst>
              <a:path w="367" h="262">
                <a:moveTo>
                  <a:pt x="289" y="14"/>
                </a:moveTo>
                <a:cubicBezTo>
                  <a:pt x="204" y="0"/>
                  <a:pt x="123" y="7"/>
                  <a:pt x="37" y="14"/>
                </a:cubicBezTo>
                <a:cubicBezTo>
                  <a:pt x="8" y="58"/>
                  <a:pt x="0" y="160"/>
                  <a:pt x="37" y="188"/>
                </a:cubicBezTo>
                <a:cubicBezTo>
                  <a:pt x="109" y="242"/>
                  <a:pt x="46" y="176"/>
                  <a:pt x="91" y="206"/>
                </a:cubicBezTo>
                <a:cubicBezTo>
                  <a:pt x="119" y="225"/>
                  <a:pt x="166" y="243"/>
                  <a:pt x="199" y="254"/>
                </a:cubicBezTo>
                <a:cubicBezTo>
                  <a:pt x="227" y="251"/>
                  <a:pt x="263" y="262"/>
                  <a:pt x="283" y="242"/>
                </a:cubicBezTo>
                <a:cubicBezTo>
                  <a:pt x="310" y="215"/>
                  <a:pt x="303" y="193"/>
                  <a:pt x="337" y="182"/>
                </a:cubicBezTo>
                <a:cubicBezTo>
                  <a:pt x="365" y="141"/>
                  <a:pt x="356" y="160"/>
                  <a:pt x="367" y="128"/>
                </a:cubicBezTo>
                <a:cubicBezTo>
                  <a:pt x="357" y="69"/>
                  <a:pt x="349" y="84"/>
                  <a:pt x="307" y="56"/>
                </a:cubicBezTo>
                <a:cubicBezTo>
                  <a:pt x="294" y="17"/>
                  <a:pt x="304" y="29"/>
                  <a:pt x="289" y="14"/>
                </a:cubicBezTo>
                <a:close/>
              </a:path>
            </a:pathLst>
          </a:custGeom>
          <a:solidFill>
            <a:srgbClr val="FF99CC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3" name="Freeform 11"/>
          <p:cNvSpPr>
            <a:spLocks/>
          </p:cNvSpPr>
          <p:nvPr/>
        </p:nvSpPr>
        <p:spPr bwMode="auto">
          <a:xfrm>
            <a:off x="395288" y="1844675"/>
            <a:ext cx="2962275" cy="4773613"/>
          </a:xfrm>
          <a:custGeom>
            <a:avLst/>
            <a:gdLst/>
            <a:ahLst/>
            <a:cxnLst>
              <a:cxn ang="0">
                <a:pos x="1032" y="132"/>
              </a:cxn>
              <a:cxn ang="0">
                <a:pos x="762" y="0"/>
              </a:cxn>
              <a:cxn ang="0">
                <a:pos x="402" y="72"/>
              </a:cxn>
              <a:cxn ang="0">
                <a:pos x="330" y="204"/>
              </a:cxn>
              <a:cxn ang="0">
                <a:pos x="174" y="300"/>
              </a:cxn>
              <a:cxn ang="0">
                <a:pos x="0" y="444"/>
              </a:cxn>
              <a:cxn ang="0">
                <a:pos x="30" y="660"/>
              </a:cxn>
              <a:cxn ang="0">
                <a:pos x="150" y="726"/>
              </a:cxn>
              <a:cxn ang="0">
                <a:pos x="186" y="786"/>
              </a:cxn>
              <a:cxn ang="0">
                <a:pos x="204" y="822"/>
              </a:cxn>
              <a:cxn ang="0">
                <a:pos x="270" y="1194"/>
              </a:cxn>
              <a:cxn ang="0">
                <a:pos x="486" y="1398"/>
              </a:cxn>
              <a:cxn ang="0">
                <a:pos x="618" y="1434"/>
              </a:cxn>
              <a:cxn ang="0">
                <a:pos x="708" y="1500"/>
              </a:cxn>
              <a:cxn ang="0">
                <a:pos x="846" y="1596"/>
              </a:cxn>
              <a:cxn ang="0">
                <a:pos x="942" y="1638"/>
              </a:cxn>
              <a:cxn ang="0">
                <a:pos x="984" y="1782"/>
              </a:cxn>
              <a:cxn ang="0">
                <a:pos x="1038" y="2070"/>
              </a:cxn>
              <a:cxn ang="0">
                <a:pos x="1074" y="2124"/>
              </a:cxn>
              <a:cxn ang="0">
                <a:pos x="1062" y="2334"/>
              </a:cxn>
              <a:cxn ang="0">
                <a:pos x="1098" y="2796"/>
              </a:cxn>
              <a:cxn ang="0">
                <a:pos x="1116" y="2874"/>
              </a:cxn>
              <a:cxn ang="0">
                <a:pos x="1236" y="3006"/>
              </a:cxn>
              <a:cxn ang="0">
                <a:pos x="1350" y="2982"/>
              </a:cxn>
              <a:cxn ang="0">
                <a:pos x="1470" y="2784"/>
              </a:cxn>
              <a:cxn ang="0">
                <a:pos x="1494" y="2724"/>
              </a:cxn>
              <a:cxn ang="0">
                <a:pos x="1536" y="2568"/>
              </a:cxn>
              <a:cxn ang="0">
                <a:pos x="1602" y="2478"/>
              </a:cxn>
              <a:cxn ang="0">
                <a:pos x="1698" y="2346"/>
              </a:cxn>
              <a:cxn ang="0">
                <a:pos x="1776" y="2226"/>
              </a:cxn>
              <a:cxn ang="0">
                <a:pos x="1854" y="2100"/>
              </a:cxn>
              <a:cxn ang="0">
                <a:pos x="1818" y="1812"/>
              </a:cxn>
              <a:cxn ang="0">
                <a:pos x="1692" y="1722"/>
              </a:cxn>
              <a:cxn ang="0">
                <a:pos x="1542" y="1614"/>
              </a:cxn>
              <a:cxn ang="0">
                <a:pos x="1344" y="1524"/>
              </a:cxn>
              <a:cxn ang="0">
                <a:pos x="1272" y="1434"/>
              </a:cxn>
              <a:cxn ang="0">
                <a:pos x="1482" y="1068"/>
              </a:cxn>
              <a:cxn ang="0">
                <a:pos x="1464" y="846"/>
              </a:cxn>
              <a:cxn ang="0">
                <a:pos x="1398" y="630"/>
              </a:cxn>
              <a:cxn ang="0">
                <a:pos x="1272" y="528"/>
              </a:cxn>
              <a:cxn ang="0">
                <a:pos x="1212" y="486"/>
              </a:cxn>
              <a:cxn ang="0">
                <a:pos x="1164" y="462"/>
              </a:cxn>
              <a:cxn ang="0">
                <a:pos x="1026" y="330"/>
              </a:cxn>
              <a:cxn ang="0">
                <a:pos x="1038" y="240"/>
              </a:cxn>
              <a:cxn ang="0">
                <a:pos x="1122" y="186"/>
              </a:cxn>
            </a:cxnLst>
            <a:rect l="0" t="0" r="r" b="b"/>
            <a:pathLst>
              <a:path w="1866" h="3007">
                <a:moveTo>
                  <a:pt x="1122" y="186"/>
                </a:moveTo>
                <a:cubicBezTo>
                  <a:pt x="1096" y="160"/>
                  <a:pt x="1062" y="152"/>
                  <a:pt x="1032" y="132"/>
                </a:cubicBezTo>
                <a:cubicBezTo>
                  <a:pt x="974" y="93"/>
                  <a:pt x="909" y="63"/>
                  <a:pt x="846" y="36"/>
                </a:cubicBezTo>
                <a:cubicBezTo>
                  <a:pt x="817" y="24"/>
                  <a:pt x="788" y="18"/>
                  <a:pt x="762" y="0"/>
                </a:cubicBezTo>
                <a:cubicBezTo>
                  <a:pt x="665" y="4"/>
                  <a:pt x="575" y="11"/>
                  <a:pt x="480" y="30"/>
                </a:cubicBezTo>
                <a:cubicBezTo>
                  <a:pt x="454" y="43"/>
                  <a:pt x="426" y="56"/>
                  <a:pt x="402" y="72"/>
                </a:cubicBezTo>
                <a:cubicBezTo>
                  <a:pt x="394" y="97"/>
                  <a:pt x="357" y="145"/>
                  <a:pt x="342" y="168"/>
                </a:cubicBezTo>
                <a:cubicBezTo>
                  <a:pt x="335" y="179"/>
                  <a:pt x="337" y="193"/>
                  <a:pt x="330" y="204"/>
                </a:cubicBezTo>
                <a:cubicBezTo>
                  <a:pt x="311" y="232"/>
                  <a:pt x="278" y="247"/>
                  <a:pt x="246" y="258"/>
                </a:cubicBezTo>
                <a:cubicBezTo>
                  <a:pt x="221" y="283"/>
                  <a:pt x="208" y="289"/>
                  <a:pt x="174" y="300"/>
                </a:cubicBezTo>
                <a:cubicBezTo>
                  <a:pt x="162" y="304"/>
                  <a:pt x="138" y="312"/>
                  <a:pt x="138" y="312"/>
                </a:cubicBezTo>
                <a:cubicBezTo>
                  <a:pt x="86" y="364"/>
                  <a:pt x="27" y="362"/>
                  <a:pt x="0" y="444"/>
                </a:cubicBezTo>
                <a:cubicBezTo>
                  <a:pt x="7" y="510"/>
                  <a:pt x="6" y="577"/>
                  <a:pt x="18" y="642"/>
                </a:cubicBezTo>
                <a:cubicBezTo>
                  <a:pt x="19" y="649"/>
                  <a:pt x="24" y="655"/>
                  <a:pt x="30" y="660"/>
                </a:cubicBezTo>
                <a:cubicBezTo>
                  <a:pt x="51" y="677"/>
                  <a:pt x="90" y="687"/>
                  <a:pt x="114" y="702"/>
                </a:cubicBezTo>
                <a:cubicBezTo>
                  <a:pt x="126" y="709"/>
                  <a:pt x="138" y="718"/>
                  <a:pt x="150" y="726"/>
                </a:cubicBezTo>
                <a:cubicBezTo>
                  <a:pt x="156" y="730"/>
                  <a:pt x="168" y="738"/>
                  <a:pt x="168" y="738"/>
                </a:cubicBezTo>
                <a:cubicBezTo>
                  <a:pt x="196" y="780"/>
                  <a:pt x="164" y="727"/>
                  <a:pt x="186" y="786"/>
                </a:cubicBezTo>
                <a:cubicBezTo>
                  <a:pt x="189" y="793"/>
                  <a:pt x="195" y="798"/>
                  <a:pt x="198" y="804"/>
                </a:cubicBezTo>
                <a:cubicBezTo>
                  <a:pt x="201" y="810"/>
                  <a:pt x="202" y="816"/>
                  <a:pt x="204" y="822"/>
                </a:cubicBezTo>
                <a:cubicBezTo>
                  <a:pt x="208" y="900"/>
                  <a:pt x="219" y="964"/>
                  <a:pt x="234" y="1038"/>
                </a:cubicBezTo>
                <a:cubicBezTo>
                  <a:pt x="238" y="1105"/>
                  <a:pt x="236" y="1143"/>
                  <a:pt x="270" y="1194"/>
                </a:cubicBezTo>
                <a:cubicBezTo>
                  <a:pt x="285" y="1255"/>
                  <a:pt x="292" y="1276"/>
                  <a:pt x="330" y="1326"/>
                </a:cubicBezTo>
                <a:cubicBezTo>
                  <a:pt x="357" y="1407"/>
                  <a:pt x="406" y="1393"/>
                  <a:pt x="486" y="1398"/>
                </a:cubicBezTo>
                <a:cubicBezTo>
                  <a:pt x="529" y="1412"/>
                  <a:pt x="478" y="1397"/>
                  <a:pt x="564" y="1410"/>
                </a:cubicBezTo>
                <a:cubicBezTo>
                  <a:pt x="584" y="1413"/>
                  <a:pt x="599" y="1428"/>
                  <a:pt x="618" y="1434"/>
                </a:cubicBezTo>
                <a:cubicBezTo>
                  <a:pt x="646" y="1462"/>
                  <a:pt x="629" y="1447"/>
                  <a:pt x="672" y="1476"/>
                </a:cubicBezTo>
                <a:cubicBezTo>
                  <a:pt x="684" y="1484"/>
                  <a:pt x="708" y="1500"/>
                  <a:pt x="708" y="1500"/>
                </a:cubicBezTo>
                <a:cubicBezTo>
                  <a:pt x="734" y="1538"/>
                  <a:pt x="771" y="1567"/>
                  <a:pt x="816" y="1578"/>
                </a:cubicBezTo>
                <a:cubicBezTo>
                  <a:pt x="826" y="1584"/>
                  <a:pt x="835" y="1591"/>
                  <a:pt x="846" y="1596"/>
                </a:cubicBezTo>
                <a:cubicBezTo>
                  <a:pt x="871" y="1607"/>
                  <a:pt x="879" y="1596"/>
                  <a:pt x="906" y="1614"/>
                </a:cubicBezTo>
                <a:cubicBezTo>
                  <a:pt x="918" y="1622"/>
                  <a:pt x="928" y="1633"/>
                  <a:pt x="942" y="1638"/>
                </a:cubicBezTo>
                <a:cubicBezTo>
                  <a:pt x="954" y="1642"/>
                  <a:pt x="978" y="1650"/>
                  <a:pt x="978" y="1650"/>
                </a:cubicBezTo>
                <a:cubicBezTo>
                  <a:pt x="994" y="1699"/>
                  <a:pt x="988" y="1724"/>
                  <a:pt x="984" y="1782"/>
                </a:cubicBezTo>
                <a:cubicBezTo>
                  <a:pt x="987" y="1885"/>
                  <a:pt x="969" y="1931"/>
                  <a:pt x="996" y="2004"/>
                </a:cubicBezTo>
                <a:cubicBezTo>
                  <a:pt x="1008" y="2035"/>
                  <a:pt x="1018" y="2045"/>
                  <a:pt x="1038" y="2070"/>
                </a:cubicBezTo>
                <a:cubicBezTo>
                  <a:pt x="1047" y="2081"/>
                  <a:pt x="1054" y="2094"/>
                  <a:pt x="1062" y="2106"/>
                </a:cubicBezTo>
                <a:cubicBezTo>
                  <a:pt x="1066" y="2112"/>
                  <a:pt x="1074" y="2124"/>
                  <a:pt x="1074" y="2124"/>
                </a:cubicBezTo>
                <a:cubicBezTo>
                  <a:pt x="1082" y="2178"/>
                  <a:pt x="1116" y="2262"/>
                  <a:pt x="1062" y="2298"/>
                </a:cubicBezTo>
                <a:cubicBezTo>
                  <a:pt x="1048" y="2340"/>
                  <a:pt x="1060" y="2292"/>
                  <a:pt x="1062" y="2334"/>
                </a:cubicBezTo>
                <a:cubicBezTo>
                  <a:pt x="1066" y="2435"/>
                  <a:pt x="1047" y="2542"/>
                  <a:pt x="1080" y="2640"/>
                </a:cubicBezTo>
                <a:cubicBezTo>
                  <a:pt x="1084" y="2708"/>
                  <a:pt x="1080" y="2741"/>
                  <a:pt x="1098" y="2796"/>
                </a:cubicBezTo>
                <a:cubicBezTo>
                  <a:pt x="1100" y="2810"/>
                  <a:pt x="1101" y="2824"/>
                  <a:pt x="1104" y="2838"/>
                </a:cubicBezTo>
                <a:cubicBezTo>
                  <a:pt x="1107" y="2850"/>
                  <a:pt x="1116" y="2874"/>
                  <a:pt x="1116" y="2874"/>
                </a:cubicBezTo>
                <a:cubicBezTo>
                  <a:pt x="1118" y="2890"/>
                  <a:pt x="1119" y="2906"/>
                  <a:pt x="1122" y="2922"/>
                </a:cubicBezTo>
                <a:cubicBezTo>
                  <a:pt x="1137" y="2990"/>
                  <a:pt x="1178" y="2987"/>
                  <a:pt x="1236" y="3006"/>
                </a:cubicBezTo>
                <a:cubicBezTo>
                  <a:pt x="1270" y="3004"/>
                  <a:pt x="1305" y="3007"/>
                  <a:pt x="1338" y="3000"/>
                </a:cubicBezTo>
                <a:cubicBezTo>
                  <a:pt x="1345" y="2999"/>
                  <a:pt x="1345" y="2987"/>
                  <a:pt x="1350" y="2982"/>
                </a:cubicBezTo>
                <a:cubicBezTo>
                  <a:pt x="1362" y="2970"/>
                  <a:pt x="1371" y="2969"/>
                  <a:pt x="1386" y="2964"/>
                </a:cubicBezTo>
                <a:cubicBezTo>
                  <a:pt x="1421" y="2911"/>
                  <a:pt x="1414" y="2822"/>
                  <a:pt x="1470" y="2784"/>
                </a:cubicBezTo>
                <a:cubicBezTo>
                  <a:pt x="1474" y="2776"/>
                  <a:pt x="1479" y="2768"/>
                  <a:pt x="1482" y="2760"/>
                </a:cubicBezTo>
                <a:cubicBezTo>
                  <a:pt x="1487" y="2748"/>
                  <a:pt x="1494" y="2724"/>
                  <a:pt x="1494" y="2724"/>
                </a:cubicBezTo>
                <a:cubicBezTo>
                  <a:pt x="1496" y="2680"/>
                  <a:pt x="1489" y="2635"/>
                  <a:pt x="1500" y="2592"/>
                </a:cubicBezTo>
                <a:cubicBezTo>
                  <a:pt x="1504" y="2578"/>
                  <a:pt x="1536" y="2568"/>
                  <a:pt x="1536" y="2568"/>
                </a:cubicBezTo>
                <a:cubicBezTo>
                  <a:pt x="1543" y="2557"/>
                  <a:pt x="1546" y="2543"/>
                  <a:pt x="1554" y="2532"/>
                </a:cubicBezTo>
                <a:cubicBezTo>
                  <a:pt x="1568" y="2514"/>
                  <a:pt x="1592" y="2500"/>
                  <a:pt x="1602" y="2478"/>
                </a:cubicBezTo>
                <a:cubicBezTo>
                  <a:pt x="1623" y="2431"/>
                  <a:pt x="1600" y="2452"/>
                  <a:pt x="1632" y="2430"/>
                </a:cubicBezTo>
                <a:cubicBezTo>
                  <a:pt x="1653" y="2399"/>
                  <a:pt x="1665" y="2368"/>
                  <a:pt x="1698" y="2346"/>
                </a:cubicBezTo>
                <a:cubicBezTo>
                  <a:pt x="1712" y="2324"/>
                  <a:pt x="1732" y="2294"/>
                  <a:pt x="1752" y="2280"/>
                </a:cubicBezTo>
                <a:cubicBezTo>
                  <a:pt x="1771" y="2251"/>
                  <a:pt x="1762" y="2269"/>
                  <a:pt x="1776" y="2226"/>
                </a:cubicBezTo>
                <a:cubicBezTo>
                  <a:pt x="1779" y="2216"/>
                  <a:pt x="1825" y="2147"/>
                  <a:pt x="1836" y="2136"/>
                </a:cubicBezTo>
                <a:cubicBezTo>
                  <a:pt x="1840" y="2123"/>
                  <a:pt x="1852" y="2113"/>
                  <a:pt x="1854" y="2100"/>
                </a:cubicBezTo>
                <a:cubicBezTo>
                  <a:pt x="1856" y="2087"/>
                  <a:pt x="1866" y="1916"/>
                  <a:pt x="1866" y="1914"/>
                </a:cubicBezTo>
                <a:cubicBezTo>
                  <a:pt x="1857" y="1859"/>
                  <a:pt x="1856" y="1846"/>
                  <a:pt x="1818" y="1812"/>
                </a:cubicBezTo>
                <a:cubicBezTo>
                  <a:pt x="1787" y="1785"/>
                  <a:pt x="1768" y="1759"/>
                  <a:pt x="1728" y="1746"/>
                </a:cubicBezTo>
                <a:cubicBezTo>
                  <a:pt x="1671" y="1689"/>
                  <a:pt x="1744" y="1757"/>
                  <a:pt x="1692" y="1722"/>
                </a:cubicBezTo>
                <a:cubicBezTo>
                  <a:pt x="1669" y="1707"/>
                  <a:pt x="1670" y="1689"/>
                  <a:pt x="1644" y="1680"/>
                </a:cubicBezTo>
                <a:cubicBezTo>
                  <a:pt x="1621" y="1646"/>
                  <a:pt x="1578" y="1632"/>
                  <a:pt x="1542" y="1614"/>
                </a:cubicBezTo>
                <a:cubicBezTo>
                  <a:pt x="1513" y="1600"/>
                  <a:pt x="1473" y="1561"/>
                  <a:pt x="1446" y="1554"/>
                </a:cubicBezTo>
                <a:cubicBezTo>
                  <a:pt x="1412" y="1545"/>
                  <a:pt x="1378" y="1535"/>
                  <a:pt x="1344" y="1524"/>
                </a:cubicBezTo>
                <a:cubicBezTo>
                  <a:pt x="1324" y="1517"/>
                  <a:pt x="1308" y="1494"/>
                  <a:pt x="1290" y="1482"/>
                </a:cubicBezTo>
                <a:cubicBezTo>
                  <a:pt x="1278" y="1463"/>
                  <a:pt x="1272" y="1460"/>
                  <a:pt x="1272" y="1434"/>
                </a:cubicBezTo>
                <a:cubicBezTo>
                  <a:pt x="1272" y="1370"/>
                  <a:pt x="1257" y="1300"/>
                  <a:pt x="1284" y="1242"/>
                </a:cubicBezTo>
                <a:cubicBezTo>
                  <a:pt x="1316" y="1172"/>
                  <a:pt x="1418" y="1111"/>
                  <a:pt x="1482" y="1068"/>
                </a:cubicBezTo>
                <a:cubicBezTo>
                  <a:pt x="1504" y="1035"/>
                  <a:pt x="1501" y="1010"/>
                  <a:pt x="1488" y="972"/>
                </a:cubicBezTo>
                <a:cubicBezTo>
                  <a:pt x="1484" y="925"/>
                  <a:pt x="1471" y="890"/>
                  <a:pt x="1464" y="846"/>
                </a:cubicBezTo>
                <a:cubicBezTo>
                  <a:pt x="1455" y="791"/>
                  <a:pt x="1454" y="746"/>
                  <a:pt x="1434" y="696"/>
                </a:cubicBezTo>
                <a:cubicBezTo>
                  <a:pt x="1420" y="661"/>
                  <a:pt x="1426" y="649"/>
                  <a:pt x="1398" y="630"/>
                </a:cubicBezTo>
                <a:cubicBezTo>
                  <a:pt x="1381" y="604"/>
                  <a:pt x="1352" y="594"/>
                  <a:pt x="1326" y="576"/>
                </a:cubicBezTo>
                <a:cubicBezTo>
                  <a:pt x="1307" y="563"/>
                  <a:pt x="1291" y="542"/>
                  <a:pt x="1272" y="528"/>
                </a:cubicBezTo>
                <a:cubicBezTo>
                  <a:pt x="1231" y="499"/>
                  <a:pt x="1264" y="532"/>
                  <a:pt x="1230" y="504"/>
                </a:cubicBezTo>
                <a:cubicBezTo>
                  <a:pt x="1223" y="499"/>
                  <a:pt x="1219" y="490"/>
                  <a:pt x="1212" y="486"/>
                </a:cubicBezTo>
                <a:cubicBezTo>
                  <a:pt x="1203" y="480"/>
                  <a:pt x="1192" y="479"/>
                  <a:pt x="1182" y="474"/>
                </a:cubicBezTo>
                <a:cubicBezTo>
                  <a:pt x="1176" y="471"/>
                  <a:pt x="1170" y="466"/>
                  <a:pt x="1164" y="462"/>
                </a:cubicBezTo>
                <a:cubicBezTo>
                  <a:pt x="1130" y="437"/>
                  <a:pt x="1098" y="408"/>
                  <a:pt x="1068" y="378"/>
                </a:cubicBezTo>
                <a:cubicBezTo>
                  <a:pt x="998" y="308"/>
                  <a:pt x="1077" y="364"/>
                  <a:pt x="1026" y="330"/>
                </a:cubicBezTo>
                <a:cubicBezTo>
                  <a:pt x="1007" y="273"/>
                  <a:pt x="1010" y="313"/>
                  <a:pt x="1026" y="276"/>
                </a:cubicBezTo>
                <a:cubicBezTo>
                  <a:pt x="1031" y="264"/>
                  <a:pt x="1038" y="240"/>
                  <a:pt x="1038" y="240"/>
                </a:cubicBezTo>
                <a:cubicBezTo>
                  <a:pt x="1031" y="193"/>
                  <a:pt x="1028" y="177"/>
                  <a:pt x="1074" y="162"/>
                </a:cubicBezTo>
                <a:cubicBezTo>
                  <a:pt x="1112" y="170"/>
                  <a:pt x="1097" y="161"/>
                  <a:pt x="1122" y="186"/>
                </a:cubicBezTo>
                <a:close/>
              </a:path>
            </a:pathLst>
          </a:custGeom>
          <a:solidFill>
            <a:srgbClr val="333399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4" name="Freeform 12"/>
          <p:cNvSpPr>
            <a:spLocks/>
          </p:cNvSpPr>
          <p:nvPr/>
        </p:nvSpPr>
        <p:spPr bwMode="auto">
          <a:xfrm>
            <a:off x="581025" y="1924050"/>
            <a:ext cx="1800225" cy="2511425"/>
          </a:xfrm>
          <a:custGeom>
            <a:avLst/>
            <a:gdLst/>
            <a:ahLst/>
            <a:cxnLst>
              <a:cxn ang="0">
                <a:pos x="810" y="114"/>
              </a:cxn>
              <a:cxn ang="0">
                <a:pos x="756" y="78"/>
              </a:cxn>
              <a:cxn ang="0">
                <a:pos x="744" y="60"/>
              </a:cxn>
              <a:cxn ang="0">
                <a:pos x="708" y="36"/>
              </a:cxn>
              <a:cxn ang="0">
                <a:pos x="666" y="0"/>
              </a:cxn>
              <a:cxn ang="0">
                <a:pos x="438" y="24"/>
              </a:cxn>
              <a:cxn ang="0">
                <a:pos x="390" y="66"/>
              </a:cxn>
              <a:cxn ang="0">
                <a:pos x="378" y="84"/>
              </a:cxn>
              <a:cxn ang="0">
                <a:pos x="342" y="96"/>
              </a:cxn>
              <a:cxn ang="0">
                <a:pos x="258" y="204"/>
              </a:cxn>
              <a:cxn ang="0">
                <a:pos x="216" y="306"/>
              </a:cxn>
              <a:cxn ang="0">
                <a:pos x="204" y="324"/>
              </a:cxn>
              <a:cxn ang="0">
                <a:pos x="132" y="342"/>
              </a:cxn>
              <a:cxn ang="0">
                <a:pos x="96" y="354"/>
              </a:cxn>
              <a:cxn ang="0">
                <a:pos x="42" y="402"/>
              </a:cxn>
              <a:cxn ang="0">
                <a:pos x="30" y="420"/>
              </a:cxn>
              <a:cxn ang="0">
                <a:pos x="12" y="432"/>
              </a:cxn>
              <a:cxn ang="0">
                <a:pos x="0" y="468"/>
              </a:cxn>
              <a:cxn ang="0">
                <a:pos x="54" y="588"/>
              </a:cxn>
              <a:cxn ang="0">
                <a:pos x="114" y="642"/>
              </a:cxn>
              <a:cxn ang="0">
                <a:pos x="132" y="726"/>
              </a:cxn>
              <a:cxn ang="0">
                <a:pos x="162" y="810"/>
              </a:cxn>
              <a:cxn ang="0">
                <a:pos x="186" y="888"/>
              </a:cxn>
              <a:cxn ang="0">
                <a:pos x="198" y="924"/>
              </a:cxn>
              <a:cxn ang="0">
                <a:pos x="264" y="1032"/>
              </a:cxn>
              <a:cxn ang="0">
                <a:pos x="288" y="1116"/>
              </a:cxn>
              <a:cxn ang="0">
                <a:pos x="360" y="1266"/>
              </a:cxn>
              <a:cxn ang="0">
                <a:pos x="444" y="1272"/>
              </a:cxn>
              <a:cxn ang="0">
                <a:pos x="552" y="1296"/>
              </a:cxn>
              <a:cxn ang="0">
                <a:pos x="624" y="1386"/>
              </a:cxn>
              <a:cxn ang="0">
                <a:pos x="732" y="1428"/>
              </a:cxn>
              <a:cxn ang="0">
                <a:pos x="828" y="1542"/>
              </a:cxn>
              <a:cxn ang="0">
                <a:pos x="942" y="1548"/>
              </a:cxn>
              <a:cxn ang="0">
                <a:pos x="1104" y="1416"/>
              </a:cxn>
              <a:cxn ang="0">
                <a:pos x="1098" y="1392"/>
              </a:cxn>
              <a:cxn ang="0">
                <a:pos x="1098" y="1254"/>
              </a:cxn>
              <a:cxn ang="0">
                <a:pos x="1116" y="1164"/>
              </a:cxn>
              <a:cxn ang="0">
                <a:pos x="1134" y="1074"/>
              </a:cxn>
              <a:cxn ang="0">
                <a:pos x="1062" y="888"/>
              </a:cxn>
              <a:cxn ang="0">
                <a:pos x="1026" y="822"/>
              </a:cxn>
              <a:cxn ang="0">
                <a:pos x="990" y="738"/>
              </a:cxn>
              <a:cxn ang="0">
                <a:pos x="960" y="570"/>
              </a:cxn>
              <a:cxn ang="0">
                <a:pos x="936" y="516"/>
              </a:cxn>
              <a:cxn ang="0">
                <a:pos x="924" y="480"/>
              </a:cxn>
              <a:cxn ang="0">
                <a:pos x="906" y="264"/>
              </a:cxn>
              <a:cxn ang="0">
                <a:pos x="840" y="156"/>
              </a:cxn>
              <a:cxn ang="0">
                <a:pos x="822" y="120"/>
              </a:cxn>
              <a:cxn ang="0">
                <a:pos x="810" y="114"/>
              </a:cxn>
            </a:cxnLst>
            <a:rect l="0" t="0" r="r" b="b"/>
            <a:pathLst>
              <a:path w="1134" h="1582">
                <a:moveTo>
                  <a:pt x="810" y="114"/>
                </a:moveTo>
                <a:cubicBezTo>
                  <a:pt x="795" y="91"/>
                  <a:pt x="779" y="93"/>
                  <a:pt x="756" y="78"/>
                </a:cubicBezTo>
                <a:cubicBezTo>
                  <a:pt x="752" y="72"/>
                  <a:pt x="749" y="65"/>
                  <a:pt x="744" y="60"/>
                </a:cubicBezTo>
                <a:cubicBezTo>
                  <a:pt x="733" y="51"/>
                  <a:pt x="708" y="36"/>
                  <a:pt x="708" y="36"/>
                </a:cubicBezTo>
                <a:cubicBezTo>
                  <a:pt x="700" y="11"/>
                  <a:pt x="687" y="14"/>
                  <a:pt x="666" y="0"/>
                </a:cubicBezTo>
                <a:cubicBezTo>
                  <a:pt x="591" y="3"/>
                  <a:pt x="511" y="0"/>
                  <a:pt x="438" y="24"/>
                </a:cubicBezTo>
                <a:cubicBezTo>
                  <a:pt x="420" y="42"/>
                  <a:pt x="414" y="58"/>
                  <a:pt x="390" y="66"/>
                </a:cubicBezTo>
                <a:cubicBezTo>
                  <a:pt x="386" y="72"/>
                  <a:pt x="384" y="80"/>
                  <a:pt x="378" y="84"/>
                </a:cubicBezTo>
                <a:cubicBezTo>
                  <a:pt x="367" y="91"/>
                  <a:pt x="342" y="96"/>
                  <a:pt x="342" y="96"/>
                </a:cubicBezTo>
                <a:cubicBezTo>
                  <a:pt x="313" y="125"/>
                  <a:pt x="271" y="164"/>
                  <a:pt x="258" y="204"/>
                </a:cubicBezTo>
                <a:cubicBezTo>
                  <a:pt x="245" y="244"/>
                  <a:pt x="243" y="273"/>
                  <a:pt x="216" y="306"/>
                </a:cubicBezTo>
                <a:cubicBezTo>
                  <a:pt x="211" y="312"/>
                  <a:pt x="210" y="320"/>
                  <a:pt x="204" y="324"/>
                </a:cubicBezTo>
                <a:cubicBezTo>
                  <a:pt x="188" y="333"/>
                  <a:pt x="150" y="336"/>
                  <a:pt x="132" y="342"/>
                </a:cubicBezTo>
                <a:cubicBezTo>
                  <a:pt x="120" y="346"/>
                  <a:pt x="96" y="354"/>
                  <a:pt x="96" y="354"/>
                </a:cubicBezTo>
                <a:cubicBezTo>
                  <a:pt x="75" y="370"/>
                  <a:pt x="64" y="388"/>
                  <a:pt x="42" y="402"/>
                </a:cubicBezTo>
                <a:cubicBezTo>
                  <a:pt x="38" y="408"/>
                  <a:pt x="35" y="415"/>
                  <a:pt x="30" y="420"/>
                </a:cubicBezTo>
                <a:cubicBezTo>
                  <a:pt x="25" y="425"/>
                  <a:pt x="16" y="426"/>
                  <a:pt x="12" y="432"/>
                </a:cubicBezTo>
                <a:cubicBezTo>
                  <a:pt x="5" y="443"/>
                  <a:pt x="0" y="468"/>
                  <a:pt x="0" y="468"/>
                </a:cubicBezTo>
                <a:cubicBezTo>
                  <a:pt x="6" y="512"/>
                  <a:pt x="15" y="562"/>
                  <a:pt x="54" y="588"/>
                </a:cubicBezTo>
                <a:cubicBezTo>
                  <a:pt x="68" y="609"/>
                  <a:pt x="90" y="634"/>
                  <a:pt x="114" y="642"/>
                </a:cubicBezTo>
                <a:cubicBezTo>
                  <a:pt x="137" y="711"/>
                  <a:pt x="117" y="643"/>
                  <a:pt x="132" y="726"/>
                </a:cubicBezTo>
                <a:cubicBezTo>
                  <a:pt x="137" y="756"/>
                  <a:pt x="153" y="782"/>
                  <a:pt x="162" y="810"/>
                </a:cubicBezTo>
                <a:cubicBezTo>
                  <a:pt x="168" y="850"/>
                  <a:pt x="172" y="856"/>
                  <a:pt x="186" y="888"/>
                </a:cubicBezTo>
                <a:cubicBezTo>
                  <a:pt x="191" y="900"/>
                  <a:pt x="191" y="913"/>
                  <a:pt x="198" y="924"/>
                </a:cubicBezTo>
                <a:cubicBezTo>
                  <a:pt x="221" y="958"/>
                  <a:pt x="251" y="993"/>
                  <a:pt x="264" y="1032"/>
                </a:cubicBezTo>
                <a:cubicBezTo>
                  <a:pt x="269" y="1068"/>
                  <a:pt x="272" y="1085"/>
                  <a:pt x="288" y="1116"/>
                </a:cubicBezTo>
                <a:cubicBezTo>
                  <a:pt x="298" y="1186"/>
                  <a:pt x="299" y="1225"/>
                  <a:pt x="360" y="1266"/>
                </a:cubicBezTo>
                <a:cubicBezTo>
                  <a:pt x="383" y="1282"/>
                  <a:pt x="416" y="1270"/>
                  <a:pt x="444" y="1272"/>
                </a:cubicBezTo>
                <a:cubicBezTo>
                  <a:pt x="480" y="1278"/>
                  <a:pt x="516" y="1287"/>
                  <a:pt x="552" y="1296"/>
                </a:cubicBezTo>
                <a:cubicBezTo>
                  <a:pt x="585" y="1321"/>
                  <a:pt x="601" y="1371"/>
                  <a:pt x="624" y="1386"/>
                </a:cubicBezTo>
                <a:cubicBezTo>
                  <a:pt x="663" y="1412"/>
                  <a:pt x="687" y="1417"/>
                  <a:pt x="732" y="1428"/>
                </a:cubicBezTo>
                <a:cubicBezTo>
                  <a:pt x="756" y="1465"/>
                  <a:pt x="778" y="1537"/>
                  <a:pt x="828" y="1542"/>
                </a:cubicBezTo>
                <a:cubicBezTo>
                  <a:pt x="866" y="1545"/>
                  <a:pt x="904" y="1546"/>
                  <a:pt x="942" y="1548"/>
                </a:cubicBezTo>
                <a:cubicBezTo>
                  <a:pt x="1130" y="1541"/>
                  <a:pt x="1119" y="1582"/>
                  <a:pt x="1104" y="1416"/>
                </a:cubicBezTo>
                <a:cubicBezTo>
                  <a:pt x="1103" y="1408"/>
                  <a:pt x="1100" y="1400"/>
                  <a:pt x="1098" y="1392"/>
                </a:cubicBezTo>
                <a:cubicBezTo>
                  <a:pt x="1093" y="1341"/>
                  <a:pt x="1082" y="1303"/>
                  <a:pt x="1098" y="1254"/>
                </a:cubicBezTo>
                <a:cubicBezTo>
                  <a:pt x="1102" y="1221"/>
                  <a:pt x="1106" y="1195"/>
                  <a:pt x="1116" y="1164"/>
                </a:cubicBezTo>
                <a:cubicBezTo>
                  <a:pt x="1121" y="1132"/>
                  <a:pt x="1128" y="1105"/>
                  <a:pt x="1134" y="1074"/>
                </a:cubicBezTo>
                <a:cubicBezTo>
                  <a:pt x="1126" y="1005"/>
                  <a:pt x="1100" y="946"/>
                  <a:pt x="1062" y="888"/>
                </a:cubicBezTo>
                <a:cubicBezTo>
                  <a:pt x="1048" y="867"/>
                  <a:pt x="1026" y="822"/>
                  <a:pt x="1026" y="822"/>
                </a:cubicBezTo>
                <a:cubicBezTo>
                  <a:pt x="1019" y="794"/>
                  <a:pt x="1006" y="762"/>
                  <a:pt x="990" y="738"/>
                </a:cubicBezTo>
                <a:cubicBezTo>
                  <a:pt x="983" y="592"/>
                  <a:pt x="1008" y="643"/>
                  <a:pt x="960" y="570"/>
                </a:cubicBezTo>
                <a:cubicBezTo>
                  <a:pt x="941" y="541"/>
                  <a:pt x="950" y="559"/>
                  <a:pt x="936" y="516"/>
                </a:cubicBezTo>
                <a:cubicBezTo>
                  <a:pt x="932" y="504"/>
                  <a:pt x="924" y="480"/>
                  <a:pt x="924" y="480"/>
                </a:cubicBezTo>
                <a:cubicBezTo>
                  <a:pt x="922" y="413"/>
                  <a:pt x="954" y="322"/>
                  <a:pt x="906" y="264"/>
                </a:cubicBezTo>
                <a:cubicBezTo>
                  <a:pt x="876" y="228"/>
                  <a:pt x="855" y="200"/>
                  <a:pt x="840" y="156"/>
                </a:cubicBezTo>
                <a:cubicBezTo>
                  <a:pt x="836" y="144"/>
                  <a:pt x="833" y="128"/>
                  <a:pt x="822" y="120"/>
                </a:cubicBezTo>
                <a:cubicBezTo>
                  <a:pt x="814" y="113"/>
                  <a:pt x="794" y="114"/>
                  <a:pt x="810" y="114"/>
                </a:cubicBezTo>
                <a:close/>
              </a:path>
            </a:pathLst>
          </a:custGeom>
          <a:solidFill>
            <a:srgbClr val="6600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1331913" y="292417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PASC</a:t>
            </a:r>
          </a:p>
        </p:txBody>
      </p:sp>
      <p:sp>
        <p:nvSpPr>
          <p:cNvPr id="300046" name="Text Box 14"/>
          <p:cNvSpPr txBox="1">
            <a:spLocks noChangeArrowheads="1"/>
          </p:cNvSpPr>
          <p:nvPr/>
        </p:nvSpPr>
        <p:spPr bwMode="auto">
          <a:xfrm>
            <a:off x="2051050" y="47244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COPANT</a:t>
            </a:r>
          </a:p>
        </p:txBody>
      </p:sp>
      <p:sp>
        <p:nvSpPr>
          <p:cNvPr id="300047" name="Freeform 15"/>
          <p:cNvSpPr>
            <a:spLocks/>
          </p:cNvSpPr>
          <p:nvPr/>
        </p:nvSpPr>
        <p:spPr bwMode="auto">
          <a:xfrm>
            <a:off x="3871913" y="3676650"/>
            <a:ext cx="1784350" cy="1798638"/>
          </a:xfrm>
          <a:custGeom>
            <a:avLst/>
            <a:gdLst/>
            <a:ahLst/>
            <a:cxnLst>
              <a:cxn ang="0">
                <a:pos x="153" y="68"/>
              </a:cxn>
              <a:cxn ang="0">
                <a:pos x="249" y="28"/>
              </a:cxn>
              <a:cxn ang="0">
                <a:pos x="369" y="4"/>
              </a:cxn>
              <a:cxn ang="0">
                <a:pos x="473" y="36"/>
              </a:cxn>
              <a:cxn ang="0">
                <a:pos x="569" y="100"/>
              </a:cxn>
              <a:cxn ang="0">
                <a:pos x="617" y="92"/>
              </a:cxn>
              <a:cxn ang="0">
                <a:pos x="665" y="84"/>
              </a:cxn>
              <a:cxn ang="0">
                <a:pos x="801" y="124"/>
              </a:cxn>
              <a:cxn ang="0">
                <a:pos x="841" y="292"/>
              </a:cxn>
              <a:cxn ang="0">
                <a:pos x="849" y="316"/>
              </a:cxn>
              <a:cxn ang="0">
                <a:pos x="873" y="324"/>
              </a:cxn>
              <a:cxn ang="0">
                <a:pos x="921" y="380"/>
              </a:cxn>
              <a:cxn ang="0">
                <a:pos x="945" y="404"/>
              </a:cxn>
              <a:cxn ang="0">
                <a:pos x="993" y="436"/>
              </a:cxn>
              <a:cxn ang="0">
                <a:pos x="1105" y="476"/>
              </a:cxn>
              <a:cxn ang="0">
                <a:pos x="1081" y="572"/>
              </a:cxn>
              <a:cxn ang="0">
                <a:pos x="1033" y="604"/>
              </a:cxn>
              <a:cxn ang="0">
                <a:pos x="985" y="700"/>
              </a:cxn>
              <a:cxn ang="0">
                <a:pos x="993" y="724"/>
              </a:cxn>
              <a:cxn ang="0">
                <a:pos x="1057" y="748"/>
              </a:cxn>
              <a:cxn ang="0">
                <a:pos x="1033" y="756"/>
              </a:cxn>
              <a:cxn ang="0">
                <a:pos x="961" y="724"/>
              </a:cxn>
              <a:cxn ang="0">
                <a:pos x="929" y="892"/>
              </a:cxn>
              <a:cxn ang="0">
                <a:pos x="889" y="1020"/>
              </a:cxn>
              <a:cxn ang="0">
                <a:pos x="881" y="1044"/>
              </a:cxn>
              <a:cxn ang="0">
                <a:pos x="833" y="1068"/>
              </a:cxn>
              <a:cxn ang="0">
                <a:pos x="673" y="1100"/>
              </a:cxn>
              <a:cxn ang="0">
                <a:pos x="625" y="1076"/>
              </a:cxn>
              <a:cxn ang="0">
                <a:pos x="513" y="1052"/>
              </a:cxn>
              <a:cxn ang="0">
                <a:pos x="481" y="796"/>
              </a:cxn>
              <a:cxn ang="0">
                <a:pos x="457" y="724"/>
              </a:cxn>
              <a:cxn ang="0">
                <a:pos x="449" y="700"/>
              </a:cxn>
              <a:cxn ang="0">
                <a:pos x="321" y="604"/>
              </a:cxn>
              <a:cxn ang="0">
                <a:pos x="153" y="572"/>
              </a:cxn>
              <a:cxn ang="0">
                <a:pos x="81" y="532"/>
              </a:cxn>
              <a:cxn ang="0">
                <a:pos x="25" y="436"/>
              </a:cxn>
              <a:cxn ang="0">
                <a:pos x="9" y="388"/>
              </a:cxn>
              <a:cxn ang="0">
                <a:pos x="1" y="364"/>
              </a:cxn>
              <a:cxn ang="0">
                <a:pos x="9" y="268"/>
              </a:cxn>
              <a:cxn ang="0">
                <a:pos x="97" y="156"/>
              </a:cxn>
              <a:cxn ang="0">
                <a:pos x="137" y="76"/>
              </a:cxn>
              <a:cxn ang="0">
                <a:pos x="153" y="68"/>
              </a:cxn>
            </a:cxnLst>
            <a:rect l="0" t="0" r="r" b="b"/>
            <a:pathLst>
              <a:path w="1124" h="1133">
                <a:moveTo>
                  <a:pt x="153" y="68"/>
                </a:moveTo>
                <a:cubicBezTo>
                  <a:pt x="188" y="33"/>
                  <a:pt x="199" y="40"/>
                  <a:pt x="249" y="28"/>
                </a:cubicBezTo>
                <a:cubicBezTo>
                  <a:pt x="362" y="0"/>
                  <a:pt x="219" y="21"/>
                  <a:pt x="369" y="4"/>
                </a:cubicBezTo>
                <a:cubicBezTo>
                  <a:pt x="411" y="11"/>
                  <a:pt x="433" y="26"/>
                  <a:pt x="473" y="36"/>
                </a:cubicBezTo>
                <a:cubicBezTo>
                  <a:pt x="502" y="55"/>
                  <a:pt x="536" y="89"/>
                  <a:pt x="569" y="100"/>
                </a:cubicBezTo>
                <a:cubicBezTo>
                  <a:pt x="585" y="97"/>
                  <a:pt x="602" y="97"/>
                  <a:pt x="617" y="92"/>
                </a:cubicBezTo>
                <a:cubicBezTo>
                  <a:pt x="664" y="76"/>
                  <a:pt x="618" y="68"/>
                  <a:pt x="665" y="84"/>
                </a:cubicBezTo>
                <a:cubicBezTo>
                  <a:pt x="682" y="135"/>
                  <a:pt x="755" y="120"/>
                  <a:pt x="801" y="124"/>
                </a:cubicBezTo>
                <a:cubicBezTo>
                  <a:pt x="819" y="179"/>
                  <a:pt x="822" y="236"/>
                  <a:pt x="841" y="292"/>
                </a:cubicBezTo>
                <a:cubicBezTo>
                  <a:pt x="844" y="300"/>
                  <a:pt x="841" y="313"/>
                  <a:pt x="849" y="316"/>
                </a:cubicBezTo>
                <a:cubicBezTo>
                  <a:pt x="857" y="319"/>
                  <a:pt x="865" y="321"/>
                  <a:pt x="873" y="324"/>
                </a:cubicBezTo>
                <a:cubicBezTo>
                  <a:pt x="894" y="356"/>
                  <a:pt x="884" y="368"/>
                  <a:pt x="921" y="380"/>
                </a:cubicBezTo>
                <a:cubicBezTo>
                  <a:pt x="929" y="388"/>
                  <a:pt x="936" y="397"/>
                  <a:pt x="945" y="404"/>
                </a:cubicBezTo>
                <a:cubicBezTo>
                  <a:pt x="960" y="416"/>
                  <a:pt x="993" y="436"/>
                  <a:pt x="993" y="436"/>
                </a:cubicBezTo>
                <a:cubicBezTo>
                  <a:pt x="1018" y="536"/>
                  <a:pt x="963" y="357"/>
                  <a:pt x="1105" y="476"/>
                </a:cubicBezTo>
                <a:cubicBezTo>
                  <a:pt x="1121" y="489"/>
                  <a:pt x="1100" y="555"/>
                  <a:pt x="1081" y="572"/>
                </a:cubicBezTo>
                <a:cubicBezTo>
                  <a:pt x="1067" y="585"/>
                  <a:pt x="1033" y="604"/>
                  <a:pt x="1033" y="604"/>
                </a:cubicBezTo>
                <a:cubicBezTo>
                  <a:pt x="1021" y="639"/>
                  <a:pt x="997" y="665"/>
                  <a:pt x="985" y="700"/>
                </a:cubicBezTo>
                <a:cubicBezTo>
                  <a:pt x="988" y="708"/>
                  <a:pt x="985" y="721"/>
                  <a:pt x="993" y="724"/>
                </a:cubicBezTo>
                <a:cubicBezTo>
                  <a:pt x="1032" y="737"/>
                  <a:pt x="1124" y="714"/>
                  <a:pt x="1057" y="748"/>
                </a:cubicBezTo>
                <a:cubicBezTo>
                  <a:pt x="1049" y="752"/>
                  <a:pt x="1041" y="753"/>
                  <a:pt x="1033" y="756"/>
                </a:cubicBezTo>
                <a:cubicBezTo>
                  <a:pt x="976" y="737"/>
                  <a:pt x="999" y="749"/>
                  <a:pt x="961" y="724"/>
                </a:cubicBezTo>
                <a:cubicBezTo>
                  <a:pt x="885" y="749"/>
                  <a:pt x="943" y="722"/>
                  <a:pt x="929" y="892"/>
                </a:cubicBezTo>
                <a:cubicBezTo>
                  <a:pt x="925" y="935"/>
                  <a:pt x="903" y="979"/>
                  <a:pt x="889" y="1020"/>
                </a:cubicBezTo>
                <a:cubicBezTo>
                  <a:pt x="886" y="1028"/>
                  <a:pt x="889" y="1041"/>
                  <a:pt x="881" y="1044"/>
                </a:cubicBezTo>
                <a:cubicBezTo>
                  <a:pt x="848" y="1055"/>
                  <a:pt x="864" y="1047"/>
                  <a:pt x="833" y="1068"/>
                </a:cubicBezTo>
                <a:cubicBezTo>
                  <a:pt x="790" y="1133"/>
                  <a:pt x="767" y="1106"/>
                  <a:pt x="673" y="1100"/>
                </a:cubicBezTo>
                <a:cubicBezTo>
                  <a:pt x="585" y="1071"/>
                  <a:pt x="718" y="1117"/>
                  <a:pt x="625" y="1076"/>
                </a:cubicBezTo>
                <a:cubicBezTo>
                  <a:pt x="580" y="1056"/>
                  <a:pt x="563" y="1058"/>
                  <a:pt x="513" y="1052"/>
                </a:cubicBezTo>
                <a:cubicBezTo>
                  <a:pt x="452" y="961"/>
                  <a:pt x="511" y="1057"/>
                  <a:pt x="481" y="796"/>
                </a:cubicBezTo>
                <a:cubicBezTo>
                  <a:pt x="481" y="796"/>
                  <a:pt x="461" y="736"/>
                  <a:pt x="457" y="724"/>
                </a:cubicBezTo>
                <a:cubicBezTo>
                  <a:pt x="454" y="716"/>
                  <a:pt x="449" y="700"/>
                  <a:pt x="449" y="700"/>
                </a:cubicBezTo>
                <a:cubicBezTo>
                  <a:pt x="436" y="595"/>
                  <a:pt x="440" y="613"/>
                  <a:pt x="321" y="604"/>
                </a:cubicBezTo>
                <a:cubicBezTo>
                  <a:pt x="264" y="585"/>
                  <a:pt x="204" y="606"/>
                  <a:pt x="153" y="572"/>
                </a:cubicBezTo>
                <a:cubicBezTo>
                  <a:pt x="140" y="532"/>
                  <a:pt x="122" y="540"/>
                  <a:pt x="81" y="532"/>
                </a:cubicBezTo>
                <a:cubicBezTo>
                  <a:pt x="69" y="496"/>
                  <a:pt x="46" y="467"/>
                  <a:pt x="25" y="436"/>
                </a:cubicBezTo>
                <a:cubicBezTo>
                  <a:pt x="16" y="422"/>
                  <a:pt x="14" y="404"/>
                  <a:pt x="9" y="388"/>
                </a:cubicBezTo>
                <a:cubicBezTo>
                  <a:pt x="6" y="380"/>
                  <a:pt x="1" y="364"/>
                  <a:pt x="1" y="364"/>
                </a:cubicBezTo>
                <a:cubicBezTo>
                  <a:pt x="4" y="332"/>
                  <a:pt x="0" y="299"/>
                  <a:pt x="9" y="268"/>
                </a:cubicBezTo>
                <a:cubicBezTo>
                  <a:pt x="17" y="238"/>
                  <a:pt x="67" y="176"/>
                  <a:pt x="97" y="156"/>
                </a:cubicBezTo>
                <a:cubicBezTo>
                  <a:pt x="110" y="116"/>
                  <a:pt x="92" y="91"/>
                  <a:pt x="137" y="76"/>
                </a:cubicBezTo>
                <a:cubicBezTo>
                  <a:pt x="137" y="76"/>
                  <a:pt x="148" y="71"/>
                  <a:pt x="153" y="68"/>
                </a:cubicBezTo>
                <a:close/>
              </a:path>
            </a:pathLst>
          </a:custGeom>
          <a:solidFill>
            <a:srgbClr val="969696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8" name="Text Box 16"/>
          <p:cNvSpPr txBox="1">
            <a:spLocks noChangeArrowheads="1"/>
          </p:cNvSpPr>
          <p:nvPr/>
        </p:nvSpPr>
        <p:spPr bwMode="auto">
          <a:xfrm>
            <a:off x="4356100" y="3933825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>
                <a:latin typeface="Arial" pitchFamily="34" charset="0"/>
                <a:cs typeface="Arial" pitchFamily="34" charset="0"/>
              </a:rPr>
              <a:t>AIDMO</a:t>
            </a:r>
          </a:p>
        </p:txBody>
      </p:sp>
      <p:sp>
        <p:nvSpPr>
          <p:cNvPr id="300049" name="Text Box 17"/>
          <p:cNvSpPr txBox="1">
            <a:spLocks noChangeArrowheads="1"/>
          </p:cNvSpPr>
          <p:nvPr/>
        </p:nvSpPr>
        <p:spPr bwMode="auto">
          <a:xfrm>
            <a:off x="4427538" y="2997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CEN</a:t>
            </a:r>
          </a:p>
        </p:txBody>
      </p:sp>
      <p:sp>
        <p:nvSpPr>
          <p:cNvPr id="300050" name="Text Box 18"/>
          <p:cNvSpPr txBox="1">
            <a:spLocks noChangeArrowheads="1"/>
          </p:cNvSpPr>
          <p:nvPr/>
        </p:nvSpPr>
        <p:spPr bwMode="auto">
          <a:xfrm>
            <a:off x="4500563" y="458152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ARSO</a:t>
            </a:r>
          </a:p>
        </p:txBody>
      </p:sp>
      <p:sp>
        <p:nvSpPr>
          <p:cNvPr id="300051" name="Text Box 19"/>
          <p:cNvSpPr txBox="1">
            <a:spLocks noChangeArrowheads="1"/>
          </p:cNvSpPr>
          <p:nvPr/>
        </p:nvSpPr>
        <p:spPr bwMode="auto">
          <a:xfrm>
            <a:off x="4572000" y="53736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latin typeface="Arial" pitchFamily="34" charset="0"/>
                <a:cs typeface="Arial" pitchFamily="34" charset="0"/>
              </a:rPr>
              <a:t>PASC</a:t>
            </a:r>
          </a:p>
        </p:txBody>
      </p:sp>
      <p:sp>
        <p:nvSpPr>
          <p:cNvPr id="300052" name="Text Box 20"/>
          <p:cNvSpPr txBox="1">
            <a:spLocks noChangeArrowheads="1"/>
          </p:cNvSpPr>
          <p:nvPr/>
        </p:nvSpPr>
        <p:spPr bwMode="auto">
          <a:xfrm>
            <a:off x="6659563" y="43656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ACCSQ</a:t>
            </a:r>
          </a:p>
        </p:txBody>
      </p:sp>
      <p:sp>
        <p:nvSpPr>
          <p:cNvPr id="300053" name="Text Box 21"/>
          <p:cNvSpPr txBox="1">
            <a:spLocks noChangeArrowheads="1"/>
          </p:cNvSpPr>
          <p:nvPr/>
        </p:nvSpPr>
        <p:spPr bwMode="auto">
          <a:xfrm>
            <a:off x="6443663" y="25654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EASC</a:t>
            </a:r>
          </a:p>
        </p:txBody>
      </p:sp>
      <p:sp>
        <p:nvSpPr>
          <p:cNvPr id="300054" name="Text Box 22"/>
          <p:cNvSpPr txBox="1">
            <a:spLocks noChangeArrowheads="1"/>
          </p:cNvSpPr>
          <p:nvPr/>
        </p:nvSpPr>
        <p:spPr bwMode="auto">
          <a:xfrm>
            <a:off x="7451725" y="53006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PASC</a:t>
            </a:r>
          </a:p>
        </p:txBody>
      </p:sp>
      <p:sp>
        <p:nvSpPr>
          <p:cNvPr id="300055" name="Text Box 23"/>
          <p:cNvSpPr txBox="1">
            <a:spLocks noChangeArrowheads="1"/>
          </p:cNvSpPr>
          <p:nvPr/>
        </p:nvSpPr>
        <p:spPr bwMode="auto">
          <a:xfrm>
            <a:off x="4284663" y="263683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EA</a:t>
            </a:r>
          </a:p>
        </p:txBody>
      </p: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7380288" y="501332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>
                <a:latin typeface="Arial" pitchFamily="34" charset="0"/>
                <a:cs typeface="Arial" pitchFamily="34" charset="0"/>
              </a:rPr>
              <a:t>APLAC</a:t>
            </a:r>
          </a:p>
        </p:txBody>
      </p:sp>
      <p:sp>
        <p:nvSpPr>
          <p:cNvPr id="300057" name="Text Box 25"/>
          <p:cNvSpPr txBox="1">
            <a:spLocks noChangeArrowheads="1"/>
          </p:cNvSpPr>
          <p:nvPr/>
        </p:nvSpPr>
        <p:spPr bwMode="auto">
          <a:xfrm>
            <a:off x="4438650" y="551021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SADCA</a:t>
            </a:r>
          </a:p>
        </p:txBody>
      </p:sp>
      <p:sp>
        <p:nvSpPr>
          <p:cNvPr id="300058" name="Text Box 26"/>
          <p:cNvSpPr txBox="1">
            <a:spLocks noChangeArrowheads="1"/>
          </p:cNvSpPr>
          <p:nvPr/>
        </p:nvSpPr>
        <p:spPr bwMode="auto">
          <a:xfrm>
            <a:off x="1331913" y="263683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Arial" pitchFamily="34" charset="0"/>
                <a:cs typeface="Arial" pitchFamily="34" charset="0"/>
              </a:rPr>
              <a:t>IAAC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257800" y="381000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GSO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752600" y="4876800"/>
            <a:ext cx="654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PAC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7543800" y="3581400"/>
            <a:ext cx="654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PAC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00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00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00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0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0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0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0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 animBg="1"/>
      <p:bldP spid="300038" grpId="0" animBg="1"/>
      <p:bldP spid="300039" grpId="0" animBg="1"/>
      <p:bldP spid="300040" grpId="0" animBg="1"/>
      <p:bldP spid="300041" grpId="0" animBg="1"/>
      <p:bldP spid="300042" grpId="0" animBg="1"/>
      <p:bldP spid="300043" grpId="0" animBg="1"/>
      <p:bldP spid="300044" grpId="0" animBg="1"/>
      <p:bldP spid="300045" grpId="0"/>
      <p:bldP spid="300045" grpId="1"/>
      <p:bldP spid="300046" grpId="0"/>
      <p:bldP spid="300046" grpId="1"/>
      <p:bldP spid="300047" grpId="0" animBg="1"/>
      <p:bldP spid="300048" grpId="0"/>
      <p:bldP spid="300048" grpId="1"/>
      <p:bldP spid="300049" grpId="0"/>
      <p:bldP spid="300049" grpId="1"/>
      <p:bldP spid="300050" grpId="0"/>
      <p:bldP spid="300050" grpId="1"/>
      <p:bldP spid="300051" grpId="0"/>
      <p:bldP spid="300051" grpId="1"/>
      <p:bldP spid="300052" grpId="0"/>
      <p:bldP spid="300052" grpId="1"/>
      <p:bldP spid="300053" grpId="0"/>
      <p:bldP spid="300053" grpId="1"/>
      <p:bldP spid="300054" grpId="0"/>
      <p:bldP spid="300054" grpId="1"/>
      <p:bldP spid="300055" grpId="0"/>
      <p:bldP spid="300056" grpId="0"/>
      <p:bldP spid="300057" grpId="0"/>
      <p:bldP spid="300058" grpId="0"/>
      <p:bldP spid="28" grpId="0"/>
      <p:bldP spid="28" grpId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6FC3058-1F83-45D4-9928-958D319E45F9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 t="24444"/>
          <a:stretch>
            <a:fillRect/>
          </a:stretch>
        </p:blipFill>
        <p:spPr bwMode="auto">
          <a:xfrm>
            <a:off x="0" y="2324100"/>
            <a:ext cx="9144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6458" y="1930400"/>
            <a:ext cx="30011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C00000"/>
                </a:solidFill>
                <a:latin typeface="Times New Roman" pitchFamily="18" charset="0"/>
              </a:rPr>
              <a:t>الإعتماد </a:t>
            </a:r>
            <a:r>
              <a:rPr lang="ar-SA" sz="3200" b="1" dirty="0" smtClean="0">
                <a:solidFill>
                  <a:srgbClr val="000066"/>
                </a:solidFill>
                <a:latin typeface="Times New Roman" pitchFamily="18" charset="0"/>
              </a:rPr>
              <a:t>ضمن</a:t>
            </a:r>
          </a:p>
          <a:p>
            <a:pPr marL="742950" indent="-742950" algn="ctr" rtl="1"/>
            <a:r>
              <a:rPr lang="ar-SA" sz="3200" b="1" dirty="0" smtClean="0">
                <a:solidFill>
                  <a:srgbClr val="000066"/>
                </a:solidFill>
                <a:latin typeface="Times New Roman" pitchFamily="18" charset="0"/>
              </a:rPr>
              <a:t>البنية التحتية للجودة.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PT Bold Heading" pitchFamily="2" charset="-78"/>
              </a:rPr>
              <a:t>على المستوى الوطني</a:t>
            </a:r>
            <a:endParaRPr lang="en-US" sz="36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7" name="عنصر نائب لرقم الشريحة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48B7E-9C56-415C-B319-CE22DCAFBC8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28600" y="2362200"/>
            <a:ext cx="5334000" cy="411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" y="3048000"/>
            <a:ext cx="8305800" cy="289560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1219200" y="1981200"/>
            <a:ext cx="3429000" cy="457200"/>
            <a:chOff x="816" y="1344"/>
            <a:chExt cx="2160" cy="288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816" y="1344"/>
              <a:ext cx="0" cy="288"/>
            </a:xfrm>
            <a:prstGeom prst="line">
              <a:avLst/>
            </a:prstGeom>
            <a:ln>
              <a:headEnd type="diamond" w="med" len="sm"/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1968" y="1344"/>
              <a:ext cx="0" cy="288"/>
            </a:xfrm>
            <a:prstGeom prst="line">
              <a:avLst/>
            </a:prstGeom>
            <a:ln>
              <a:headEnd type="diamond" w="med" len="sm"/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2976" y="1344"/>
              <a:ext cx="0" cy="288"/>
            </a:xfrm>
            <a:prstGeom prst="line">
              <a:avLst/>
            </a:prstGeom>
            <a:ln>
              <a:headEnd type="diamond" w="med" len="sm"/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752600" y="3048000"/>
            <a:ext cx="213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Arial" pitchFamily="34" charset="0"/>
              <a:cs typeface="Arabic Transparent" pitchFamily="2" charset="0"/>
            </a:endParaRPr>
          </a:p>
        </p:txBody>
      </p: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6324600" y="3124200"/>
            <a:ext cx="2209800" cy="2133600"/>
            <a:chOff x="3984" y="1968"/>
            <a:chExt cx="1392" cy="1344"/>
          </a:xfrm>
        </p:grpSpPr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3984" y="1968"/>
              <a:ext cx="1392" cy="13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82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FA7512"/>
                  </a:solidFill>
                  <a:latin typeface="Arial" pitchFamily="34" charset="0"/>
                  <a:cs typeface="Arabic Transparent" pitchFamily="2" charset="0"/>
                </a:rPr>
                <a:t>المستهلك</a:t>
              </a:r>
            </a:p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FA7512"/>
                  </a:solidFill>
                  <a:latin typeface="Arial" pitchFamily="34" charset="0"/>
                  <a:cs typeface="Arabic Transparent" pitchFamily="2" charset="0"/>
                </a:rPr>
                <a:t>الحكومة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A7512"/>
                  </a:solidFill>
                  <a:latin typeface="Arial" pitchFamily="34" charset="0"/>
                  <a:cs typeface="Arabic Transparent" pitchFamily="2" charset="0"/>
                </a:rPr>
                <a:t>WTO</a:t>
              </a:r>
            </a:p>
          </p:txBody>
        </p:sp>
      </p:grp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3429000" y="3962400"/>
            <a:ext cx="228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>
                <a:latin typeface="Arial" pitchFamily="34" charset="0"/>
                <a:cs typeface="Arabic Transparent" pitchFamily="2" charset="0"/>
              </a:rPr>
              <a:t>سوق المنتجات و الخدمات</a:t>
            </a:r>
            <a:endParaRPr lang="en-US" b="1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838200" y="6096000"/>
            <a:ext cx="441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latin typeface="Arial" pitchFamily="34" charset="0"/>
                <a:cs typeface="Arabic Transparent" pitchFamily="2" charset="0"/>
              </a:rPr>
              <a:t>سوق </a:t>
            </a:r>
            <a:r>
              <a:rPr lang="ar-SA" b="1" dirty="0" smtClean="0">
                <a:latin typeface="Arial" pitchFamily="34" charset="0"/>
                <a:cs typeface="Arabic Transparent" pitchFamily="2" charset="0"/>
              </a:rPr>
              <a:t>تقويم من </a:t>
            </a:r>
            <a:r>
              <a:rPr lang="ar-SA" b="1" dirty="0">
                <a:latin typeface="Arial" pitchFamily="34" charset="0"/>
                <a:cs typeface="Arabic Transparent" pitchFamily="2" charset="0"/>
              </a:rPr>
              <a:t>المطابقة</a:t>
            </a:r>
            <a:endParaRPr lang="en-US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762000" y="1561563"/>
            <a:ext cx="419100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chemeClr val="bg1"/>
                </a:solidFill>
                <a:latin typeface="Arial" pitchFamily="34" charset="0"/>
                <a:cs typeface="Arabic Transparent" pitchFamily="2" charset="0"/>
              </a:rPr>
              <a:t>الاعتماد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abic Transparent" pitchFamily="2" charset="0"/>
            </a:endParaRPr>
          </a:p>
        </p:txBody>
      </p:sp>
      <p:grpSp>
        <p:nvGrpSpPr>
          <p:cNvPr id="38" name="Group 65"/>
          <p:cNvGrpSpPr>
            <a:grpSpLocks/>
          </p:cNvGrpSpPr>
          <p:nvPr/>
        </p:nvGrpSpPr>
        <p:grpSpPr bwMode="auto">
          <a:xfrm>
            <a:off x="2819400" y="3657600"/>
            <a:ext cx="4953000" cy="2347913"/>
            <a:chOff x="1776" y="2304"/>
            <a:chExt cx="3120" cy="1479"/>
          </a:xfrm>
        </p:grpSpPr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3264" y="2304"/>
              <a:ext cx="72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diamond" w="med" len="sm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V="1">
              <a:off x="1776" y="2496"/>
              <a:ext cx="0" cy="81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diamond" w="med" len="sm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56"/>
            <p:cNvGrpSpPr>
              <a:grpSpLocks/>
            </p:cNvGrpSpPr>
            <p:nvPr/>
          </p:nvGrpSpPr>
          <p:grpSpPr bwMode="auto">
            <a:xfrm>
              <a:off x="3024" y="3312"/>
              <a:ext cx="1872" cy="471"/>
              <a:chOff x="3024" y="3072"/>
              <a:chExt cx="1872" cy="471"/>
            </a:xfrm>
          </p:grpSpPr>
          <p:cxnSp>
            <p:nvCxnSpPr>
              <p:cNvPr id="42" name="AutoShape 19"/>
              <p:cNvCxnSpPr>
                <a:cxnSpLocks noChangeShapeType="1"/>
                <a:stCxn id="22" idx="2"/>
                <a:endCxn id="19" idx="3"/>
              </p:cNvCxnSpPr>
              <p:nvPr/>
            </p:nvCxnSpPr>
            <p:spPr bwMode="auto">
              <a:xfrm rot="5400000">
                <a:off x="3756" y="2340"/>
                <a:ext cx="192" cy="1656"/>
              </a:xfrm>
              <a:prstGeom prst="bentConnector2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 type="diamond" w="med" len="sm"/>
                <a:tailEnd type="stealth" w="lg" len="lg"/>
              </a:ln>
              <a:effectLst/>
            </p:spPr>
          </p:cxnSp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3504" y="3312"/>
                <a:ext cx="139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b="1" dirty="0">
                    <a:latin typeface="Arial" pitchFamily="34" charset="0"/>
                    <a:cs typeface="Arabic Transparent" pitchFamily="2" charset="0"/>
                  </a:rPr>
                  <a:t>متطلبات فنية</a:t>
                </a:r>
                <a:endParaRPr lang="en-US" b="1" dirty="0">
                  <a:latin typeface="Arial" pitchFamily="34" charset="0"/>
                  <a:cs typeface="Arabic Transparent" pitchFamily="2" charset="0"/>
                </a:endParaRPr>
              </a:p>
            </p:txBody>
          </p:sp>
        </p:grpSp>
      </p:grpSp>
      <p:grpSp>
        <p:nvGrpSpPr>
          <p:cNvPr id="44" name="Group 67"/>
          <p:cNvGrpSpPr>
            <a:grpSpLocks/>
          </p:cNvGrpSpPr>
          <p:nvPr/>
        </p:nvGrpSpPr>
        <p:grpSpPr bwMode="auto">
          <a:xfrm>
            <a:off x="4953000" y="1676400"/>
            <a:ext cx="2514600" cy="1409700"/>
            <a:chOff x="3360" y="1200"/>
            <a:chExt cx="1344" cy="744"/>
          </a:xfrm>
        </p:grpSpPr>
        <p:cxnSp>
          <p:nvCxnSpPr>
            <p:cNvPr id="45" name="AutoShape 26"/>
            <p:cNvCxnSpPr>
              <a:cxnSpLocks noChangeShapeType="1"/>
            </p:cNvCxnSpPr>
            <p:nvPr/>
          </p:nvCxnSpPr>
          <p:spPr bwMode="auto">
            <a:xfrm rot="5400000" flipH="1">
              <a:off x="3648" y="912"/>
              <a:ext cx="744" cy="1320"/>
            </a:xfrm>
            <a:prstGeom prst="bentConnector2">
              <a:avLst/>
            </a:prstGeom>
            <a:noFill/>
            <a:ln w="34925">
              <a:solidFill>
                <a:schemeClr val="tx1"/>
              </a:solidFill>
              <a:miter lim="800000"/>
              <a:headEnd type="diamond" w="med" len="sm"/>
              <a:tailEnd type="stealth" w="lg" len="lg"/>
            </a:ln>
            <a:effectLst/>
          </p:spPr>
        </p:cxnSp>
        <p:sp>
          <p:nvSpPr>
            <p:cNvPr id="46" name="Text Box 41"/>
            <p:cNvSpPr txBox="1">
              <a:spLocks noChangeArrowheads="1"/>
            </p:cNvSpPr>
            <p:nvPr/>
          </p:nvSpPr>
          <p:spPr bwMode="auto">
            <a:xfrm>
              <a:off x="3600" y="1248"/>
              <a:ext cx="11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b="1">
                  <a:latin typeface="Arial" pitchFamily="34" charset="0"/>
                  <a:cs typeface="Arabic Transparent" pitchFamily="2" charset="0"/>
                </a:rPr>
                <a:t>مطالبة بالاعتماد</a:t>
              </a:r>
              <a:endParaRPr lang="en-US" b="1">
                <a:latin typeface="Arial" pitchFamily="34" charset="0"/>
                <a:cs typeface="Arabic Transparent" pitchFamily="2" charset="0"/>
              </a:endParaRPr>
            </a:p>
          </p:txBody>
        </p:sp>
      </p:grpSp>
      <p:grpSp>
        <p:nvGrpSpPr>
          <p:cNvPr id="47" name="Group 66"/>
          <p:cNvGrpSpPr>
            <a:grpSpLocks/>
          </p:cNvGrpSpPr>
          <p:nvPr/>
        </p:nvGrpSpPr>
        <p:grpSpPr bwMode="auto">
          <a:xfrm>
            <a:off x="1295400" y="2958921"/>
            <a:ext cx="3429000" cy="381000"/>
            <a:chOff x="816" y="1872"/>
            <a:chExt cx="2160" cy="240"/>
          </a:xfrm>
        </p:grpSpPr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816" y="1872"/>
              <a:ext cx="0" cy="240"/>
            </a:xfrm>
            <a:prstGeom prst="line">
              <a:avLst/>
            </a:prstGeom>
            <a:ln>
              <a:headEnd type="diamond" w="med" len="sm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1968" y="1872"/>
              <a:ext cx="0" cy="240"/>
            </a:xfrm>
            <a:prstGeom prst="line">
              <a:avLst/>
            </a:prstGeom>
            <a:ln>
              <a:headEnd type="diamond" w="med" len="sm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2976" y="1872"/>
              <a:ext cx="0" cy="240"/>
            </a:xfrm>
            <a:prstGeom prst="line">
              <a:avLst/>
            </a:prstGeom>
            <a:ln>
              <a:headEnd type="diamond" w="med" len="sm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1524000" y="31242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latin typeface="Arial" pitchFamily="34" charset="0"/>
                <a:cs typeface="Arabic Transparent" pitchFamily="2" charset="0"/>
              </a:rPr>
              <a:t>شهادات المطابقة</a:t>
            </a:r>
            <a:endParaRPr lang="en-US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52" name="Text Box 4" descr="Bouquet"/>
          <p:cNvSpPr txBox="1">
            <a:spLocks noChangeArrowheads="1"/>
          </p:cNvSpPr>
          <p:nvPr/>
        </p:nvSpPr>
        <p:spPr bwMode="auto">
          <a:xfrm>
            <a:off x="940158" y="5330609"/>
            <a:ext cx="381000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2000" b="1" dirty="0" smtClean="0">
                <a:latin typeface="Arial" charset="0"/>
                <a:cs typeface="Arial" charset="0"/>
              </a:rPr>
              <a:t>منتِج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53" name="Text Box 9" descr="Papyrus"/>
          <p:cNvSpPr txBox="1">
            <a:spLocks noChangeArrowheads="1"/>
          </p:cNvSpPr>
          <p:nvPr/>
        </p:nvSpPr>
        <p:spPr bwMode="auto">
          <a:xfrm>
            <a:off x="372417" y="2481537"/>
            <a:ext cx="190285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2000" b="1" dirty="0">
                <a:latin typeface="Arial" pitchFamily="34" charset="0"/>
                <a:cs typeface="Arabic Transparent" pitchFamily="2" charset="0"/>
              </a:rPr>
              <a:t>جهات منح </a:t>
            </a:r>
            <a:r>
              <a:rPr lang="ar-SA" sz="2000" b="1" dirty="0" smtClean="0">
                <a:latin typeface="Arial" pitchFamily="34" charset="0"/>
                <a:cs typeface="Arabic Transparent" pitchFamily="2" charset="0"/>
              </a:rPr>
              <a:t>الشهادات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54" name="Text Box 6" descr="Noyer"/>
          <p:cNvSpPr txBox="1">
            <a:spLocks noChangeArrowheads="1"/>
          </p:cNvSpPr>
          <p:nvPr/>
        </p:nvSpPr>
        <p:spPr bwMode="auto">
          <a:xfrm>
            <a:off x="914399" y="3429555"/>
            <a:ext cx="4229637" cy="4308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1F00"/>
            </a:prst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EG" sz="2200" dirty="0" smtClean="0">
                <a:solidFill>
                  <a:srgbClr val="FFFF00"/>
                </a:solidFill>
              </a:rPr>
              <a:t>المنتج</a:t>
            </a:r>
            <a:r>
              <a:rPr lang="ar-SA" sz="2200" dirty="0" smtClean="0">
                <a:solidFill>
                  <a:srgbClr val="FFFF00"/>
                </a:solidFill>
              </a:rPr>
              <a:t> </a:t>
            </a:r>
            <a:r>
              <a:rPr lang="ar-EG" sz="2200" dirty="0" smtClean="0">
                <a:solidFill>
                  <a:srgbClr val="FFFF00"/>
                </a:solidFill>
              </a:rPr>
              <a:t> </a:t>
            </a:r>
            <a:r>
              <a:rPr lang="ar-EG" sz="2200" dirty="0">
                <a:solidFill>
                  <a:srgbClr val="FFFF00"/>
                </a:solidFill>
              </a:rPr>
              <a:t>أو الخدمة</a:t>
            </a:r>
            <a:endParaRPr lang="fr-FR" sz="2200" dirty="0">
              <a:solidFill>
                <a:srgbClr val="FFFF00"/>
              </a:solidFill>
            </a:endParaRPr>
          </a:p>
        </p:txBody>
      </p:sp>
      <p:sp>
        <p:nvSpPr>
          <p:cNvPr id="55" name="Text Box 9" descr="Papyrus"/>
          <p:cNvSpPr txBox="1">
            <a:spLocks noChangeArrowheads="1"/>
          </p:cNvSpPr>
          <p:nvPr/>
        </p:nvSpPr>
        <p:spPr bwMode="auto">
          <a:xfrm>
            <a:off x="2423373" y="2494416"/>
            <a:ext cx="1447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latin typeface="Arial" pitchFamily="34" charset="0"/>
                <a:cs typeface="Arabic Transparent" pitchFamily="2" charset="0"/>
              </a:rPr>
              <a:t>جهات التفتيش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  <p:sp>
        <p:nvSpPr>
          <p:cNvPr id="56" name="Text Box 9" descr="Papyrus"/>
          <p:cNvSpPr txBox="1">
            <a:spLocks noChangeArrowheads="1"/>
          </p:cNvSpPr>
          <p:nvPr/>
        </p:nvSpPr>
        <p:spPr bwMode="auto">
          <a:xfrm>
            <a:off x="4087968" y="2501721"/>
            <a:ext cx="12954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latin typeface="Arial" pitchFamily="34" charset="0"/>
                <a:cs typeface="Arabic Transparent" pitchFamily="2" charset="0"/>
              </a:rPr>
              <a:t>المختبرات</a:t>
            </a:r>
            <a:endParaRPr lang="en-US" sz="2000" b="1" dirty="0">
              <a:latin typeface="Arial" pitchFamily="34" charset="0"/>
              <a:cs typeface="Arabic Transpar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1515</Words>
  <Application>Microsoft Office PowerPoint</Application>
  <PresentationFormat>عرض على الشاشة (3:4)‏</PresentationFormat>
  <Paragraphs>386</Paragraphs>
  <Slides>30</Slides>
  <Notes>8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الشريحة 1</vt:lpstr>
      <vt:lpstr>الشريحة 2</vt:lpstr>
      <vt:lpstr>الاعتماد</vt:lpstr>
      <vt:lpstr>الشريحة 4</vt:lpstr>
      <vt:lpstr>الشريحة 5</vt:lpstr>
      <vt:lpstr>الإعتماد ضمن الاتفاقيات الدولية</vt:lpstr>
      <vt:lpstr>المنظمات الإقليمية للتقييس  والمنظمات الإقليمية للإعتماد</vt:lpstr>
      <vt:lpstr>الشريحة 8</vt:lpstr>
      <vt:lpstr>على المستوى الوطني</vt:lpstr>
      <vt:lpstr> ما هو تقويم المطابقة؟ </vt:lpstr>
      <vt:lpstr>المواصفات المتعلقة بالإعتماد </vt:lpstr>
      <vt:lpstr>التفتيش</vt:lpstr>
      <vt:lpstr>الشريحة 13</vt:lpstr>
      <vt:lpstr>قبول الشهادات – أساس تسهيل التجارة</vt:lpstr>
      <vt:lpstr>الاتفاقات الثنائية  للاعتراف المتبادل (MRAs) </vt:lpstr>
      <vt:lpstr>الشريحة 16</vt:lpstr>
      <vt:lpstr>الاعتراف متعدد الأطراف بين جهات تقويم المطابقة </vt:lpstr>
      <vt:lpstr>الشريحة 18</vt:lpstr>
      <vt:lpstr>تسهيل وتطوير التبادل التجاري</vt:lpstr>
      <vt:lpstr>المنظمات الإقليمية والدولية للإعتماد </vt:lpstr>
      <vt:lpstr>مزايا الاعتراف الدولي بالشهادات المعتمدة</vt:lpstr>
      <vt:lpstr>اشتراطات الإعتماد بالنسبة لجهات تقويم المطابقة</vt:lpstr>
      <vt:lpstr>مزايا نشاط تقويم المطابقة المعتمد (1)</vt:lpstr>
      <vt:lpstr>مزايا نشاط تقويم المطابقة المعتمد(2)</vt:lpstr>
      <vt:lpstr>الشريحة 25</vt:lpstr>
      <vt:lpstr>الإعتماد : كيف؟</vt:lpstr>
      <vt:lpstr>مراحل الإعتماد</vt:lpstr>
      <vt:lpstr>الخلاصة</vt:lpstr>
      <vt:lpstr>الهيئات الدولية للاعتماد</vt:lpstr>
      <vt:lpstr>الشريحة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119</cp:revision>
  <dcterms:created xsi:type="dcterms:W3CDTF">2010-03-13T06:25:45Z</dcterms:created>
  <dcterms:modified xsi:type="dcterms:W3CDTF">2010-05-15T05:53:59Z</dcterms:modified>
</cp:coreProperties>
</file>